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72" r:id="rId3"/>
    <p:sldId id="273" r:id="rId4"/>
    <p:sldId id="274" r:id="rId5"/>
    <p:sldId id="277" r:id="rId6"/>
    <p:sldId id="278" r:id="rId7"/>
    <p:sldId id="279" r:id="rId8"/>
    <p:sldId id="276" r:id="rId9"/>
    <p:sldId id="275" r:id="rId10"/>
    <p:sldId id="289" r:id="rId11"/>
    <p:sldId id="282" r:id="rId12"/>
    <p:sldId id="283" r:id="rId13"/>
    <p:sldId id="280" r:id="rId14"/>
    <p:sldId id="285" r:id="rId15"/>
    <p:sldId id="284" r:id="rId16"/>
    <p:sldId id="28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11CE6-CC87-4416-9182-8B0174116377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C4C69-482B-4A57-B255-A7305997D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91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7148" y="61173"/>
            <a:ext cx="4334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Презентация к учебному курсу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496944" cy="36724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Математика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класс</a:t>
            </a:r>
            <a:endParaRPr lang="ru-RU" sz="54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8047" y="5373216"/>
            <a:ext cx="56764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Автор: Дмитриева Елена Владимировна,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учитель начальных классов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МАОУ «Лицей № 77 </a:t>
            </a:r>
            <a:r>
              <a:rPr lang="ru-RU" sz="2400" b="1" dirty="0" err="1" smtClean="0">
                <a:solidFill>
                  <a:schemeClr val="bg1"/>
                </a:solidFill>
              </a:rPr>
              <a:t>г.Челябинска</a:t>
            </a:r>
            <a:r>
              <a:rPr lang="ru-RU" sz="2400" b="1" dirty="0" smtClean="0">
                <a:solidFill>
                  <a:schemeClr val="bg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9737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380" y="145434"/>
            <a:ext cx="75619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prstClr val="white"/>
                </a:solidFill>
              </a:rPr>
              <a:t>1. 36</a:t>
            </a:r>
            <a:r>
              <a:rPr lang="en-US" sz="6600" b="1" dirty="0">
                <a:solidFill>
                  <a:prstClr val="white"/>
                </a:solidFill>
              </a:rPr>
              <a:t> ∙ </a:t>
            </a:r>
            <a:r>
              <a:rPr lang="ru-RU" sz="6600" b="1" dirty="0" smtClean="0">
                <a:solidFill>
                  <a:prstClr val="white"/>
                </a:solidFill>
              </a:rPr>
              <a:t>3=108 (км)</a:t>
            </a:r>
            <a:endParaRPr lang="ru-RU" sz="6600" b="1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380" y="1478974"/>
            <a:ext cx="699899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prstClr val="white"/>
                </a:solidFill>
              </a:rPr>
              <a:t>2. 280:70=4 (ч)</a:t>
            </a:r>
            <a:endParaRPr lang="ru-RU" sz="6600" b="1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276" y="2586970"/>
            <a:ext cx="699899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prstClr val="white"/>
                </a:solidFill>
              </a:rPr>
              <a:t>3</a:t>
            </a:r>
            <a:r>
              <a:rPr lang="ru-RU" sz="6600" b="1" dirty="0" smtClean="0">
                <a:solidFill>
                  <a:prstClr val="white"/>
                </a:solidFill>
              </a:rPr>
              <a:t>. 48:4=12 (км/ч)</a:t>
            </a:r>
            <a:endParaRPr lang="ru-RU" sz="6600" b="1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528" y="3713979"/>
            <a:ext cx="80518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prstClr val="white"/>
                </a:solidFill>
              </a:rPr>
              <a:t>4</a:t>
            </a:r>
            <a:r>
              <a:rPr lang="ru-RU" sz="6600" b="1" dirty="0" smtClean="0">
                <a:solidFill>
                  <a:prstClr val="white"/>
                </a:solidFill>
              </a:rPr>
              <a:t>. (50+65)</a:t>
            </a:r>
            <a:r>
              <a:rPr lang="en-US" sz="6600" b="1" dirty="0">
                <a:solidFill>
                  <a:prstClr val="white"/>
                </a:solidFill>
              </a:rPr>
              <a:t> </a:t>
            </a:r>
            <a:r>
              <a:rPr lang="en-US" sz="6600" b="1" dirty="0" smtClean="0">
                <a:solidFill>
                  <a:prstClr val="white"/>
                </a:solidFill>
              </a:rPr>
              <a:t>∙</a:t>
            </a:r>
            <a:r>
              <a:rPr lang="ru-RU" sz="6600" b="1" dirty="0" smtClean="0">
                <a:solidFill>
                  <a:prstClr val="white"/>
                </a:solidFill>
              </a:rPr>
              <a:t>3=345 (км)</a:t>
            </a:r>
            <a:endParaRPr lang="ru-RU" sz="6600" b="1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528" y="4866662"/>
            <a:ext cx="80518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prstClr val="white"/>
                </a:solidFill>
              </a:rPr>
              <a:t>5</a:t>
            </a:r>
            <a:r>
              <a:rPr lang="ru-RU" sz="6600" b="1" dirty="0" smtClean="0">
                <a:solidFill>
                  <a:prstClr val="white"/>
                </a:solidFill>
              </a:rPr>
              <a:t>. 280:(80+60)=2 (ч)</a:t>
            </a:r>
            <a:endParaRPr lang="ru-RU" sz="6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0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82013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двух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железнодорожных 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станций, расстояние между которыми составляет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км, отправились одновременно в одном направлении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поезда.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первого поезда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км/ч, скорость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второго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км/ч.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расстояние будет между поездами через 7 часов?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21" y="5143332"/>
            <a:ext cx="7242175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115616" y="4221088"/>
            <a:ext cx="1127605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76056" y="4221088"/>
            <a:ext cx="1872208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02652" y="3574757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99214" y="3574756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02652" y="4212719"/>
            <a:ext cx="0" cy="20694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5054645" y="4194463"/>
            <a:ext cx="29554" cy="146678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102652" y="5661248"/>
            <a:ext cx="3951993" cy="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43221" y="5143332"/>
            <a:ext cx="1342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км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54567" y="3548132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265095" y="4230976"/>
            <a:ext cx="0" cy="20694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102651" y="6258675"/>
            <a:ext cx="7162444" cy="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39952" y="5661248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км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7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6" grpId="0"/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87" y="1829223"/>
            <a:ext cx="7242175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 стрелкой 20"/>
          <p:cNvCxnSpPr/>
          <p:nvPr/>
        </p:nvCxnSpPr>
        <p:spPr>
          <a:xfrm>
            <a:off x="814182" y="906979"/>
            <a:ext cx="1127605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74622" y="906979"/>
            <a:ext cx="1872208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01218" y="260648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97780" y="260647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01218" y="898610"/>
            <a:ext cx="0" cy="20694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753211" y="880354"/>
            <a:ext cx="29554" cy="146678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801218" y="2347139"/>
            <a:ext cx="3951993" cy="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41787" y="1829223"/>
            <a:ext cx="1342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км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53133" y="234023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7963661" y="916867"/>
            <a:ext cx="0" cy="20694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801217" y="2944566"/>
            <a:ext cx="7162444" cy="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38518" y="2347139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км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894381" y="3374003"/>
            <a:ext cx="901773" cy="905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4609779" y="4369406"/>
            <a:ext cx="901773" cy="905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7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35" name="Прямая соединительная линия 34"/>
          <p:cNvCxnSpPr>
            <a:stCxn id="33" idx="3"/>
          </p:cNvCxnSpPr>
          <p:nvPr/>
        </p:nvCxnSpPr>
        <p:spPr>
          <a:xfrm flipH="1">
            <a:off x="3828470" y="4146815"/>
            <a:ext cx="197973" cy="2651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20068" y="4185891"/>
            <a:ext cx="302215" cy="28110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3283821" y="4412003"/>
            <a:ext cx="901773" cy="905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97780" y="298634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96565" y="372307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1177" y="3765672"/>
            <a:ext cx="338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2394792" y="5278113"/>
            <a:ext cx="901773" cy="905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64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4047947" y="5345845"/>
            <a:ext cx="901773" cy="9054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56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3101012" y="5080657"/>
            <a:ext cx="197973" cy="2651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038967" y="5176854"/>
            <a:ext cx="302215" cy="28110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531179" y="4643048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1" baseline="-25000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28393" y="4742852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1" baseline="-25000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57092" y="5475382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9916" y="5457963"/>
            <a:ext cx="338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64119" y="4279409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39801" y="4445127"/>
            <a:ext cx="346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43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41" grpId="0" animBg="1"/>
      <p:bldP spid="42" grpId="0"/>
      <p:bldP spid="43" grpId="0"/>
      <p:bldP spid="44" grpId="0"/>
      <p:bldP spid="45" grpId="0" animBg="1"/>
      <p:bldP spid="46" grpId="0" animBg="1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82013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двух лодочных станций, расстояние между которыми составляет 54 км, отправились одновременно в одном направлении лодка и катер. Скорость катера –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км/ч, скорость лодки – 7 км/ч.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сколько часов катер догнал лодку?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88" y="4556244"/>
            <a:ext cx="7242175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035884" y="3548132"/>
            <a:ext cx="1872208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996324" y="3548132"/>
            <a:ext cx="1296144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22920" y="2901801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9482" y="2901800"/>
            <a:ext cx="1499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022920" y="3539763"/>
            <a:ext cx="0" cy="20694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04467" y="3521507"/>
            <a:ext cx="0" cy="20694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52474" y="5193406"/>
            <a:ext cx="3951993" cy="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63489" y="4547075"/>
            <a:ext cx="1342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км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74835" y="2875176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5805264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расстояние будет между ними через 5 часов?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9416" y="41711"/>
            <a:ext cx="77048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УРОКА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9572" y="908720"/>
            <a:ext cx="770485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задач</a:t>
            </a:r>
          </a:p>
          <a:p>
            <a:pPr algn="ctr"/>
            <a:r>
              <a:rPr lang="ru-RU" sz="6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движение</a:t>
            </a:r>
            <a:endParaRPr lang="ru-RU" sz="6000" b="1" cap="none" spc="50" dirty="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9416" y="2779479"/>
            <a:ext cx="77048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УРОКА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795142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Формировать умение решать задачи на движение</a:t>
            </a:r>
          </a:p>
        </p:txBody>
      </p:sp>
    </p:spTree>
    <p:extLst>
      <p:ext uri="{BB962C8B-B14F-4D97-AF65-F5344CB8AC3E}">
        <p14:creationId xmlns:p14="http://schemas.microsoft.com/office/powerpoint/2010/main" val="111149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36424" y="575352"/>
            <a:ext cx="914400" cy="91440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19844" y="3068960"/>
            <a:ext cx="9144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53534" y="551723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50729"/>
            <a:ext cx="7380312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научился решать задачи</a:t>
            </a:r>
          </a:p>
          <a:p>
            <a:r>
              <a:rPr lang="ru-RU" sz="4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движение и могу научить другого</a:t>
            </a:r>
            <a:r>
              <a:rPr lang="ru-RU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564904"/>
            <a:ext cx="738031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научился решать задачи</a:t>
            </a:r>
          </a:p>
          <a:p>
            <a:r>
              <a:rPr lang="ru-RU" sz="4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движение.</a:t>
            </a:r>
            <a:endParaRPr lang="ru-RU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2419" y="4753477"/>
            <a:ext cx="738031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умею решать задачи</a:t>
            </a:r>
          </a:p>
          <a:p>
            <a:r>
              <a:rPr lang="ru-RU" sz="4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движение, но </a:t>
            </a:r>
            <a:r>
              <a:rPr lang="ru-RU" sz="4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ru-RU" sz="4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еще требуется помощь.</a:t>
            </a:r>
            <a:endParaRPr lang="ru-RU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2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ypresentation.ru/documents/e2f40aae68b3ac3a15351376dd2458f1/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" y="-1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04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В </a:t>
            </a:r>
            <a:r>
              <a:rPr lang="ru-RU" sz="4400" b="1" dirty="0">
                <a:solidFill>
                  <a:srgbClr val="FFFF00"/>
                </a:solidFill>
              </a:rPr>
              <a:t>математике есть своя красота, как в живописи и поэзии</a:t>
            </a:r>
            <a:r>
              <a:rPr lang="ru-RU" sz="44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4400" b="1" dirty="0">
                <a:solidFill>
                  <a:srgbClr val="FFFF00"/>
                </a:solidFill>
              </a:rPr>
              <a:t> </a:t>
            </a:r>
            <a:r>
              <a:rPr lang="ru-RU" sz="4400" b="1" dirty="0" smtClean="0">
                <a:solidFill>
                  <a:srgbClr val="FFFF00"/>
                </a:solidFill>
              </a:rPr>
              <a:t>                             </a:t>
            </a:r>
            <a:r>
              <a:rPr lang="ru-RU" sz="4400" b="1" dirty="0">
                <a:solidFill>
                  <a:srgbClr val="FFFF00"/>
                </a:solidFill>
              </a:rPr>
              <a:t>(Н.Е. Жуковский)</a:t>
            </a:r>
          </a:p>
        </p:txBody>
      </p:sp>
      <p:pic>
        <p:nvPicPr>
          <p:cNvPr id="1026" name="Picture 2" descr="https://bigenc.ru/media/2016/10/27/1235182559/118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3071231" cy="385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87464" y="3369073"/>
            <a:ext cx="61026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Русский механик, основоположник </a:t>
            </a:r>
            <a:r>
              <a:rPr lang="ru-RU" sz="2400" b="1" dirty="0" err="1">
                <a:solidFill>
                  <a:schemeClr val="bg1"/>
                </a:solidFill>
              </a:rPr>
              <a:t>гидро</a:t>
            </a:r>
            <a:r>
              <a:rPr lang="ru-RU" sz="2400" b="1" dirty="0">
                <a:solidFill>
                  <a:schemeClr val="bg1"/>
                </a:solidFill>
              </a:rPr>
              <a:t>- и аэродинамики. Заслуженный профессор Московского университета, почётный член Московского университета, заслуженный профессор Императорского Московского технического училища; член-корреспондент Императорской Академии наук по разряду математических наук. </a:t>
            </a:r>
          </a:p>
        </p:txBody>
      </p:sp>
    </p:spTree>
    <p:extLst>
      <p:ext uri="{BB962C8B-B14F-4D97-AF65-F5344CB8AC3E}">
        <p14:creationId xmlns:p14="http://schemas.microsoft.com/office/powerpoint/2010/main" val="101995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380" y="145434"/>
            <a:ext cx="4104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1. </a:t>
            </a:r>
            <a:r>
              <a:rPr lang="en-US" sz="6600" b="1" dirty="0" smtClean="0">
                <a:solidFill>
                  <a:schemeClr val="bg1"/>
                </a:solidFill>
              </a:rPr>
              <a:t>S</a:t>
            </a:r>
            <a:r>
              <a:rPr lang="ru-RU" sz="6600" b="1" dirty="0">
                <a:solidFill>
                  <a:schemeClr val="bg1"/>
                </a:solidFill>
              </a:rPr>
              <a:t>=а∙</a:t>
            </a:r>
            <a:r>
              <a:rPr lang="en-US" sz="6600" b="1" dirty="0">
                <a:solidFill>
                  <a:schemeClr val="bg1"/>
                </a:solidFill>
              </a:rPr>
              <a:t>b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7235" y="952928"/>
            <a:ext cx="36354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bg1"/>
                </a:solidFill>
              </a:rPr>
              <a:t>2</a:t>
            </a:r>
            <a:r>
              <a:rPr lang="ru-RU" sz="6600" b="1" dirty="0" smtClean="0">
                <a:solidFill>
                  <a:schemeClr val="bg1"/>
                </a:solidFill>
              </a:rPr>
              <a:t>. </a:t>
            </a:r>
            <a:r>
              <a:rPr lang="en-US" sz="6600" b="1" dirty="0" smtClean="0">
                <a:solidFill>
                  <a:schemeClr val="bg1"/>
                </a:solidFill>
              </a:rPr>
              <a:t>S</a:t>
            </a:r>
            <a:r>
              <a:rPr lang="ru-RU" sz="6600" b="1" dirty="0" smtClean="0">
                <a:solidFill>
                  <a:schemeClr val="bg1"/>
                </a:solidFill>
              </a:rPr>
              <a:t>=а∙</a:t>
            </a:r>
            <a:r>
              <a:rPr lang="en-US" sz="6600" b="1" dirty="0" smtClean="0">
                <a:solidFill>
                  <a:schemeClr val="bg1"/>
                </a:solidFill>
              </a:rPr>
              <a:t>a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7235" y="1760962"/>
            <a:ext cx="48588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r>
              <a:rPr lang="ru-RU" sz="6600" b="1" dirty="0" smtClean="0">
                <a:solidFill>
                  <a:schemeClr val="bg1"/>
                </a:solidFill>
              </a:rPr>
              <a:t>. </a:t>
            </a:r>
            <a:r>
              <a:rPr lang="en-US" sz="6600" b="1" dirty="0" smtClean="0">
                <a:solidFill>
                  <a:schemeClr val="bg1"/>
                </a:solidFill>
              </a:rPr>
              <a:t>P=(</a:t>
            </a:r>
            <a:r>
              <a:rPr lang="en-US" sz="6600" b="1" dirty="0" err="1" smtClean="0">
                <a:solidFill>
                  <a:schemeClr val="bg1"/>
                </a:solidFill>
              </a:rPr>
              <a:t>a+b</a:t>
            </a:r>
            <a:r>
              <a:rPr lang="en-US" sz="6600" b="1" dirty="0" smtClean="0">
                <a:solidFill>
                  <a:schemeClr val="bg1"/>
                </a:solidFill>
              </a:rPr>
              <a:t>)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∙2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7235" y="2539192"/>
            <a:ext cx="46989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4</a:t>
            </a:r>
            <a:r>
              <a:rPr lang="ru-RU" sz="6600" b="1" dirty="0" smtClean="0">
                <a:solidFill>
                  <a:schemeClr val="bg1"/>
                </a:solidFill>
              </a:rPr>
              <a:t>. </a:t>
            </a:r>
            <a:r>
              <a:rPr lang="en-US" sz="6600" b="1" dirty="0" smtClean="0">
                <a:solidFill>
                  <a:schemeClr val="bg1"/>
                </a:solidFill>
              </a:rPr>
              <a:t>P=</a:t>
            </a:r>
            <a:r>
              <a:rPr lang="ru-RU" sz="6600" b="1" dirty="0" smtClean="0">
                <a:solidFill>
                  <a:schemeClr val="bg1"/>
                </a:solidFill>
              </a:rPr>
              <a:t>а</a:t>
            </a:r>
            <a:r>
              <a:rPr lang="en-US" sz="6600" b="1" dirty="0" smtClean="0">
                <a:solidFill>
                  <a:schemeClr val="bg1"/>
                </a:solidFill>
              </a:rPr>
              <a:t>∙</a:t>
            </a:r>
            <a:r>
              <a:rPr lang="ru-RU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695" y="3367443"/>
            <a:ext cx="36196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bg1"/>
                </a:solidFill>
              </a:rPr>
              <a:t>5</a:t>
            </a:r>
            <a:r>
              <a:rPr lang="ru-RU" sz="6600" b="1" dirty="0" smtClean="0">
                <a:solidFill>
                  <a:schemeClr val="bg1"/>
                </a:solidFill>
              </a:rPr>
              <a:t>. </a:t>
            </a:r>
            <a:r>
              <a:rPr lang="en-US" sz="6600" b="1" dirty="0" smtClean="0">
                <a:solidFill>
                  <a:schemeClr val="bg1"/>
                </a:solidFill>
              </a:rPr>
              <a:t>b=S</a:t>
            </a:r>
            <a:r>
              <a:rPr lang="ru-RU" sz="6600" b="1" dirty="0" smtClean="0">
                <a:solidFill>
                  <a:schemeClr val="bg1"/>
                </a:solidFill>
              </a:rPr>
              <a:t>:</a:t>
            </a:r>
            <a:r>
              <a:rPr lang="en-US" sz="6600" b="1" dirty="0" smtClean="0">
                <a:solidFill>
                  <a:schemeClr val="bg1"/>
                </a:solidFill>
              </a:rPr>
              <a:t>a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76872" y="3093190"/>
            <a:ext cx="407430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r>
              <a:rPr lang="ru-RU" sz="6600" b="1" dirty="0" smtClean="0">
                <a:solidFill>
                  <a:schemeClr val="bg1"/>
                </a:solidFill>
              </a:rPr>
              <a:t>. </a:t>
            </a:r>
            <a:r>
              <a:rPr lang="en-US" sz="6600" b="1" dirty="0" smtClean="0">
                <a:solidFill>
                  <a:schemeClr val="bg1"/>
                </a:solidFill>
              </a:rPr>
              <a:t>a=P</a:t>
            </a:r>
            <a:r>
              <a:rPr lang="ru-RU" sz="6600" b="1" dirty="0" smtClean="0">
                <a:solidFill>
                  <a:schemeClr val="bg1"/>
                </a:solidFill>
              </a:rPr>
              <a:t>:</a:t>
            </a:r>
            <a:r>
              <a:rPr lang="en-US" sz="6600" b="1" dirty="0" smtClean="0">
                <a:solidFill>
                  <a:schemeClr val="bg1"/>
                </a:solidFill>
              </a:rPr>
              <a:t>2-b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76872" y="3910990"/>
            <a:ext cx="36196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8</a:t>
            </a:r>
            <a:r>
              <a:rPr lang="ru-RU" sz="6600" b="1" dirty="0" smtClean="0">
                <a:solidFill>
                  <a:schemeClr val="bg1"/>
                </a:solidFill>
              </a:rPr>
              <a:t>. </a:t>
            </a:r>
            <a:r>
              <a:rPr lang="en-US" sz="6600" b="1" dirty="0" smtClean="0">
                <a:solidFill>
                  <a:schemeClr val="bg1"/>
                </a:solidFill>
              </a:rPr>
              <a:t>S=</a:t>
            </a:r>
            <a:r>
              <a:rPr lang="en-US" sz="6600" b="1" dirty="0" err="1" smtClean="0">
                <a:solidFill>
                  <a:schemeClr val="bg1"/>
                </a:solidFill>
              </a:rPr>
              <a:t>v∙t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76872" y="4795161"/>
            <a:ext cx="36196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9</a:t>
            </a:r>
            <a:r>
              <a:rPr lang="ru-RU" sz="6600" b="1" dirty="0" smtClean="0">
                <a:solidFill>
                  <a:schemeClr val="bg1"/>
                </a:solidFill>
              </a:rPr>
              <a:t>. </a:t>
            </a:r>
            <a:r>
              <a:rPr lang="en-US" sz="6600" b="1" dirty="0" smtClean="0">
                <a:solidFill>
                  <a:schemeClr val="bg1"/>
                </a:solidFill>
              </a:rPr>
              <a:t>v=S</a:t>
            </a:r>
            <a:r>
              <a:rPr lang="ru-RU" sz="6600" b="1" dirty="0" smtClean="0">
                <a:solidFill>
                  <a:schemeClr val="bg1"/>
                </a:solidFill>
              </a:rPr>
              <a:t>:</a:t>
            </a:r>
            <a:r>
              <a:rPr lang="en-US" sz="6600" b="1" dirty="0" smtClean="0">
                <a:solidFill>
                  <a:schemeClr val="bg1"/>
                </a:solidFill>
              </a:rPr>
              <a:t>t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97040" y="5713544"/>
            <a:ext cx="36196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10</a:t>
            </a:r>
            <a:r>
              <a:rPr lang="ru-RU" sz="6600" b="1" dirty="0" smtClean="0">
                <a:solidFill>
                  <a:schemeClr val="bg1"/>
                </a:solidFill>
              </a:rPr>
              <a:t>. </a:t>
            </a:r>
            <a:r>
              <a:rPr lang="en-US" sz="6600" b="1" dirty="0" smtClean="0">
                <a:solidFill>
                  <a:schemeClr val="bg1"/>
                </a:solidFill>
              </a:rPr>
              <a:t>t=S</a:t>
            </a:r>
            <a:r>
              <a:rPr lang="ru-RU" sz="6600" b="1" dirty="0" smtClean="0">
                <a:solidFill>
                  <a:schemeClr val="bg1"/>
                </a:solidFill>
              </a:rPr>
              <a:t>:</a:t>
            </a:r>
            <a:r>
              <a:rPr lang="en-US" sz="6600" b="1" dirty="0" smtClean="0">
                <a:solidFill>
                  <a:schemeClr val="bg1"/>
                </a:solidFill>
              </a:rPr>
              <a:t>v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128" y="2141404"/>
            <a:ext cx="46989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bg1"/>
                </a:solidFill>
              </a:rPr>
              <a:t>6</a:t>
            </a:r>
            <a:r>
              <a:rPr lang="ru-RU" sz="6600" b="1" dirty="0" smtClean="0">
                <a:solidFill>
                  <a:schemeClr val="bg1"/>
                </a:solidFill>
              </a:rPr>
              <a:t>. </a:t>
            </a:r>
            <a:r>
              <a:rPr lang="en-US" sz="6600" b="1" dirty="0" smtClean="0">
                <a:solidFill>
                  <a:schemeClr val="bg1"/>
                </a:solidFill>
              </a:rPr>
              <a:t>P=</a:t>
            </a:r>
            <a:r>
              <a:rPr lang="ru-RU" sz="6600" b="1" dirty="0" smtClean="0">
                <a:solidFill>
                  <a:schemeClr val="bg1"/>
                </a:solidFill>
              </a:rPr>
              <a:t>а:4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5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9416" y="41711"/>
            <a:ext cx="77048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УРОКА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9572" y="908720"/>
            <a:ext cx="770485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задач</a:t>
            </a:r>
          </a:p>
          <a:p>
            <a:pPr algn="ctr"/>
            <a:r>
              <a:rPr lang="ru-RU" sz="6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движение</a:t>
            </a:r>
            <a:endParaRPr lang="ru-RU" sz="6000" b="1" cap="none" spc="50" dirty="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9416" y="2779479"/>
            <a:ext cx="77048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</a:t>
            </a:r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УРОКА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795142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Формировать умение решать задачи на движение</a:t>
            </a:r>
          </a:p>
        </p:txBody>
      </p:sp>
    </p:spTree>
    <p:extLst>
      <p:ext uri="{BB962C8B-B14F-4D97-AF65-F5344CB8AC3E}">
        <p14:creationId xmlns:p14="http://schemas.microsoft.com/office/powerpoint/2010/main" val="384113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пристани отправился теплоход со скоростью 36 км/ч. Сколько км прошёл теплоход через 3 часа?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95536" y="5877272"/>
            <a:ext cx="7272808" cy="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5536" y="3914297"/>
            <a:ext cx="0" cy="21602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680443" y="4005064"/>
            <a:ext cx="0" cy="21602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5536" y="3940371"/>
            <a:ext cx="1512168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536" y="3312727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39033" y="5085750"/>
            <a:ext cx="724141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36618" y="3374078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t=3 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89647" y="5272360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км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города Челябинска выехала машина со скоростью 70 км/ч. Через сколько часов машина проедет 280 км?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95536" y="5877272"/>
            <a:ext cx="7272808" cy="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5536" y="3914297"/>
            <a:ext cx="0" cy="21602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680443" y="4005064"/>
            <a:ext cx="0" cy="21602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5536" y="3940371"/>
            <a:ext cx="1512168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536" y="3312727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39033" y="5085750"/>
            <a:ext cx="724141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36618" y="3374078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89647" y="5272360"/>
            <a:ext cx="1572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 км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Велосипедист проехал 48 км за 4 часа. С какой скоростью ехал велосипедист?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95536" y="5877272"/>
            <a:ext cx="7272808" cy="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5536" y="3914297"/>
            <a:ext cx="0" cy="21602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680443" y="4005064"/>
            <a:ext cx="0" cy="21602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5536" y="3940371"/>
            <a:ext cx="1512168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536" y="3312727"/>
            <a:ext cx="1499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39033" y="5085750"/>
            <a:ext cx="724141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36618" y="3374078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89647" y="5272360"/>
            <a:ext cx="1342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км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двух городов навстречу друг другу одновременно выехали два мотоциклиста. Скорость первого мотоциклиста 50 км/ч, а второго - 65 км/ч. Найдите расстояние между городами, если они встретились через 3 ч?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95536" y="5877272"/>
            <a:ext cx="7272808" cy="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5536" y="3914297"/>
            <a:ext cx="0" cy="21602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680443" y="4005064"/>
            <a:ext cx="0" cy="21602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95536" y="3940371"/>
            <a:ext cx="1512168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6271681" y="3959058"/>
            <a:ext cx="140876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67944" y="3933056"/>
            <a:ext cx="0" cy="115212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536" y="3312727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50482" y="3329779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ый треугольник 17"/>
          <p:cNvSpPr/>
          <p:nvPr/>
        </p:nvSpPr>
        <p:spPr>
          <a:xfrm>
            <a:off x="4059738" y="3835896"/>
            <a:ext cx="914400" cy="67322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39033" y="5085750"/>
            <a:ext cx="724141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36618" y="3374078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t=3 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89647" y="5272360"/>
            <a:ext cx="111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км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города в противоположных направлениях выехали две машины. Скорость первой – 80 км/ч, скорость второй – 60 км/ч. Через сколько часов расстояние между машинами будет 280 км?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95536" y="5877272"/>
            <a:ext cx="7272808" cy="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5536" y="4005064"/>
            <a:ext cx="0" cy="20694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680443" y="4005064"/>
            <a:ext cx="0" cy="21602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067944" y="3906123"/>
            <a:ext cx="1512168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659182" y="3906123"/>
            <a:ext cx="140876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59738" y="3374078"/>
            <a:ext cx="8206" cy="171110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06327" y="3374077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7983" y="3358733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км/ч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39033" y="5085750"/>
            <a:ext cx="724141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36618" y="3374078"/>
            <a:ext cx="1207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3600" b="1" dirty="0">
              <a:solidFill>
                <a:srgbClr val="00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66959" y="5230941"/>
            <a:ext cx="1572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 км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293</TotalTime>
  <Words>525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11К</dc:creator>
  <cp:lastModifiedBy>Игорь Ткачев</cp:lastModifiedBy>
  <cp:revision>29</cp:revision>
  <dcterms:created xsi:type="dcterms:W3CDTF">2018-08-31T17:11:25Z</dcterms:created>
  <dcterms:modified xsi:type="dcterms:W3CDTF">2020-04-23T09:16:49Z</dcterms:modified>
</cp:coreProperties>
</file>