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</p:sldMasterIdLst>
  <p:sldIdLst>
    <p:sldId id="259" r:id="rId3"/>
    <p:sldId id="279" r:id="rId4"/>
    <p:sldId id="280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58" r:id="rId13"/>
    <p:sldId id="273" r:id="rId14"/>
    <p:sldId id="274" r:id="rId15"/>
    <p:sldId id="257" r:id="rId16"/>
    <p:sldId id="261" r:id="rId17"/>
    <p:sldId id="275" r:id="rId18"/>
    <p:sldId id="264" r:id="rId19"/>
    <p:sldId id="276" r:id="rId20"/>
    <p:sldId id="277" r:id="rId21"/>
    <p:sldId id="265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FC86"/>
    <a:srgbClr val="CCCCFF"/>
    <a:srgbClr val="CC99FF"/>
    <a:srgbClr val="B3FFB3"/>
    <a:srgbClr val="89FF8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E2DF9-3CAB-4171-8F22-F96D896AFBA8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798C-D3FF-4CAB-BAF7-8676440A052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E2DF9-3CAB-4171-8F22-F96D896AFBA8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798C-D3FF-4CAB-BAF7-8676440A0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E2DF9-3CAB-4171-8F22-F96D896AFBA8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798C-D3FF-4CAB-BAF7-8676440A0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51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74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42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64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51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12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10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74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E2DF9-3CAB-4171-8F22-F96D896AFBA8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798C-D3FF-4CAB-BAF7-8676440A052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22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49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5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E2DF9-3CAB-4171-8F22-F96D896AFBA8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798C-D3FF-4CAB-BAF7-8676440A0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E2DF9-3CAB-4171-8F22-F96D896AFBA8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798C-D3FF-4CAB-BAF7-8676440A052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E2DF9-3CAB-4171-8F22-F96D896AFBA8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798C-D3FF-4CAB-BAF7-8676440A052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E2DF9-3CAB-4171-8F22-F96D896AFBA8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798C-D3FF-4CAB-BAF7-8676440A0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E2DF9-3CAB-4171-8F22-F96D896AFBA8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798C-D3FF-4CAB-BAF7-8676440A0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E2DF9-3CAB-4171-8F22-F96D896AFBA8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798C-D3FF-4CAB-BAF7-8676440A05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E2DF9-3CAB-4171-8F22-F96D896AFBA8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798C-D3FF-4CAB-BAF7-8676440A052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81E2DF9-3CAB-4171-8F22-F96D896AFBA8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1E6798C-D3FF-4CAB-BAF7-8676440A052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666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29" y="426602"/>
            <a:ext cx="3278413" cy="2441508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724128" y="116632"/>
            <a:ext cx="3207561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Аревик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Рафаеловна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Арустамова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МБОУ СОШ №19 г. Заполярный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05" y="3861048"/>
            <a:ext cx="3310967" cy="2484968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121384"/>
            <a:ext cx="3315186" cy="2486390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2160" y="4725144"/>
            <a:ext cx="936104" cy="1238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958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eorgia" panose="02040502050405020303" pitchFamily="18" charset="0"/>
              </a:rPr>
              <a:t>Игра «Да - Нет»</a:t>
            </a:r>
            <a:endParaRPr lang="ru-RU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0569" y="165274"/>
            <a:ext cx="4506055" cy="34797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6136" y="490703"/>
            <a:ext cx="3119710" cy="311971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7596336" y="596705"/>
            <a:ext cx="601790" cy="64807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66738" y="4437112"/>
            <a:ext cx="7031058" cy="17281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algn="ctr"/>
            <a:r>
              <a:rPr lang="ru-RU" sz="3200" i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С </a:t>
            </a:r>
            <a:r>
              <a:rPr lang="ru-RU" sz="3200" i="1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помощью процентов можно сравнить площади занимаемых </a:t>
            </a:r>
            <a:r>
              <a:rPr lang="ru-RU" sz="3200" i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территорий </a:t>
            </a:r>
            <a:endParaRPr lang="ru-RU" sz="3200" i="1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3140968"/>
            <a:ext cx="1441093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Да</a:t>
            </a:r>
            <a:endParaRPr lang="ru-RU" sz="4800" b="1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72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753627801"/>
              </p:ext>
            </p:extLst>
          </p:nvPr>
        </p:nvGraphicFramePr>
        <p:xfrm>
          <a:off x="395534" y="1484784"/>
          <a:ext cx="5904658" cy="3695288"/>
        </p:xfrm>
        <a:graphic>
          <a:graphicData uri="http://schemas.openxmlformats.org/drawingml/2006/table">
            <a:tbl>
              <a:tblPr firstRow="1" firstCol="1" bandRow="1"/>
              <a:tblGrid>
                <a:gridCol w="4464498"/>
                <a:gridCol w="1440160"/>
              </a:tblGrid>
              <a:tr h="57606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Найти 1% от 240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Найти 25% от </a:t>
                      </a:r>
                      <a:r>
                        <a:rPr lang="ru-RU" sz="2400" i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2400" i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Найти 10% от </a:t>
                      </a:r>
                      <a:r>
                        <a:rPr lang="ru-RU" sz="2400" i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240</a:t>
                      </a: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2400" i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Найти 5% от 2000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0069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Найти число, если 25% этого числа составляют </a:t>
                      </a:r>
                      <a:r>
                        <a:rPr lang="ru-RU" sz="2400" i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0069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Сколько процентов составляет число 4 от 5?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850918"/>
              </p:ext>
            </p:extLst>
          </p:nvPr>
        </p:nvGraphicFramePr>
        <p:xfrm>
          <a:off x="395536" y="5445224"/>
          <a:ext cx="8208910" cy="1152128"/>
        </p:xfrm>
        <a:graphic>
          <a:graphicData uri="http://schemas.openxmlformats.org/drawingml/2006/table">
            <a:tbl>
              <a:tblPr firstRow="1" firstCol="1" bandRow="1"/>
              <a:tblGrid>
                <a:gridCol w="820891"/>
                <a:gridCol w="820891"/>
                <a:gridCol w="820891"/>
                <a:gridCol w="820891"/>
                <a:gridCol w="820891"/>
                <a:gridCol w="820891"/>
                <a:gridCol w="820891"/>
                <a:gridCol w="820891"/>
                <a:gridCol w="820891"/>
                <a:gridCol w="820891"/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381234"/>
              </p:ext>
            </p:extLst>
          </p:nvPr>
        </p:nvGraphicFramePr>
        <p:xfrm>
          <a:off x="4860032" y="1484785"/>
          <a:ext cx="1440161" cy="3701780"/>
        </p:xfrm>
        <a:graphic>
          <a:graphicData uri="http://schemas.openxmlformats.org/drawingml/2006/table">
            <a:tbl>
              <a:tblPr firstRow="1" firstCol="1" bandRow="1"/>
              <a:tblGrid>
                <a:gridCol w="1440161"/>
              </a:tblGrid>
              <a:tr h="55223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584550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568393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8118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46993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61928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23" marR="685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30044567"/>
                  </p:ext>
                </p:extLst>
              </p:nvPr>
            </p:nvGraphicFramePr>
            <p:xfrm>
              <a:off x="6300192" y="1484783"/>
              <a:ext cx="2592288" cy="367240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592288"/>
                  </a:tblGrid>
                  <a:tr h="448754">
                    <a:tc>
                      <a:txBody>
                        <a:bodyPr/>
                        <a:lstStyle/>
                        <a:p>
                          <a:pPr marL="228600" algn="l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dirty="0" smtClean="0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240 : 100 = 2,4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34689" marR="34689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h="50800" prst="divot"/>
                          <a:lightRig rig="flood" dir="t"/>
                        </a:cell3D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666182">
                    <a:tc>
                      <a:txBody>
                        <a:bodyPr/>
                        <a:lstStyle/>
                        <a:p>
                          <a:pPr marL="228600" algn="l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ru-RU" sz="2000" b="0" i="1" smtClean="0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200 :100 </m:t>
                              </m:r>
                              <m:r>
                                <a:rPr lang="ru-RU" sz="2000" b="0" i="1" smtClean="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∙25</m:t>
                              </m:r>
                            </m:oMath>
                          </a14:m>
                          <a:r>
                            <a:rPr lang="ru-RU" sz="2000" b="0" dirty="0" smtClean="0">
                              <a:effectLst/>
                              <a:latin typeface="Times New Roman"/>
                              <a:ea typeface="Cambria Math"/>
                              <a:cs typeface="Times New Roman"/>
                            </a:rPr>
                            <a:t> = 50</a:t>
                          </a:r>
                        </a:p>
                        <a:p>
                          <a:pPr marL="228600" algn="l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0" i="1" dirty="0" smtClean="0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или</a:t>
                          </a:r>
                          <a:r>
                            <a:rPr lang="ru-RU" sz="2000" dirty="0" smtClean="0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   200 : 4 = 50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34689" marR="34689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h="50800" prst="divot"/>
                          <a:lightRig rig="flood" dir="t"/>
                        </a:cell3D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666182">
                    <a:tc>
                      <a:txBody>
                        <a:bodyPr/>
                        <a:lstStyle/>
                        <a:p>
                          <a:pPr marL="22860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000" b="0" i="1" smtClean="0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240 :100 </m:t>
                                </m:r>
                                <m:r>
                                  <a:rPr lang="ru-RU" sz="2000" b="0" i="1" smtClean="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  <m:t>∙10=24</m:t>
                                </m:r>
                              </m:oMath>
                            </m:oMathPara>
                          </a14:m>
                          <a:endParaRPr lang="ru-RU" sz="2000" b="0" dirty="0" smtClean="0">
                            <a:effectLst/>
                            <a:latin typeface="Times New Roman"/>
                            <a:ea typeface="Cambria Math"/>
                            <a:cs typeface="Times New Roman"/>
                          </a:endParaRPr>
                        </a:p>
                        <a:p>
                          <a:pPr marL="22860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000" i="1" dirty="0" smtClean="0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или   </a:t>
                          </a:r>
                          <a:r>
                            <a:rPr lang="ru-RU" sz="2000" dirty="0" smtClean="0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240 : 10 = 24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34689" marR="34689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h="50800" prst="divot"/>
                          <a:lightRig rig="flood" dir="t"/>
                        </a:cell3D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44121">
                    <a:tc>
                      <a:txBody>
                        <a:bodyPr/>
                        <a:lstStyle/>
                        <a:p>
                          <a:pPr marL="228600" algn="l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ru-RU" sz="2000" b="0" i="1" smtClean="0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2000 :100 </m:t>
                              </m:r>
                              <m:r>
                                <a:rPr lang="ru-RU" sz="2000" b="0" i="1" smtClean="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∙5</m:t>
                              </m:r>
                            </m:oMath>
                          </a14:m>
                          <a:r>
                            <a:rPr lang="ru-RU" sz="2000" b="0" dirty="0" smtClean="0">
                              <a:effectLst/>
                              <a:latin typeface="Times New Roman"/>
                              <a:ea typeface="Cambria Math"/>
                              <a:cs typeface="Times New Roman"/>
                            </a:rPr>
                            <a:t> = 100</a:t>
                          </a:r>
                        </a:p>
                      </a:txBody>
                      <a:tcPr marL="34689" marR="34689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h="50800" prst="divot"/>
                          <a:lightRig rig="flood" dir="t"/>
                        </a:cell3D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727090">
                    <a:tc>
                      <a:txBody>
                        <a:bodyPr/>
                        <a:lstStyle/>
                        <a:p>
                          <a:pPr marL="228600" algn="l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000" b="0" i="1" smtClean="0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8 </m:t>
                                </m:r>
                                <m:r>
                                  <a:rPr lang="ru-RU" sz="2000" b="0" i="1" smtClean="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  <m:t>∙100 :25=32</m:t>
                                </m:r>
                              </m:oMath>
                            </m:oMathPara>
                          </a14:m>
                          <a:endParaRPr lang="ru-RU" sz="2000" b="0" dirty="0" smtClean="0">
                            <a:effectLst/>
                            <a:latin typeface="Times New Roman"/>
                            <a:ea typeface="Cambria Math"/>
                            <a:cs typeface="Times New Roman"/>
                          </a:endParaRPr>
                        </a:p>
                        <a:p>
                          <a:pPr marL="228600" algn="l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i="1" dirty="0" smtClean="0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или</a:t>
                          </a:r>
                          <a:r>
                            <a:rPr lang="ru-RU" sz="2000" i="1" baseline="0" dirty="0" smtClean="0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   </a:t>
                          </a:r>
                          <a14:m>
                            <m:oMath xmlns:m="http://schemas.openxmlformats.org/officeDocument/2006/math">
                              <m:r>
                                <a:rPr lang="ru-RU" sz="2000" b="0" i="1" baseline="0" smtClean="0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8 </m:t>
                              </m:r>
                              <m:r>
                                <a:rPr lang="ru-RU" sz="2000" b="0" i="1" baseline="0" smtClean="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∙4=32</m:t>
                              </m:r>
                            </m:oMath>
                          </a14:m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34689" marR="34689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h="50800" prst="divot"/>
                          <a:lightRig rig="flood" dir="t"/>
                        </a:cell3D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pPr marL="228600" algn="l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endParaRPr lang="ru-RU" sz="1800" b="0" i="1" dirty="0" smtClean="0">
                            <a:effectLst/>
                            <a:latin typeface="Cambria Math"/>
                            <a:ea typeface="Calibri"/>
                            <a:cs typeface="Times New Roman"/>
                          </a:endParaRPr>
                        </a:p>
                        <a:p>
                          <a:pPr marL="228600" algn="l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000" b="0" i="1" smtClean="0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4 </m:t>
                                </m:r>
                                <m:r>
                                  <a:rPr lang="ru-RU" sz="2000" b="0" i="1" smtClean="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  <m:t>∙100 :5=80</m:t>
                                </m:r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34689" marR="34689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h="50800" prst="divot"/>
                          <a:lightRig rig="flood" dir="t"/>
                        </a:cell3D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30044567"/>
                  </p:ext>
                </p:extLst>
              </p:nvPr>
            </p:nvGraphicFramePr>
            <p:xfrm>
              <a:off x="6300192" y="1484783"/>
              <a:ext cx="2592288" cy="367240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592288"/>
                  </a:tblGrid>
                  <a:tr h="448754">
                    <a:tc>
                      <a:txBody>
                        <a:bodyPr/>
                        <a:lstStyle/>
                        <a:p>
                          <a:pPr marL="228600" algn="l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dirty="0" smtClean="0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240 : 100 = 2,4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34689" marR="34689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h="50800" prst="divot"/>
                          <a:lightRig rig="flood" dir="t"/>
                        </a:cell3D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666182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34689" marR="34689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h="50800" prst="divot"/>
                          <a:lightRig rig="flood" dir="t"/>
                        </a:cell3D>
                        <a:blipFill rotWithShape="0">
                          <a:blip r:embed="rId2"/>
                          <a:stretch>
                            <a:fillRect l="-704" t="-79817" r="-704" b="-388073"/>
                          </a:stretch>
                        </a:blipFill>
                      </a:tcPr>
                    </a:tc>
                  </a:tr>
                  <a:tr h="666182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34689" marR="34689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h="50800" prst="divot"/>
                          <a:lightRig rig="flood" dir="t"/>
                        </a:cell3D>
                        <a:blipFill rotWithShape="0">
                          <a:blip r:embed="rId2"/>
                          <a:stretch>
                            <a:fillRect l="-704" t="-179817" r="-704" b="-288073"/>
                          </a:stretch>
                        </a:blipFill>
                      </a:tcPr>
                    </a:tc>
                  </a:tr>
                  <a:tr h="44412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34689" marR="34689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h="50800" prst="divot"/>
                          <a:lightRig rig="flood" dir="t"/>
                        </a:cell3D>
                        <a:blipFill rotWithShape="0">
                          <a:blip r:embed="rId2"/>
                          <a:stretch>
                            <a:fillRect l="-704" t="-417808" r="-704" b="-330137"/>
                          </a:stretch>
                        </a:blipFill>
                      </a:tcPr>
                    </a:tc>
                  </a:tr>
                  <a:tr h="72709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34689" marR="34689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h="50800" prst="divot"/>
                          <a:lightRig rig="flood" dir="t"/>
                        </a:cell3D>
                        <a:blipFill rotWithShape="0">
                          <a:blip r:embed="rId2"/>
                          <a:stretch>
                            <a:fillRect l="-704" t="-315000" r="-704" b="-100833"/>
                          </a:stretch>
                        </a:blip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34689" marR="34689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h="50800" prst="divot"/>
                          <a:lightRig rig="flood" dir="t"/>
                        </a:cell3D>
                        <a:blipFill rotWithShape="0">
                          <a:blip r:embed="rId2"/>
                          <a:stretch>
                            <a:fillRect l="-704" t="-422034" r="-704" b="-2542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0" name="Заголовок 1"/>
          <p:cNvSpPr txBox="1">
            <a:spLocks/>
          </p:cNvSpPr>
          <p:nvPr/>
        </p:nvSpPr>
        <p:spPr>
          <a:xfrm>
            <a:off x="467544" y="188640"/>
            <a:ext cx="8229600" cy="994122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 Устный счет </a:t>
            </a:r>
            <a:endParaRPr kumimoji="0" lang="ru-RU" sz="4400" b="1" i="0" u="none" strike="noStrike" kern="1200" cap="none" spc="0" normalizeH="0" baseline="0" noProof="0" dirty="0">
              <a:ln w="12700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rgbClr val="1F497D">
                    <a:lumMod val="75000"/>
                  </a:srgbClr>
                </a:outerShdw>
              </a:effectLst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5887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44" y="1628800"/>
            <a:ext cx="3384377" cy="136815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88640"/>
            <a:ext cx="8229600" cy="9941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Заповедник «</a:t>
            </a:r>
            <a:r>
              <a:rPr kumimoji="0" lang="ru-RU" sz="4400" b="1" i="0" u="none" strike="noStrike" kern="1200" cap="none" spc="0" normalizeH="0" baseline="0" noProof="0" dirty="0" err="1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Пасвик</a:t>
            </a:r>
            <a:r>
              <a:rPr kumimoji="0" lang="ru-RU" sz="4400" b="1" i="0" u="none" strike="noStrike" kern="120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»</a:t>
            </a:r>
            <a:endParaRPr kumimoji="0" lang="ru-RU" sz="4400" b="1" i="0" u="none" strike="noStrike" kern="1200" cap="none" spc="0" normalizeH="0" baseline="0" noProof="0" dirty="0">
              <a:ln w="12700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rgbClr val="1F497D">
                    <a:lumMod val="75000"/>
                  </a:srgbClr>
                </a:outerShdw>
              </a:effectLst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978470"/>
            <a:ext cx="3840427" cy="28803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12776"/>
            <a:ext cx="2522175" cy="50777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769" y="4194415"/>
            <a:ext cx="1664375" cy="1664375"/>
          </a:xfrm>
          <a:prstGeom prst="ellipse">
            <a:avLst/>
          </a:prstGeom>
          <a:ln w="38100" cap="rnd">
            <a:solidFill>
              <a:schemeClr val="bg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62801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825988" y="980728"/>
            <a:ext cx="3960440" cy="27694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228600" indent="-182880" algn="ctr" defTabSz="914400" rtl="0" eaLnBrk="1" latinLnBrk="0" hangingPunct="1">
              <a:spcBef>
                <a:spcPct val="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ClrTx/>
              <a:buSzTx/>
              <a:buFontTx/>
              <a:buNone/>
            </a:pPr>
            <a:r>
              <a:rPr lang="ru-RU" sz="3600" b="1" i="1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latin typeface="Georgia" panose="02040502050405020303" pitchFamily="18" charset="0"/>
              </a:rPr>
              <a:t>Решение задач на проценты</a:t>
            </a:r>
            <a:endParaRPr lang="ru-RU" sz="4800" b="1" i="1" dirty="0">
              <a:ln w="12700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rgbClr val="1F497D">
                    <a:lumMod val="75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665712" y="3140968"/>
            <a:ext cx="1058416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 noGrp="1"/>
          </p:cNvSpPr>
          <p:nvPr>
            <p:ph sz="quarter" idx="13"/>
          </p:nvPr>
        </p:nvSpPr>
        <p:spPr>
          <a:xfrm>
            <a:off x="251520" y="980728"/>
            <a:ext cx="3960440" cy="27694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Путешествие в заповедник  </a:t>
            </a:r>
            <a:r>
              <a:rPr kumimoji="0" lang="ru-RU" sz="4000" b="1" i="0" u="none" strike="noStrike" kern="120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«</a:t>
            </a:r>
            <a:r>
              <a:rPr kumimoji="0" lang="ru-RU" sz="4000" b="1" i="0" u="none" strike="noStrike" kern="1200" cap="none" spc="0" normalizeH="0" baseline="0" noProof="0" dirty="0" err="1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Пасвик</a:t>
            </a:r>
            <a:r>
              <a:rPr kumimoji="0" lang="ru-RU" sz="4000" b="1" i="0" u="none" strike="noStrike" kern="120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»</a:t>
            </a:r>
            <a:endParaRPr kumimoji="0" lang="ru-RU" sz="4000" b="1" i="0" u="none" strike="noStrike" kern="1200" cap="none" spc="0" normalizeH="0" baseline="0" noProof="0" dirty="0">
              <a:ln w="12700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rgbClr val="1F497D">
                    <a:lumMod val="75000"/>
                  </a:srgbClr>
                </a:outerShdw>
              </a:effectLst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04664"/>
            <a:ext cx="1152128" cy="1152128"/>
          </a:xfrm>
          <a:prstGeom prst="ellipse">
            <a:avLst/>
          </a:prstGeom>
          <a:ln w="38100" cap="rnd">
            <a:solidFill>
              <a:schemeClr val="bg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Овал 10"/>
          <p:cNvSpPr/>
          <p:nvPr/>
        </p:nvSpPr>
        <p:spPr>
          <a:xfrm>
            <a:off x="3203848" y="3140968"/>
            <a:ext cx="1224136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prstClr val="black"/>
              <a:srgbClr val="F1FC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791" y="366137"/>
            <a:ext cx="1560404" cy="13470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128" y="325271"/>
            <a:ext cx="1471446" cy="12702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538" y="2996952"/>
            <a:ext cx="3384376" cy="40050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881" y="90297"/>
            <a:ext cx="2016224" cy="17405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725242"/>
            <a:ext cx="1537320" cy="132713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400" y="3697755"/>
            <a:ext cx="1565166" cy="135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73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3" y="1445428"/>
            <a:ext cx="8847562" cy="424847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Заповедник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«Пасвик» - самый молодой из трех заповедников Кольского полуострова, создан в 1992 году. Одна часть заповедника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расположена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крайнем северо-западе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России в </a:t>
            </a:r>
            <a:r>
              <a:rPr lang="ru-RU" sz="2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Печенгском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районе,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вторая часть – в Норвегии, а третья – в Финляндии. Природа этой земли необычайно красива, а история отличается богатством событий.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Расположился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заповедник «Пасвик»  вдоль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российско-норвежской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границы, его площадь на территории Печенгского района составляет примерно 147 км², а общая  площадь заповедника – 168  км². </a:t>
            </a:r>
            <a:endParaRPr lang="ru-RU" sz="2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Площадь 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всего </a:t>
            </a:r>
            <a:r>
              <a:rPr lang="ru-RU" sz="2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Печенгского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района  примерно 9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км².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Водно-болотные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угодья составляют 45% от общей площади заповедника.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Лучше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всего изучена флора сосудистых растений и лишайников. Выявлено 408 видов сосудистых растений, 248 видов лишайников и близких к ним грибов, 106 видов шляпочных грибов, 66 видов дереворазрушающих грибов, 81 вид мохообразных.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Пасвик" - уникальное место, где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встречаются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229 видов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птиц.</a:t>
            </a:r>
            <a:endParaRPr lang="ru-RU" sz="2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Динамика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численности водоплавающих птиц на реке Паз (заповедник «Пасвик»)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471048"/>
              </p:ext>
            </p:extLst>
          </p:nvPr>
        </p:nvGraphicFramePr>
        <p:xfrm>
          <a:off x="1043607" y="5445224"/>
          <a:ext cx="6912767" cy="1261872"/>
        </p:xfrm>
        <a:graphic>
          <a:graphicData uri="http://schemas.openxmlformats.org/drawingml/2006/table">
            <a:tbl>
              <a:tblPr firstRow="1" firstCol="1" bandRow="1"/>
              <a:tblGrid>
                <a:gridCol w="891362"/>
                <a:gridCol w="2491616"/>
                <a:gridCol w="1799501"/>
                <a:gridCol w="1730288"/>
              </a:tblGrid>
              <a:tr h="302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Ряд</a:t>
                      </a:r>
                      <a:endParaRPr lang="ru-RU" sz="14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Виды</a:t>
                      </a:r>
                      <a:endParaRPr lang="ru-RU" sz="14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2005г</a:t>
                      </a:r>
                      <a:endParaRPr lang="ru-RU" sz="14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2010г</a:t>
                      </a:r>
                      <a:endParaRPr lang="ru-RU" sz="14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07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Чирок-свистунок</a:t>
                      </a:r>
                      <a:endParaRPr lang="ru-RU" sz="14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4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4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07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Гоголь</a:t>
                      </a:r>
                      <a:endParaRPr lang="ru-RU" sz="14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112</a:t>
                      </a:r>
                      <a:endParaRPr lang="ru-RU" sz="14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4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07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Лебедь-кликун</a:t>
                      </a:r>
                      <a:endParaRPr lang="ru-RU" sz="14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400" i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4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619224" y="228399"/>
            <a:ext cx="7687702" cy="9941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latin typeface="Georgia" panose="02040502050405020303" pitchFamily="18" charset="0"/>
              </a:rPr>
              <a:t>Текст</a:t>
            </a:r>
            <a:endParaRPr lang="ru-RU" b="1" dirty="0">
              <a:ln w="12700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rgbClr val="1F497D">
                    <a:lumMod val="75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1" u="none" strike="noStrike" kern="120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Заповедник «</a:t>
            </a:r>
            <a:r>
              <a:rPr kumimoji="0" lang="ru-RU" sz="4200" b="1" i="1" u="none" strike="noStrike" kern="1200" cap="none" spc="0" normalizeH="0" baseline="0" noProof="0" dirty="0" err="1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Пасвик</a:t>
            </a:r>
            <a:r>
              <a:rPr kumimoji="0" lang="ru-RU" sz="4200" b="1" i="1" u="none" strike="noStrike" kern="120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»</a:t>
            </a:r>
            <a:endParaRPr kumimoji="0" lang="ru-RU" sz="4200" b="1" i="1" u="none" strike="noStrike" kern="1200" cap="none" spc="0" normalizeH="0" baseline="0" noProof="0" dirty="0">
              <a:ln w="12700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rgbClr val="1F497D">
                    <a:lumMod val="75000"/>
                  </a:srgbClr>
                </a:outerShdw>
              </a:effectLst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8726" y="121445"/>
            <a:ext cx="1326339" cy="132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17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313103" y="3770415"/>
            <a:ext cx="914400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361049" y="3817345"/>
            <a:ext cx="914400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611560" y="1680062"/>
            <a:ext cx="7749480" cy="1093866"/>
          </a:xfr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>
            <a:noAutofit/>
          </a:bodyPr>
          <a:lstStyle/>
          <a:p>
            <a:pPr marL="4572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Какой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процент площади заповедника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расположен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Печенгском районе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67544" y="188640"/>
            <a:ext cx="8229600" cy="936104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Задача 1</a:t>
            </a:r>
            <a:endParaRPr kumimoji="0" lang="ru-RU" sz="4400" b="1" i="0" u="none" strike="noStrike" kern="1200" cap="none" spc="0" normalizeH="0" baseline="0" noProof="0" dirty="0">
              <a:ln w="12700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rgbClr val="1F497D">
                    <a:lumMod val="75000"/>
                  </a:srgbClr>
                </a:outerShdw>
              </a:effectLst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0805" y="259584"/>
            <a:ext cx="1326339" cy="13263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602" y="3694819"/>
            <a:ext cx="2592288" cy="30677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prstClr val="black"/>
              <a:srgbClr val="F1FC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7" y="4276388"/>
            <a:ext cx="1103101" cy="9522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095" y="4372775"/>
            <a:ext cx="1047946" cy="90467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684505" y="3073453"/>
            <a:ext cx="5987089" cy="23083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i="1" dirty="0">
                <a:latin typeface="Georgia" panose="02040502050405020303" pitchFamily="18" charset="0"/>
              </a:rPr>
              <a:t>Расположился заповедник «</a:t>
            </a:r>
            <a:r>
              <a:rPr lang="ru-RU" sz="2400" i="1" dirty="0" err="1">
                <a:latin typeface="Georgia" panose="02040502050405020303" pitchFamily="18" charset="0"/>
              </a:rPr>
              <a:t>Пасвик</a:t>
            </a:r>
            <a:r>
              <a:rPr lang="ru-RU" sz="2400" i="1" dirty="0">
                <a:latin typeface="Georgia" panose="02040502050405020303" pitchFamily="18" charset="0"/>
              </a:rPr>
              <a:t>»  вдоль Российско-Норвежской границы, его площадь на территории </a:t>
            </a:r>
            <a:r>
              <a:rPr lang="ru-RU" sz="2400" i="1" dirty="0" err="1">
                <a:latin typeface="Georgia" panose="02040502050405020303" pitchFamily="18" charset="0"/>
              </a:rPr>
              <a:t>Печенгского</a:t>
            </a:r>
            <a:r>
              <a:rPr lang="ru-RU" sz="2400" i="1" dirty="0">
                <a:latin typeface="Georgia" panose="02040502050405020303" pitchFamily="18" charset="0"/>
              </a:rPr>
              <a:t> района составляет примерно 147 км², а общая  площадь заповедника – 168  км².</a:t>
            </a:r>
          </a:p>
        </p:txBody>
      </p:sp>
    </p:spTree>
    <p:extLst>
      <p:ext uri="{BB962C8B-B14F-4D97-AF65-F5344CB8AC3E}">
        <p14:creationId xmlns:p14="http://schemas.microsoft.com/office/powerpoint/2010/main" val="140307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277557"/>
            <a:ext cx="4283968" cy="3212976"/>
          </a:xfrm>
          <a:prstGeom prst="rect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88640"/>
            <a:ext cx="8229600" cy="9941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Заповедник «</a:t>
            </a:r>
            <a:r>
              <a:rPr kumimoji="0" lang="ru-RU" sz="4400" b="1" i="0" u="none" strike="noStrike" kern="1200" cap="none" spc="0" normalizeH="0" baseline="0" noProof="0" dirty="0" err="1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Пасвик</a:t>
            </a:r>
            <a:r>
              <a:rPr kumimoji="0" lang="ru-RU" sz="4400" b="1" i="0" u="none" strike="noStrike" kern="120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»</a:t>
            </a:r>
            <a:endParaRPr kumimoji="0" lang="ru-RU" sz="4400" b="1" i="0" u="none" strike="noStrike" kern="1200" cap="none" spc="0" normalizeH="0" baseline="0" noProof="0" dirty="0">
              <a:ln w="12700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rgbClr val="1F497D">
                    <a:lumMod val="75000"/>
                  </a:srgbClr>
                </a:outerShdw>
              </a:effectLst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12776"/>
            <a:ext cx="2522175" cy="50777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769" y="4194415"/>
            <a:ext cx="1664375" cy="1898881"/>
          </a:xfrm>
          <a:prstGeom prst="ellipse">
            <a:avLst/>
          </a:prstGeom>
          <a:ln w="38100" cap="rnd">
            <a:solidFill>
              <a:schemeClr val="bg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Объект 2"/>
          <p:cNvPicPr>
            <a:picLocks noGrp="1" noChangeAspect="1"/>
          </p:cNvPicPr>
          <p:nvPr>
            <p:ph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56792"/>
            <a:ext cx="2592288" cy="1944217"/>
          </a:xfrm>
          <a:prstGeom prst="rect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697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314185" y="3770415"/>
            <a:ext cx="914400" cy="914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1366927" y="3751081"/>
            <a:ext cx="914400" cy="914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98773" y="1761201"/>
            <a:ext cx="7560840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marL="144000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Водно-болотные угодья составляют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45%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от общей площади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заповедника (168км²).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88640"/>
            <a:ext cx="8229600" cy="936104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Задача 2</a:t>
            </a:r>
            <a:endParaRPr kumimoji="0" lang="ru-RU" sz="4400" b="1" i="0" u="none" strike="noStrike" kern="1200" cap="none" spc="0" normalizeH="0" baseline="0" noProof="0" dirty="0">
              <a:ln w="12700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rgbClr val="1F497D">
                    <a:lumMod val="75000"/>
                  </a:srgbClr>
                </a:outerShdw>
              </a:effectLst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0805" y="259584"/>
            <a:ext cx="1326339" cy="13263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602" y="3694819"/>
            <a:ext cx="2592288" cy="30677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prstClr val="black"/>
              <a:srgbClr val="F1FC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7" y="4276388"/>
            <a:ext cx="1103101" cy="9522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095" y="4372775"/>
            <a:ext cx="1047946" cy="90467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626414" y="3165006"/>
            <a:ext cx="4469685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>
            <a:spAutoFit/>
          </a:bodyPr>
          <a:lstStyle/>
          <a:p>
            <a:pPr marL="45720" indent="0">
              <a:buNone/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Найдите площадь </a:t>
            </a:r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водно-болотных угодий </a:t>
            </a:r>
          </a:p>
          <a:p>
            <a:pPr marL="45720" indent="0">
              <a:buNone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заповедника «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Пасвик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422" y="3153313"/>
            <a:ext cx="4892250" cy="302433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441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467544" y="3861048"/>
            <a:ext cx="1152128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974751" y="3839845"/>
            <a:ext cx="4142810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marL="45720" indent="0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сколько процентов изменилась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численность  птиц в заповеднике «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Пасвик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45720" indent="0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 2005г по 2010г?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67544" y="188640"/>
            <a:ext cx="8229600" cy="1224136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600" b="1" i="0" u="none" strike="noStrike" kern="120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Задача 3.</a:t>
            </a:r>
            <a:endParaRPr lang="ru-RU" sz="4600" b="1" dirty="0">
              <a:ln w="12700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rgbClr val="1F497D">
                    <a:lumMod val="75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Орнитологическое исследование.</a:t>
            </a:r>
            <a:endParaRPr kumimoji="0" lang="ru-RU" sz="4400" b="1" i="1" u="none" strike="noStrike" kern="1200" cap="none" spc="0" normalizeH="0" baseline="0" noProof="0" dirty="0">
              <a:ln w="12700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rgbClr val="1F497D">
                    <a:lumMod val="75000"/>
                  </a:srgbClr>
                </a:outerShdw>
              </a:effectLst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762974"/>
              </p:ext>
            </p:extLst>
          </p:nvPr>
        </p:nvGraphicFramePr>
        <p:xfrm>
          <a:off x="323528" y="1772816"/>
          <a:ext cx="8352188" cy="1962912"/>
        </p:xfrm>
        <a:graphic>
          <a:graphicData uri="http://schemas.openxmlformats.org/drawingml/2006/table">
            <a:tbl>
              <a:tblPr firstRow="1" firstCol="1" bandRow="1"/>
              <a:tblGrid>
                <a:gridCol w="878229"/>
                <a:gridCol w="2811018"/>
                <a:gridCol w="1580399"/>
                <a:gridCol w="1541271"/>
                <a:gridCol w="1541271"/>
              </a:tblGrid>
              <a:tr h="302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Ряд</a:t>
                      </a:r>
                      <a:endParaRPr lang="ru-RU" sz="20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Виды</a:t>
                      </a:r>
                      <a:endParaRPr lang="ru-RU" sz="20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2005 </a:t>
                      </a:r>
                      <a:endParaRPr lang="ru-RU" sz="20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 </a:t>
                      </a:r>
                      <a:endParaRPr lang="ru-RU" sz="20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07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i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№1</a:t>
                      </a:r>
                      <a:endParaRPr lang="ru-RU" sz="20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i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Чирок-свистунок</a:t>
                      </a:r>
                      <a:endParaRPr lang="ru-RU" sz="20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i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20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i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20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07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i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№2</a:t>
                      </a:r>
                      <a:endParaRPr lang="ru-RU" sz="20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i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Утка - гоголь</a:t>
                      </a:r>
                      <a:endParaRPr lang="ru-RU" sz="20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i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112</a:t>
                      </a:r>
                      <a:endParaRPr lang="ru-RU" sz="20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i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20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07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i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№3</a:t>
                      </a:r>
                      <a:endParaRPr lang="ru-RU" sz="20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i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Лебедь-кликун</a:t>
                      </a:r>
                      <a:endParaRPr lang="ru-RU" sz="20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i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20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i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20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69" marR="674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3861048"/>
            <a:ext cx="2887161" cy="31683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7173" y="4797152"/>
            <a:ext cx="2038542" cy="18476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495991"/>
              </p:ext>
            </p:extLst>
          </p:nvPr>
        </p:nvGraphicFramePr>
        <p:xfrm>
          <a:off x="7161985" y="1804931"/>
          <a:ext cx="1535159" cy="2034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5159"/>
              </a:tblGrid>
              <a:tr h="4804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8043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45%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8043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25%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8043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30%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881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b="1" i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eorgia" panose="02040502050405020303" pitchFamily="18" charset="0"/>
              </a:rPr>
              <a:t>Знаете   ли  вы , что : </a:t>
            </a:r>
            <a:r>
              <a:rPr lang="ru-RU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eorgia" panose="02040502050405020303" pitchFamily="18" charset="0"/>
              </a:rPr>
            </a:br>
            <a:r>
              <a:rPr lang="ru-RU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eorgia" panose="02040502050405020303" pitchFamily="18" charset="0"/>
              </a:rPr>
              <a:t>чирок-свистунок… </a:t>
            </a:r>
            <a:endParaRPr lang="ru-RU" dirty="0">
              <a:solidFill>
                <a:sysClr val="windowText" lastClr="00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060848"/>
            <a:ext cx="6408712" cy="446449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i="1" dirty="0" smtClean="0">
                <a:latin typeface="Georgia" panose="02040502050405020303" pitchFamily="18" charset="0"/>
              </a:rPr>
              <a:t>Самая  маленькая птица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i="1" dirty="0">
                <a:latin typeface="Georgia" panose="02040502050405020303" pitchFamily="18" charset="0"/>
              </a:rPr>
              <a:t> </a:t>
            </a:r>
            <a:r>
              <a:rPr lang="ru-RU" sz="2400" i="1" dirty="0" smtClean="0">
                <a:latin typeface="Georgia" panose="02040502050405020303" pitchFamily="18" charset="0"/>
              </a:rPr>
              <a:t>   из </a:t>
            </a:r>
            <a:r>
              <a:rPr lang="ru-RU" sz="2400" i="1" dirty="0">
                <a:latin typeface="Georgia" panose="02040502050405020303" pitchFamily="18" charset="0"/>
              </a:rPr>
              <a:t>семейства </a:t>
            </a:r>
            <a:r>
              <a:rPr lang="ru-RU" sz="2400" i="1" dirty="0" smtClean="0">
                <a:latin typeface="Georgia" panose="02040502050405020303" pitchFamily="18" charset="0"/>
              </a:rPr>
              <a:t>утиных.</a:t>
            </a:r>
          </a:p>
          <a:p>
            <a:pPr>
              <a:spcBef>
                <a:spcPts val="0"/>
              </a:spcBef>
            </a:pPr>
            <a:r>
              <a:rPr lang="ru-RU" sz="2400" i="1" dirty="0" smtClean="0">
                <a:latin typeface="Georgia" panose="02040502050405020303" pitchFamily="18" charset="0"/>
              </a:rPr>
              <a:t>Вес всего 250-450 </a:t>
            </a:r>
            <a:r>
              <a:rPr lang="ru-RU" sz="2400" i="1" dirty="0">
                <a:latin typeface="Georgia" panose="02040502050405020303" pitchFamily="18" charset="0"/>
              </a:rPr>
              <a:t>гр.</a:t>
            </a:r>
          </a:p>
          <a:p>
            <a:pPr>
              <a:spcBef>
                <a:spcPts val="0"/>
              </a:spcBef>
            </a:pPr>
            <a:r>
              <a:rPr lang="ru-RU" sz="2400" i="1" dirty="0" smtClean="0">
                <a:latin typeface="Georgia" panose="02040502050405020303" pitchFamily="18" charset="0"/>
              </a:rPr>
              <a:t>Крылья очень </a:t>
            </a:r>
            <a:r>
              <a:rPr lang="ru-RU" sz="2400" i="1" dirty="0">
                <a:latin typeface="Georgia" panose="02040502050405020303" pitchFamily="18" charset="0"/>
              </a:rPr>
              <a:t>узкие и </a:t>
            </a:r>
            <a:r>
              <a:rPr lang="ru-RU" sz="2400" i="1" dirty="0" smtClean="0">
                <a:latin typeface="Georgia" panose="02040502050405020303" pitchFamily="18" charset="0"/>
              </a:rPr>
              <a:t>заостренные;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ru-RU" sz="2400" i="1" dirty="0" smtClean="0">
                <a:latin typeface="Georgia" panose="02040502050405020303" pitchFamily="18" charset="0"/>
              </a:rPr>
              <a:t>длина – </a:t>
            </a:r>
            <a:r>
              <a:rPr lang="ru-RU" sz="2400" i="1" dirty="0">
                <a:latin typeface="Georgia" panose="02040502050405020303" pitchFamily="18" charset="0"/>
              </a:rPr>
              <a:t>38 см, </a:t>
            </a:r>
            <a:r>
              <a:rPr lang="ru-RU" sz="2400" i="1" dirty="0" smtClean="0">
                <a:latin typeface="Georgia" panose="02040502050405020303" pitchFamily="18" charset="0"/>
              </a:rPr>
              <a:t>размах </a:t>
            </a:r>
            <a:r>
              <a:rPr lang="ru-RU" sz="2400" i="1" dirty="0">
                <a:latin typeface="Georgia" panose="02040502050405020303" pitchFamily="18" charset="0"/>
              </a:rPr>
              <a:t>– 58-64 </a:t>
            </a:r>
            <a:r>
              <a:rPr lang="ru-RU" sz="2400" i="1" dirty="0" smtClean="0">
                <a:latin typeface="Georgia" panose="02040502050405020303" pitchFamily="18" charset="0"/>
              </a:rPr>
              <a:t>см</a:t>
            </a:r>
            <a:r>
              <a:rPr lang="ru-RU" sz="2000" i="1" dirty="0" smtClean="0">
                <a:latin typeface="Georgia" panose="02040502050405020303" pitchFamily="18" charset="0"/>
              </a:rPr>
              <a:t>.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ru-RU" sz="2000" i="1" dirty="0" smtClean="0">
                <a:latin typeface="Georgia" panose="02040502050405020303" pitchFamily="18" charset="0"/>
              </a:rPr>
              <a:t>В</a:t>
            </a:r>
            <a:r>
              <a:rPr lang="ru-RU" sz="2400" i="1" dirty="0" smtClean="0">
                <a:latin typeface="Georgia" panose="02040502050405020303" pitchFamily="18" charset="0"/>
              </a:rPr>
              <a:t>злет - вертикальный, полет - быстрый </a:t>
            </a:r>
            <a:r>
              <a:rPr lang="ru-RU" sz="2400" i="1" dirty="0">
                <a:latin typeface="Georgia" panose="02040502050405020303" pitchFamily="18" charset="0"/>
              </a:rPr>
              <a:t>и </a:t>
            </a:r>
            <a:r>
              <a:rPr lang="ru-RU" sz="2400" i="1" dirty="0" smtClean="0">
                <a:latin typeface="Georgia" panose="02040502050405020303" pitchFamily="18" charset="0"/>
              </a:rPr>
              <a:t>бесшумный.</a:t>
            </a:r>
            <a:endParaRPr lang="ru-RU" sz="2400" i="1" dirty="0">
              <a:latin typeface="Georgia" panose="02040502050405020303" pitchFamily="18" charset="0"/>
            </a:endParaRPr>
          </a:p>
          <a:p>
            <a:pPr>
              <a:spcBef>
                <a:spcPts val="0"/>
              </a:spcBef>
            </a:pPr>
            <a:r>
              <a:rPr lang="ru-RU" sz="2400" i="1" dirty="0">
                <a:latin typeface="Georgia" panose="02040502050405020303" pitchFamily="18" charset="0"/>
              </a:rPr>
              <a:t>Д</a:t>
            </a:r>
            <a:r>
              <a:rPr lang="ru-RU" sz="2400" i="1" dirty="0" smtClean="0">
                <a:latin typeface="Georgia" panose="02040502050405020303" pitchFamily="18" charset="0"/>
              </a:rPr>
              <a:t>олгожители.  Срок  </a:t>
            </a:r>
            <a:r>
              <a:rPr lang="ru-RU" sz="2400" i="1" dirty="0">
                <a:latin typeface="Georgia" panose="02040502050405020303" pitchFamily="18" charset="0"/>
              </a:rPr>
              <a:t>жизни </a:t>
            </a:r>
            <a:r>
              <a:rPr lang="ru-RU" sz="2400" i="1" dirty="0" smtClean="0">
                <a:latin typeface="Georgia" panose="02040502050405020303" pitchFamily="18" charset="0"/>
              </a:rPr>
              <a:t>- от 15 до </a:t>
            </a:r>
            <a:r>
              <a:rPr lang="ru-RU" sz="2400" i="1" dirty="0">
                <a:latin typeface="Georgia" panose="02040502050405020303" pitchFamily="18" charset="0"/>
              </a:rPr>
              <a:t>30 лет.</a:t>
            </a:r>
          </a:p>
          <a:p>
            <a:pPr>
              <a:spcBef>
                <a:spcPts val="0"/>
              </a:spcBef>
            </a:pPr>
            <a:r>
              <a:rPr lang="ru-RU" sz="2400" i="1" dirty="0" smtClean="0">
                <a:latin typeface="Georgia" panose="02040502050405020303" pitchFamily="18" charset="0"/>
              </a:rPr>
              <a:t>Птицы  </a:t>
            </a:r>
            <a:r>
              <a:rPr lang="ru-RU" sz="2400" i="1" dirty="0">
                <a:latin typeface="Georgia" panose="02040502050405020303" pitchFamily="18" charset="0"/>
              </a:rPr>
              <a:t>находятся на </a:t>
            </a:r>
            <a:r>
              <a:rPr lang="ru-RU" sz="2400" i="1" dirty="0" smtClean="0">
                <a:latin typeface="Georgia" panose="02040502050405020303" pitchFamily="18" charset="0"/>
              </a:rPr>
              <a:t>грани исчезновения.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946" y="1196752"/>
            <a:ext cx="3200355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15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29" y="426602"/>
            <a:ext cx="3278413" cy="2441508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652120" y="593684"/>
            <a:ext cx="3207561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Аревик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Рафаеловна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Арустамова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05" y="3861048"/>
            <a:ext cx="3310967" cy="2484968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121384"/>
            <a:ext cx="3315186" cy="2486390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2160" y="4725144"/>
            <a:ext cx="936104" cy="1238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елакс — Пение птиц (www.mixmuz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2400" y="57204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86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1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699521" y="2843466"/>
            <a:ext cx="936104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4644" y="2843466"/>
            <a:ext cx="4894726" cy="41895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23977"/>
            <a:ext cx="3384376" cy="42304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59609" y="626276"/>
            <a:ext cx="5091161" cy="373015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slope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395536" y="908720"/>
            <a:ext cx="4536504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marL="144000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Математика - это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язык, 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144000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котором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написана </a:t>
            </a:r>
          </a:p>
          <a:p>
            <a:pPr marL="144000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книга природы.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Галилео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Галилей</a:t>
            </a:r>
          </a:p>
        </p:txBody>
      </p:sp>
    </p:spTree>
    <p:extLst>
      <p:ext uri="{BB962C8B-B14F-4D97-AF65-F5344CB8AC3E}">
        <p14:creationId xmlns:p14="http://schemas.microsoft.com/office/powerpoint/2010/main" val="121529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88640"/>
            <a:ext cx="8229600" cy="9941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Заповедник «</a:t>
            </a:r>
            <a:r>
              <a:rPr kumimoji="0" lang="ru-RU" sz="4400" b="1" i="0" u="none" strike="noStrike" kern="1200" cap="none" spc="0" normalizeH="0" baseline="0" noProof="0" dirty="0" err="1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Пасвик</a:t>
            </a:r>
            <a:r>
              <a:rPr kumimoji="0" lang="ru-RU" sz="4400" b="1" i="0" u="none" strike="noStrike" kern="1200" cap="none" spc="0" normalizeH="0" baseline="0" noProof="0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»</a:t>
            </a:r>
            <a:endParaRPr kumimoji="0" lang="ru-RU" sz="4400" b="1" i="0" u="none" strike="noStrike" kern="1200" cap="none" spc="0" normalizeH="0" baseline="0" noProof="0" dirty="0">
              <a:ln w="12700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rgbClr val="1F497D">
                    <a:lumMod val="75000"/>
                  </a:srgbClr>
                </a:outerShdw>
              </a:effectLst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484784"/>
            <a:ext cx="2522175" cy="50777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Объект 2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2688298" cy="2016224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780928"/>
            <a:ext cx="2688298" cy="2016224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1600" y="4580503"/>
            <a:ext cx="3672408" cy="2046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643183"/>
              </p:ext>
            </p:extLst>
          </p:nvPr>
        </p:nvGraphicFramePr>
        <p:xfrm>
          <a:off x="5357493" y="1420173"/>
          <a:ext cx="3054729" cy="51423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54729"/>
              </a:tblGrid>
              <a:tr h="5142368">
                <a:tc>
                  <a:txBody>
                    <a:bodyPr/>
                    <a:lstStyle/>
                    <a:p>
                      <a:pPr marL="72000"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Annabelle" panose="03000400000000000000" pitchFamily="66" charset="0"/>
                        </a:rPr>
                        <a:t>Пасвик</a:t>
                      </a:r>
                      <a:r>
                        <a:rPr lang="ru-RU" sz="1800" b="1" i="0" dirty="0">
                          <a:effectLst/>
                          <a:latin typeface="Annabelle" panose="03000400000000000000" pitchFamily="66" charset="0"/>
                        </a:rPr>
                        <a:t> </a:t>
                      </a:r>
                      <a:r>
                        <a:rPr lang="ru-RU" sz="1800" b="1" i="0" dirty="0" smtClean="0">
                          <a:effectLst/>
                          <a:latin typeface="Annabelle" panose="03000400000000000000" pitchFamily="66" charset="0"/>
                        </a:rPr>
                        <a:t>–</a:t>
                      </a:r>
                    </a:p>
                    <a:p>
                      <a:pPr marL="72000"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effectLst/>
                          <a:latin typeface="Annabelle" panose="03000400000000000000" pitchFamily="66" charset="0"/>
                        </a:rPr>
                        <a:t> </a:t>
                      </a:r>
                      <a:r>
                        <a:rPr lang="ru-RU" sz="1800" b="1" i="0" dirty="0">
                          <a:effectLst/>
                          <a:latin typeface="Annabelle" panose="03000400000000000000" pitchFamily="66" charset="0"/>
                        </a:rPr>
                        <a:t>здесь такой красивый лес.</a:t>
                      </a:r>
                    </a:p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Annabelle" panose="03000400000000000000" pitchFamily="66" charset="0"/>
                        </a:rPr>
                        <a:t>Пасвик</a:t>
                      </a:r>
                      <a:r>
                        <a:rPr lang="ru-RU" sz="1800" b="1" i="0" dirty="0">
                          <a:effectLst/>
                          <a:latin typeface="Annabelle" panose="03000400000000000000" pitchFamily="66" charset="0"/>
                        </a:rPr>
                        <a:t> </a:t>
                      </a:r>
                      <a:r>
                        <a:rPr lang="ru-RU" sz="1800" b="1" i="0" dirty="0" smtClean="0">
                          <a:effectLst/>
                          <a:latin typeface="Annabelle" panose="03000400000000000000" pitchFamily="66" charset="0"/>
                        </a:rPr>
                        <a:t>–</a:t>
                      </a:r>
                    </a:p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effectLst/>
                          <a:latin typeface="Annabelle" panose="03000400000000000000" pitchFamily="66" charset="0"/>
                        </a:rPr>
                        <a:t> </a:t>
                      </a:r>
                      <a:r>
                        <a:rPr lang="ru-RU" sz="1800" b="1" i="0" dirty="0">
                          <a:effectLst/>
                          <a:latin typeface="Annabelle" panose="03000400000000000000" pitchFamily="66" charset="0"/>
                        </a:rPr>
                        <a:t>полон каждый шаг чудес.</a:t>
                      </a:r>
                    </a:p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Annabelle" panose="03000400000000000000" pitchFamily="66" charset="0"/>
                        </a:rPr>
                        <a:t>Пасвик</a:t>
                      </a:r>
                      <a:r>
                        <a:rPr lang="ru-RU" sz="1800" b="1" i="0" dirty="0">
                          <a:effectLst/>
                          <a:latin typeface="Annabelle" panose="03000400000000000000" pitchFamily="66" charset="0"/>
                        </a:rPr>
                        <a:t> – </a:t>
                      </a:r>
                      <a:endParaRPr lang="ru-RU" sz="1800" b="1" i="0" dirty="0" smtClean="0">
                        <a:effectLst/>
                        <a:latin typeface="Annabelle" panose="03000400000000000000" pitchFamily="66" charset="0"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effectLst/>
                          <a:latin typeface="Annabelle" panose="03000400000000000000" pitchFamily="66" charset="0"/>
                        </a:rPr>
                        <a:t>тут </a:t>
                      </a:r>
                      <a:r>
                        <a:rPr lang="ru-RU" sz="1800" b="1" i="0" dirty="0">
                          <a:effectLst/>
                          <a:latin typeface="Annabelle" panose="03000400000000000000" pitchFamily="66" charset="0"/>
                        </a:rPr>
                        <a:t>за птицами ведут наблюденье.</a:t>
                      </a:r>
                    </a:p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Annabelle" panose="03000400000000000000" pitchFamily="66" charset="0"/>
                        </a:rPr>
                        <a:t>Пасвик</a:t>
                      </a:r>
                      <a:r>
                        <a:rPr lang="ru-RU" sz="1800" b="1" i="0" dirty="0">
                          <a:effectLst/>
                          <a:latin typeface="Annabelle" panose="03000400000000000000" pitchFamily="66" charset="0"/>
                        </a:rPr>
                        <a:t> – </a:t>
                      </a:r>
                      <a:endParaRPr lang="ru-RU" sz="1800" b="1" i="0" dirty="0" smtClean="0">
                        <a:effectLst/>
                        <a:latin typeface="Annabelle" panose="03000400000000000000" pitchFamily="66" charset="0"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effectLst/>
                          <a:latin typeface="Annabelle" panose="03000400000000000000" pitchFamily="66" charset="0"/>
                        </a:rPr>
                        <a:t>здесь </a:t>
                      </a:r>
                      <a:r>
                        <a:rPr lang="ru-RU" sz="1800" b="1" i="0" dirty="0">
                          <a:effectLst/>
                          <a:latin typeface="Annabelle" panose="03000400000000000000" pitchFamily="66" charset="0"/>
                        </a:rPr>
                        <a:t>грибочки – просто объеденье</a:t>
                      </a:r>
                    </a:p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Annabelle" panose="03000400000000000000" pitchFamily="66" charset="0"/>
                        </a:rPr>
                        <a:t>Пасвик</a:t>
                      </a:r>
                      <a:r>
                        <a:rPr lang="ru-RU" sz="1800" b="1" i="0" dirty="0">
                          <a:effectLst/>
                          <a:latin typeface="Annabelle" panose="03000400000000000000" pitchFamily="66" charset="0"/>
                        </a:rPr>
                        <a:t> – </a:t>
                      </a:r>
                      <a:endParaRPr lang="ru-RU" sz="1800" b="1" i="0" dirty="0" smtClean="0">
                        <a:effectLst/>
                        <a:latin typeface="Annabelle" panose="03000400000000000000" pitchFamily="66" charset="0"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effectLst/>
                          <a:latin typeface="Annabelle" panose="03000400000000000000" pitchFamily="66" charset="0"/>
                        </a:rPr>
                        <a:t>заповедный </a:t>
                      </a:r>
                      <a:r>
                        <a:rPr lang="ru-RU" sz="1800" b="1" i="0" dirty="0">
                          <a:effectLst/>
                          <a:latin typeface="Annabelle" panose="03000400000000000000" pitchFamily="66" charset="0"/>
                        </a:rPr>
                        <a:t>чистый край.</a:t>
                      </a:r>
                    </a:p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Annabelle" panose="03000400000000000000" pitchFamily="66" charset="0"/>
                        </a:rPr>
                        <a:t>Пасвик</a:t>
                      </a:r>
                      <a:r>
                        <a:rPr lang="ru-RU" sz="1800" b="1" i="0" dirty="0">
                          <a:effectLst/>
                          <a:latin typeface="Annabelle" panose="03000400000000000000" pitchFamily="66" charset="0"/>
                        </a:rPr>
                        <a:t> </a:t>
                      </a:r>
                      <a:r>
                        <a:rPr lang="ru-RU" sz="1800" b="1" i="0" dirty="0" smtClean="0">
                          <a:effectLst/>
                          <a:latin typeface="Annabelle" panose="03000400000000000000" pitchFamily="66" charset="0"/>
                        </a:rPr>
                        <a:t>–</a:t>
                      </a:r>
                    </a:p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effectLst/>
                          <a:latin typeface="Annabelle" panose="03000400000000000000" pitchFamily="66" charset="0"/>
                        </a:rPr>
                        <a:t> </a:t>
                      </a:r>
                      <a:r>
                        <a:rPr lang="ru-RU" sz="1800" b="1" i="0" dirty="0">
                          <a:effectLst/>
                          <a:latin typeface="Annabelle" panose="03000400000000000000" pitchFamily="66" charset="0"/>
                        </a:rPr>
                        <a:t>здесь почаще ты бывай.</a:t>
                      </a:r>
                    </a:p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Annabelle" panose="03000400000000000000" pitchFamily="66" charset="0"/>
                        </a:rPr>
                        <a:t>Пасвик</a:t>
                      </a:r>
                      <a:r>
                        <a:rPr lang="ru-RU" sz="1800" b="1" i="0" dirty="0">
                          <a:effectLst/>
                          <a:latin typeface="Annabelle" panose="03000400000000000000" pitchFamily="66" charset="0"/>
                        </a:rPr>
                        <a:t> </a:t>
                      </a:r>
                      <a:r>
                        <a:rPr lang="ru-RU" sz="1800" b="1" i="0" dirty="0" smtClean="0">
                          <a:effectLst/>
                          <a:latin typeface="Annabelle" panose="03000400000000000000" pitchFamily="66" charset="0"/>
                        </a:rPr>
                        <a:t>–</a:t>
                      </a:r>
                    </a:p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effectLst/>
                          <a:latin typeface="Annabelle" panose="03000400000000000000" pitchFamily="66" charset="0"/>
                        </a:rPr>
                        <a:t> </a:t>
                      </a:r>
                      <a:r>
                        <a:rPr lang="ru-RU" sz="1800" b="1" i="0" dirty="0">
                          <a:effectLst/>
                          <a:latin typeface="Annabelle" panose="03000400000000000000" pitchFamily="66" charset="0"/>
                        </a:rPr>
                        <a:t>счастье тут легко найти</a:t>
                      </a:r>
                      <a:r>
                        <a:rPr lang="ru-RU" sz="1800" b="1" i="0" dirty="0" smtClean="0">
                          <a:effectLst/>
                          <a:latin typeface="Annabelle" panose="03000400000000000000" pitchFamily="66" charset="0"/>
                        </a:rPr>
                        <a:t>.</a:t>
                      </a:r>
                    </a:p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nabelle" panose="03000400000000000000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nabelle" panose="03000400000000000000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Пасвик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nabelle" panose="03000400000000000000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</a:p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nabelle" panose="03000400000000000000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 хочу сюда ещё прийти</a:t>
                      </a:r>
                      <a:endParaRPr lang="ru-RU" sz="1800" b="1" i="0" dirty="0">
                        <a:effectLst/>
                        <a:latin typeface="Annabelle" panose="03000400000000000000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87624" y="1869868"/>
            <a:ext cx="27122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786" y="4309109"/>
            <a:ext cx="1066271" cy="1265937"/>
          </a:xfrm>
          <a:prstGeom prst="ellipse">
            <a:avLst/>
          </a:prstGeom>
          <a:ln w="38100" cap="rnd">
            <a:solidFill>
              <a:schemeClr val="bg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751166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29" y="426602"/>
            <a:ext cx="3278413" cy="2441508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652120" y="593684"/>
            <a:ext cx="3207561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Аревик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Рафаеловна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Арустамова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05" y="3861048"/>
            <a:ext cx="3310967" cy="2484968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121384"/>
            <a:ext cx="3315186" cy="2486390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2160" y="4725144"/>
            <a:ext cx="936104" cy="1238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338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eorgia" panose="02040502050405020303" pitchFamily="18" charset="0"/>
              </a:rPr>
              <a:t>Игра </a:t>
            </a:r>
            <a:r>
              <a:rPr lang="ru-RU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eorgia" panose="02040502050405020303" pitchFamily="18" charset="0"/>
              </a:rPr>
              <a:t>«Да - Нет»</a:t>
            </a:r>
            <a:endParaRPr lang="ru-RU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0568" y="569076"/>
            <a:ext cx="4506055" cy="34797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68144" y="712432"/>
            <a:ext cx="3119710" cy="311971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7668344" y="836712"/>
            <a:ext cx="601790" cy="64807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4725144"/>
            <a:ext cx="7031058" cy="7920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r>
              <a:rPr lang="ru-RU" sz="3200" i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   Проц</a:t>
            </a:r>
            <a:r>
              <a:rPr lang="ru-RU" sz="3200" b="1" i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е</a:t>
            </a:r>
            <a:r>
              <a:rPr lang="ru-RU" sz="3200" i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нт - сотая часть числа</a:t>
            </a:r>
            <a:endParaRPr lang="ru-RU" sz="3200" i="1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3140968"/>
            <a:ext cx="1441093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Да</a:t>
            </a:r>
            <a:endParaRPr lang="ru-RU" sz="4800" b="1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08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eorgia" panose="02040502050405020303" pitchFamily="18" charset="0"/>
              </a:rPr>
              <a:t>Игра «Да - Нет»</a:t>
            </a:r>
            <a:endParaRPr lang="ru-RU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84584" y="464989"/>
            <a:ext cx="4506055" cy="34797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6136" y="760249"/>
            <a:ext cx="3119710" cy="311971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7596336" y="944724"/>
            <a:ext cx="601790" cy="6120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4725144"/>
            <a:ext cx="7031058" cy="12241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algn="ctr"/>
            <a:r>
              <a:rPr lang="ru-RU" sz="2800" i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Отношением </a:t>
            </a:r>
            <a:r>
              <a:rPr lang="ru-RU" sz="2800" i="1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двух чисел называется произведение этих чисел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3140968"/>
            <a:ext cx="1728192" cy="9361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noAutofit/>
          </a:bodyPr>
          <a:lstStyle/>
          <a:p>
            <a:pPr algn="ctr"/>
            <a:r>
              <a:rPr lang="ru-RU" sz="48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Нет  </a:t>
            </a:r>
            <a:endParaRPr lang="ru-RU" sz="4800" b="1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17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eorgia" panose="02040502050405020303" pitchFamily="18" charset="0"/>
              </a:rPr>
              <a:t>Игра «Да - Нет»</a:t>
            </a:r>
            <a:endParaRPr lang="ru-RU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0569" y="165274"/>
            <a:ext cx="4506055" cy="34797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6136" y="490703"/>
            <a:ext cx="3119710" cy="311971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7596336" y="596705"/>
            <a:ext cx="601790" cy="64807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53310" y="4797152"/>
            <a:ext cx="7463106" cy="7920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r>
              <a:rPr lang="ru-RU" sz="3200" i="1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  </a:t>
            </a:r>
            <a:r>
              <a:rPr lang="ru-RU" sz="3200" i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25</a:t>
            </a:r>
            <a:r>
              <a:rPr lang="ru-RU" sz="3200" i="1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% - это четвертая часть числа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3140968"/>
            <a:ext cx="1441093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Да</a:t>
            </a:r>
            <a:endParaRPr lang="ru-RU" sz="4800" b="1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12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eorgia" panose="02040502050405020303" pitchFamily="18" charset="0"/>
              </a:rPr>
              <a:t>Игра «Да - Нет»</a:t>
            </a:r>
            <a:endParaRPr lang="ru-RU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0569" y="165274"/>
            <a:ext cx="4506055" cy="34797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6136" y="490703"/>
            <a:ext cx="3119710" cy="311971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7596336" y="596705"/>
            <a:ext cx="601790" cy="64807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4725143"/>
            <a:ext cx="7031058" cy="11190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algn="ctr"/>
            <a:r>
              <a:rPr lang="ru-RU" sz="3200" i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Равенство </a:t>
            </a:r>
            <a:r>
              <a:rPr lang="ru-RU" sz="3200" i="1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двух отношений называют пропорцией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3140968"/>
            <a:ext cx="1441093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Да</a:t>
            </a:r>
            <a:endParaRPr lang="ru-RU" sz="4800" b="1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98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eorgia" panose="02040502050405020303" pitchFamily="18" charset="0"/>
              </a:rPr>
              <a:t>Игра «Да - Нет»</a:t>
            </a:r>
            <a:endParaRPr lang="ru-RU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72485" y="274638"/>
            <a:ext cx="4929423" cy="380669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6136" y="490703"/>
            <a:ext cx="3119710" cy="311971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7596336" y="596705"/>
            <a:ext cx="601790" cy="64807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4725144"/>
            <a:ext cx="7632848" cy="129614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algn="ctr"/>
            <a:r>
              <a:rPr lang="ru-RU" sz="3200" i="1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</a:t>
            </a:r>
            <a:r>
              <a:rPr lang="ru-RU" sz="3200" i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В </a:t>
            </a:r>
            <a:r>
              <a:rPr lang="ru-RU" sz="3200" i="1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верной пропорции частное крайних членов равно частному средних.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3140968"/>
            <a:ext cx="1728192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Нет  </a:t>
            </a:r>
            <a:endParaRPr lang="ru-RU" sz="4800" b="1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75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eorgia" panose="02040502050405020303" pitchFamily="18" charset="0"/>
              </a:rPr>
              <a:t>Игра «Да - Нет»</a:t>
            </a:r>
            <a:endParaRPr lang="ru-RU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0569" y="165274"/>
            <a:ext cx="4506055" cy="34797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6136" y="490703"/>
            <a:ext cx="3119710" cy="311971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7596336" y="596705"/>
            <a:ext cx="601790" cy="64807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94070" y="4293096"/>
            <a:ext cx="7031058" cy="16561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algn="ctr"/>
            <a:r>
              <a:rPr lang="ru-RU" sz="3200" i="1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Процентное отношение двух чисел – это их отношение, выраженное в процентах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2786162"/>
            <a:ext cx="1441093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Да</a:t>
            </a:r>
            <a:endParaRPr lang="ru-RU" sz="4800" b="1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79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611</TotalTime>
  <Words>710</Words>
  <Application>Microsoft Office PowerPoint</Application>
  <PresentationFormat>Экран (4:3)</PresentationFormat>
  <Paragraphs>162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Воздушный поток</vt:lpstr>
      <vt:lpstr>Тема Office</vt:lpstr>
      <vt:lpstr>Презентация PowerPoint</vt:lpstr>
      <vt:lpstr>Презентация PowerPoint</vt:lpstr>
      <vt:lpstr>Презентация PowerPoint</vt:lpstr>
      <vt:lpstr> Игра «Да - Нет»</vt:lpstr>
      <vt:lpstr>Игра «Да - Нет»</vt:lpstr>
      <vt:lpstr>Игра «Да - Нет»</vt:lpstr>
      <vt:lpstr>Игра «Да - Нет»</vt:lpstr>
      <vt:lpstr>Игра «Да - Нет»</vt:lpstr>
      <vt:lpstr>Игра «Да - Нет»</vt:lpstr>
      <vt:lpstr>Игра «Да - Нет»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Знаете   ли  вы , что :  чирок-свистунок… 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«Математика — это язык,  на котором  написана книга природы" Галилео Галилей</dc:title>
  <dc:creator>Арустамов</dc:creator>
  <cp:lastModifiedBy>Арустамов</cp:lastModifiedBy>
  <cp:revision>86</cp:revision>
  <dcterms:created xsi:type="dcterms:W3CDTF">2020-01-24T06:11:48Z</dcterms:created>
  <dcterms:modified xsi:type="dcterms:W3CDTF">2020-04-01T16:53:20Z</dcterms:modified>
</cp:coreProperties>
</file>