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6" r:id="rId6"/>
    <p:sldId id="264" r:id="rId7"/>
    <p:sldId id="263" r:id="rId8"/>
    <p:sldId id="277" r:id="rId9"/>
    <p:sldId id="276" r:id="rId10"/>
    <p:sldId id="272" r:id="rId11"/>
    <p:sldId id="268" r:id="rId12"/>
    <p:sldId id="274" r:id="rId13"/>
    <p:sldId id="273" r:id="rId14"/>
    <p:sldId id="275" r:id="rId15"/>
    <p:sldId id="271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49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97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53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6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53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418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15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24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70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48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553C6-2F65-4EF9-85AE-6B54332E18A0}" type="datetimeFigureOut">
              <a:rPr lang="ru-RU" smtClean="0"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9F3A2-2BC8-4946-967F-73F6F32771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6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6;&#1081;%20&#1092;&#1080;&#1083;&#1100;&#1084;.mp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309320"/>
            <a:ext cx="1440160" cy="1440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34592" y="2276872"/>
            <a:ext cx="6785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Данко-романтический герой?</a:t>
            </a:r>
          </a:p>
          <a:p>
            <a:pPr algn="ctr"/>
            <a:r>
              <a:rPr lang="ru-RU" sz="2400" b="1" dirty="0" smtClean="0"/>
              <a:t>(По рассказу </a:t>
            </a:r>
            <a:r>
              <a:rPr lang="ru-RU" sz="2400" b="1" dirty="0" err="1" smtClean="0"/>
              <a:t>М.Горького</a:t>
            </a:r>
            <a:r>
              <a:rPr lang="ru-RU" sz="2400" b="1" dirty="0" smtClean="0"/>
              <a:t> «Старуха </a:t>
            </a:r>
            <a:r>
              <a:rPr lang="ru-RU" sz="2400" b="1" dirty="0" err="1" smtClean="0"/>
              <a:t>Изергиль</a:t>
            </a:r>
            <a:r>
              <a:rPr lang="ru-RU" sz="2400" b="1" dirty="0" smtClean="0"/>
              <a:t>»).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5227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073" y="1484784"/>
            <a:ext cx="2774281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7" y="584308"/>
            <a:ext cx="2718893" cy="3564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374" y="3068960"/>
            <a:ext cx="2342429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456494" y="415246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63452" y="509127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279426" y="60212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16824" y="584308"/>
            <a:ext cx="4717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Иллюстрации Бориса </a:t>
            </a:r>
            <a:r>
              <a:rPr lang="ru-RU" sz="2400" b="1" dirty="0" err="1" smtClean="0"/>
              <a:t>Дехтерёва</a:t>
            </a: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908" y="6270173"/>
            <a:ext cx="1536325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52120" y="4797152"/>
            <a:ext cx="3168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Памятник Данко,</a:t>
            </a:r>
          </a:p>
          <a:p>
            <a:pPr algn="ctr"/>
            <a:r>
              <a:rPr lang="ru-RU" sz="2400" b="1" dirty="0" err="1" smtClean="0"/>
              <a:t>г.Кривой</a:t>
            </a:r>
            <a:r>
              <a:rPr lang="ru-RU" sz="2400" b="1" dirty="0" smtClean="0"/>
              <a:t> Рог.</a:t>
            </a:r>
          </a:p>
          <a:p>
            <a:pPr algn="ctr"/>
            <a:r>
              <a:rPr lang="ru-RU" sz="2400" b="1" dirty="0" smtClean="0"/>
              <a:t>Скульптор -Александр </a:t>
            </a:r>
            <a:r>
              <a:rPr lang="ru-RU" sz="2400" b="1" dirty="0" err="1" smtClean="0"/>
              <a:t>Васякин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2228"/>
            <a:ext cx="4536504" cy="6050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2227"/>
            <a:ext cx="3096344" cy="414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75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1" t="2224" r="7707" b="5274"/>
          <a:stretch/>
        </p:blipFill>
        <p:spPr>
          <a:xfrm>
            <a:off x="1286493" y="620689"/>
            <a:ext cx="2883878" cy="4186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3" t="4258" r="10035" b="23418"/>
          <a:stretch/>
        </p:blipFill>
        <p:spPr>
          <a:xfrm>
            <a:off x="5149579" y="655849"/>
            <a:ext cx="3443555" cy="4186604"/>
          </a:xfrm>
          <a:prstGeom prst="rect">
            <a:avLst/>
          </a:prstGeom>
        </p:spPr>
      </p:pic>
      <p:pic>
        <p:nvPicPr>
          <p:cNvPr id="7" name="Объект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4" b="95605" l="9896" r="899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87" y="476672"/>
            <a:ext cx="1371666" cy="1828888"/>
          </a:xfrm>
          <a:prstGeom prst="rect">
            <a:avLst/>
          </a:prstGeom>
        </p:spPr>
      </p:pic>
      <p:pic>
        <p:nvPicPr>
          <p:cNvPr id="8" name="Picture 2" descr="Order-of-the-Red-Star.sv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87" y="621230"/>
            <a:ext cx="1656184" cy="157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432" y="495131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Черепанова Вероника </a:t>
            </a:r>
            <a:r>
              <a:rPr lang="ru-RU" b="1" dirty="0" smtClean="0"/>
              <a:t>Андреевна,</a:t>
            </a:r>
            <a:endParaRPr lang="ru-RU" b="1" dirty="0"/>
          </a:p>
          <a:p>
            <a:pPr algn="ctr"/>
            <a:r>
              <a:rPr lang="ru-RU" b="1" dirty="0" smtClean="0"/>
              <a:t>выпускница </a:t>
            </a:r>
            <a:r>
              <a:rPr lang="ru-RU" b="1" dirty="0"/>
              <a:t>2001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14432" y="507653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Жуков Андрей </a:t>
            </a:r>
            <a:r>
              <a:rPr lang="ru-RU" b="1" dirty="0" smtClean="0"/>
              <a:t>Михайлович,</a:t>
            </a:r>
            <a:endParaRPr lang="ru-RU" b="1" dirty="0"/>
          </a:p>
          <a:p>
            <a:pPr algn="ctr"/>
            <a:r>
              <a:rPr lang="ru-RU" b="1" dirty="0" smtClean="0"/>
              <a:t>выпускник </a:t>
            </a:r>
            <a:r>
              <a:rPr lang="ru-RU" b="1" dirty="0"/>
              <a:t>1980 года</a:t>
            </a:r>
          </a:p>
        </p:txBody>
      </p:sp>
    </p:spTree>
    <p:extLst>
      <p:ext uri="{BB962C8B-B14F-4D97-AF65-F5344CB8AC3E}">
        <p14:creationId xmlns:p14="http://schemas.microsoft.com/office/powerpoint/2010/main" val="220083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1988840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Романтический герой – сильная личность, действующая </a:t>
            </a:r>
            <a:br>
              <a:rPr lang="ru-RU" sz="3200" b="1" dirty="0" smtClean="0"/>
            </a:br>
            <a:r>
              <a:rPr lang="ru-RU" sz="3200" b="1" dirty="0" smtClean="0"/>
              <a:t>в исключительных обстоятельствах.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5698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  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836712"/>
            <a:ext cx="550855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 smtClean="0"/>
          </a:p>
          <a:p>
            <a:pPr algn="just"/>
            <a:r>
              <a:rPr lang="ru-RU" sz="2400" b="1" dirty="0" smtClean="0"/>
              <a:t>1.Утверждение подвига во имя людей.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2.Что сделаю я для людей?</a:t>
            </a:r>
          </a:p>
          <a:p>
            <a:pPr algn="just"/>
            <a:endParaRPr lang="ru-RU" sz="2400" b="1" dirty="0" smtClean="0"/>
          </a:p>
          <a:p>
            <a:pPr algn="just"/>
            <a:r>
              <a:rPr lang="ru-RU" sz="2400" b="1" dirty="0" smtClean="0"/>
              <a:t>3. Красивые - всегда смелы.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b="1" dirty="0" smtClean="0"/>
              <a:t>4.Великая сила любви к людям.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701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853" y="548680"/>
            <a:ext cx="5760640" cy="57606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9853" y="539011"/>
            <a:ext cx="55924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/>
              <a:t>Любовь к людям – это ведь и есть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те </a:t>
            </a:r>
            <a:r>
              <a:rPr lang="ru-RU" sz="2400" b="1" dirty="0"/>
              <a:t>крылья,  </a:t>
            </a:r>
            <a:r>
              <a:rPr lang="ru-RU" sz="2400" b="1" dirty="0" smtClean="0"/>
              <a:t>на </a:t>
            </a:r>
            <a:r>
              <a:rPr lang="ru-RU" sz="2400" b="1" dirty="0"/>
              <a:t>которых человек поднимается выше всего.   </a:t>
            </a:r>
            <a:r>
              <a:rPr lang="ru-RU" sz="2400" b="1" dirty="0" smtClean="0"/>
              <a:t>                                                                                                                                          М</a:t>
            </a:r>
            <a:r>
              <a:rPr lang="ru-RU" sz="2400" b="1" dirty="0"/>
              <a:t>. Горький</a:t>
            </a:r>
          </a:p>
        </p:txBody>
      </p:sp>
    </p:spTree>
    <p:extLst>
      <p:ext uri="{BB962C8B-B14F-4D97-AF65-F5344CB8AC3E}">
        <p14:creationId xmlns:p14="http://schemas.microsoft.com/office/powerpoint/2010/main" val="34612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533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качестве шаблона к презентации использован материал с сайта </a:t>
            </a:r>
            <a:r>
              <a:rPr lang="en-US" dirty="0" smtClean="0"/>
              <a:t>elenaranko.ucoz.ru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304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871920"/>
            <a:ext cx="3066554" cy="4157832"/>
          </a:xfrm>
          <a:prstGeom prst="rect">
            <a:avLst/>
          </a:prstGeom>
          <a:ln w="1905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5475589" y="5506532"/>
            <a:ext cx="2987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Максим Горький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764704"/>
            <a:ext cx="5076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Рассказ «Старуха </a:t>
            </a:r>
            <a:r>
              <a:rPr lang="ru-RU" sz="2800" b="1" dirty="0" err="1" smtClean="0"/>
              <a:t>Изергиль</a:t>
            </a:r>
            <a:r>
              <a:rPr lang="ru-RU" sz="2800" b="1" dirty="0" smtClean="0"/>
              <a:t>».</a:t>
            </a:r>
          </a:p>
          <a:p>
            <a:pPr algn="ctr"/>
            <a:r>
              <a:rPr lang="ru-RU" sz="2800" b="1" dirty="0" smtClean="0"/>
              <a:t>Легенда о Данко. 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590" y="1052736"/>
            <a:ext cx="2869706" cy="4177156"/>
          </a:xfrm>
          <a:prstGeom prst="rect">
            <a:avLst/>
          </a:prstGeom>
          <a:ln w="1905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6182861"/>
            <a:ext cx="1488242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8584" y="5514134"/>
            <a:ext cx="8641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    </a:t>
            </a:r>
            <a:r>
              <a:rPr lang="ru-RU" sz="2400" b="1" dirty="0" smtClean="0"/>
              <a:t>Я </a:t>
            </a:r>
            <a:r>
              <a:rPr lang="ru-RU" sz="2400" b="1" dirty="0"/>
              <a:t>слышал эти рассказы под </a:t>
            </a:r>
            <a:r>
              <a:rPr lang="ru-RU" sz="2400" b="1" dirty="0" err="1"/>
              <a:t>Аккерманом</a:t>
            </a:r>
            <a:r>
              <a:rPr lang="ru-RU" sz="2400" b="1" dirty="0"/>
              <a:t>, в Бессарабии,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на </a:t>
            </a:r>
            <a:r>
              <a:rPr lang="ru-RU" sz="2400" b="1" dirty="0"/>
              <a:t>морском </a:t>
            </a:r>
            <a:r>
              <a:rPr lang="ru-RU" sz="2400" b="1" dirty="0" smtClean="0"/>
              <a:t>берегу…</a:t>
            </a:r>
            <a:endParaRPr lang="ru-RU" sz="24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84" y="6230018"/>
            <a:ext cx="1536325" cy="3210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" r="4036" b="8000"/>
          <a:stretch/>
        </p:blipFill>
        <p:spPr>
          <a:xfrm>
            <a:off x="2588655" y="489196"/>
            <a:ext cx="4129158" cy="5024938"/>
          </a:xfrm>
          <a:prstGeom prst="rect">
            <a:avLst/>
          </a:prstGeom>
        </p:spPr>
      </p:pic>
      <p:sp>
        <p:nvSpPr>
          <p:cNvPr id="7" name="Сердце 6"/>
          <p:cNvSpPr/>
          <p:nvPr/>
        </p:nvSpPr>
        <p:spPr>
          <a:xfrm>
            <a:off x="6300192" y="4149080"/>
            <a:ext cx="338336" cy="194320"/>
          </a:xfrm>
          <a:prstGeom prst="hear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9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8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r>
              <a:rPr lang="ru-RU" sz="2400" b="1" dirty="0" smtClean="0"/>
              <a:t>Композиция рассказа:</a:t>
            </a:r>
          </a:p>
          <a:p>
            <a:pPr algn="ctr"/>
            <a:endParaRPr lang="ru-RU" b="1" dirty="0"/>
          </a:p>
          <a:p>
            <a:pPr algn="ctr"/>
            <a:endParaRPr lang="ru-RU" b="1" dirty="0" smtClean="0"/>
          </a:p>
          <a:p>
            <a:pPr algn="ctr"/>
            <a:r>
              <a:rPr lang="ru-RU" sz="3200" b="1" dirty="0"/>
              <a:t>1 часть. Легенда о </a:t>
            </a:r>
            <a:r>
              <a:rPr lang="ru-RU" sz="3200" b="1" dirty="0" err="1" smtClean="0"/>
              <a:t>Ларре</a:t>
            </a:r>
            <a:r>
              <a:rPr lang="ru-RU" sz="3200" b="1" dirty="0" smtClean="0"/>
              <a:t>.</a:t>
            </a:r>
          </a:p>
          <a:p>
            <a:pPr algn="ctr"/>
            <a:endParaRPr lang="ru-RU" sz="3200" b="1" dirty="0"/>
          </a:p>
          <a:p>
            <a:pPr algn="ctr"/>
            <a:r>
              <a:rPr lang="ru-RU" sz="3200" b="1" dirty="0" smtClean="0"/>
              <a:t>2 часть. Рассказ о жизни старухи </a:t>
            </a:r>
            <a:r>
              <a:rPr lang="ru-RU" sz="3200" b="1" dirty="0" err="1" smtClean="0"/>
              <a:t>Изергиль</a:t>
            </a:r>
            <a:r>
              <a:rPr lang="ru-RU" sz="3200" b="1" dirty="0" smtClean="0"/>
              <a:t>.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3 часть. Легенда о Данко.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836712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66" y="6237312"/>
            <a:ext cx="1536325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80728"/>
            <a:ext cx="828092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/>
          </a:p>
          <a:p>
            <a:pPr algn="just"/>
            <a:r>
              <a:rPr lang="ru-RU" sz="2800" b="1" dirty="0" smtClean="0"/>
              <a:t>    Легенда </a:t>
            </a:r>
            <a:r>
              <a:rPr lang="ru-RU" sz="2800" b="1" dirty="0"/>
              <a:t>– рассказ поучительного содержания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о </a:t>
            </a:r>
            <a:r>
              <a:rPr lang="ru-RU" sz="2800" b="1" dirty="0"/>
              <a:t>выдающемся событии или поступке человека, повествование о необыкновенном, чудесном происшествии, которое воспринимается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как </a:t>
            </a:r>
            <a:r>
              <a:rPr lang="ru-RU" sz="2800" b="1" dirty="0"/>
              <a:t>достоверное.</a:t>
            </a:r>
            <a:endParaRPr lang="ru-RU" sz="2800" b="1" dirty="0" smtClean="0"/>
          </a:p>
          <a:p>
            <a:pPr algn="just"/>
            <a:endParaRPr lang="ru-RU" sz="2800" b="1" dirty="0"/>
          </a:p>
          <a:p>
            <a:pPr algn="just"/>
            <a:endParaRPr lang="ru-RU" sz="2800" b="1" dirty="0" smtClean="0"/>
          </a:p>
          <a:p>
            <a:pPr algn="r"/>
            <a:r>
              <a:rPr lang="ru-RU" sz="2800" b="1" dirty="0" smtClean="0"/>
              <a:t>Из Словаря </a:t>
            </a:r>
            <a:r>
              <a:rPr lang="ru-RU" sz="2800" b="1" dirty="0"/>
              <a:t>литературоведческих терминов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С.П</a:t>
            </a:r>
            <a:r>
              <a:rPr lang="ru-RU" sz="2800" b="1" dirty="0"/>
              <a:t>. </a:t>
            </a:r>
            <a:r>
              <a:rPr lang="ru-RU" sz="2800" b="1" dirty="0" err="1" smtClean="0"/>
              <a:t>Белокурова</a:t>
            </a:r>
            <a:r>
              <a:rPr lang="ru-RU" sz="2800" b="1" dirty="0" smtClean="0"/>
              <a:t>, </a:t>
            </a:r>
            <a:r>
              <a:rPr lang="ru-RU" sz="2800" b="1" dirty="0"/>
              <a:t>2005</a:t>
            </a:r>
          </a:p>
          <a:p>
            <a:pPr algn="just"/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836712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66" y="6237312"/>
            <a:ext cx="1536325" cy="2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6237312"/>
            <a:ext cx="1536325" cy="243861"/>
          </a:xfrm>
          <a:prstGeom prst="rect">
            <a:avLst/>
          </a:prstGeom>
        </p:spPr>
      </p:pic>
      <p:pic>
        <p:nvPicPr>
          <p:cNvPr id="4" name="Старуха Изергиль_ Легенда о Данко часть2-Обрезка 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88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432529"/>
              </p:ext>
            </p:extLst>
          </p:nvPr>
        </p:nvGraphicFramePr>
        <p:xfrm>
          <a:off x="755576" y="1010345"/>
          <a:ext cx="7776864" cy="5475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3888432"/>
              </a:tblGrid>
              <a:tr h="75503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Роль пейзажа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550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Происхождение героя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550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Внешность 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88894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Отношение</a:t>
                      </a:r>
                      <a:br>
                        <a:rPr lang="ru-RU" sz="28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 к окружающим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550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Поступок 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550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Реакция окружающих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550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Финал 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627784" y="548680"/>
            <a:ext cx="3956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Цитатный план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8853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343834"/>
              </p:ext>
            </p:extLst>
          </p:nvPr>
        </p:nvGraphicFramePr>
        <p:xfrm>
          <a:off x="20486" y="1"/>
          <a:ext cx="9123514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7298"/>
                <a:gridCol w="6516216"/>
              </a:tblGrid>
              <a:tr h="106404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Роль пейзажа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Не тени пляшут, а торжествуют злые духи леса и болота. В степи стало страшно и тихо, точно она была поражена силой смельчака Данко.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7372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Происхождение героя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Один из тех людей</a:t>
                      </a:r>
                      <a:r>
                        <a:rPr lang="ru-RU" sz="2000" dirty="0" smtClean="0"/>
                        <a:t>.</a:t>
                      </a:r>
                      <a:endParaRPr lang="ru-RU" sz="20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416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Внешность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Молодой красавец, в очах его светилось много силы и живого огня.</a:t>
                      </a:r>
                      <a:endParaRPr lang="ru-RU" sz="20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06404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Отношение</a:t>
                      </a:r>
                      <a:br>
                        <a:rPr lang="ru-RU" sz="18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 к окружающим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Он любил людей и думал, что, может быть, без него они погибнут. И вот его сердце вспыхнуло огнем желания спасти их.</a:t>
                      </a:r>
                      <a:endParaRPr lang="ru-RU" sz="20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4160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Поступок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Он разорвал руками себе грудь и вырвал из нее свое сердце.</a:t>
                      </a:r>
                      <a:endParaRPr lang="ru-RU" sz="20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70892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Реакция окружающих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1.Дружно все пошли за ним-верили в него.</a:t>
                      </a:r>
                    </a:p>
                    <a:p>
                      <a:r>
                        <a:rPr lang="ru-RU" sz="2000" b="1" dirty="0" smtClean="0"/>
                        <a:t>2.И вот стали роптать на Данко.</a:t>
                      </a:r>
                    </a:p>
                    <a:p>
                      <a:r>
                        <a:rPr lang="ru-RU" sz="2000" b="1" dirty="0" smtClean="0"/>
                        <a:t>3.Радостные и полные надежд не заметили смерти его.</a:t>
                      </a:r>
                    </a:p>
                    <a:p>
                      <a:r>
                        <a:rPr lang="ru-RU" sz="2000" b="1" dirty="0" smtClean="0"/>
                        <a:t>4.Один осторожный человек заметил это и, боясь чего-то, наступил на гордое сердце ногой.</a:t>
                      </a:r>
                      <a:endParaRPr lang="ru-RU" sz="20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06404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Финал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/>
                        <a:t>Кинул взор вперед себя на ширь степи гордый смельчак Данко,-кинул он радостный взор на свободную землю и засмеялся гордо. А потом упал и – умер.</a:t>
                      </a:r>
                      <a:endParaRPr lang="ru-RU" sz="19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7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6309320"/>
            <a:ext cx="1536325" cy="243861"/>
          </a:xfrm>
          <a:prstGeom prst="rect">
            <a:avLst/>
          </a:prstGeom>
        </p:spPr>
      </p:pic>
      <p:pic>
        <p:nvPicPr>
          <p:cNvPr id="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62"/>
            <a:ext cx="9144000" cy="686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49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00000"/>
      </a:hlink>
      <a:folHlink>
        <a:srgbClr val="B1C97D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2511</TotalTime>
  <Words>324</Words>
  <Application>Microsoft Office PowerPoint</Application>
  <PresentationFormat>Экран (4:3)</PresentationFormat>
  <Paragraphs>74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</cp:lastModifiedBy>
  <cp:revision>42</cp:revision>
  <dcterms:created xsi:type="dcterms:W3CDTF">2015-01-10T12:57:42Z</dcterms:created>
  <dcterms:modified xsi:type="dcterms:W3CDTF">2019-04-05T14:45:50Z</dcterms:modified>
</cp:coreProperties>
</file>