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5" r:id="rId2"/>
    <p:sldId id="265" r:id="rId3"/>
    <p:sldId id="266" r:id="rId4"/>
    <p:sldId id="269" r:id="rId5"/>
    <p:sldId id="267" r:id="rId6"/>
    <p:sldId id="268" r:id="rId7"/>
    <p:sldId id="270" r:id="rId8"/>
    <p:sldId id="272" r:id="rId9"/>
    <p:sldId id="256" r:id="rId10"/>
    <p:sldId id="283" r:id="rId11"/>
    <p:sldId id="274" r:id="rId12"/>
    <p:sldId id="275" r:id="rId13"/>
    <p:sldId id="276" r:id="rId14"/>
    <p:sldId id="258" r:id="rId15"/>
    <p:sldId id="260" r:id="rId16"/>
    <p:sldId id="278" r:id="rId17"/>
    <p:sldId id="277" r:id="rId18"/>
    <p:sldId id="279" r:id="rId19"/>
    <p:sldId id="280" r:id="rId20"/>
    <p:sldId id="273" r:id="rId21"/>
    <p:sldId id="261" r:id="rId22"/>
    <p:sldId id="262" r:id="rId23"/>
    <p:sldId id="263" r:id="rId24"/>
    <p:sldId id="282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4150-832C-4A7A-8CE4-286FBD2034EB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30682-9BF3-414A-95FA-9DA39BE60F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4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839815-D06E-4665-ADCD-9635AF6DAD4D}" type="datetimeFigureOut">
              <a:rPr lang="ru-RU" smtClean="0"/>
              <a:pPr/>
              <a:t>30.03.2024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3D5E12-FFA8-4946-BAEA-C1DAB3D22B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«История» в 9-ом классе на тему «Международные  отношения  в 1930-х гг.»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презентации: Семенова Юлия Ивановна;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учитель истории и обществознания</a:t>
            </a: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работы: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ФМБОУ КСОШ № 4 - Филиал муниципального бюджетного образовательного учреждения "Кяхтинская средняя образовательная школа № 4", Монголия  г. Эрдэнэт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2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524000"/>
            <a:ext cx="8460432" cy="5073352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b="1" dirty="0"/>
              <a:t>1.</a:t>
            </a:r>
            <a:r>
              <a:rPr lang="ru-RU" dirty="0"/>
              <a:t>  </a:t>
            </a:r>
            <a:r>
              <a:rPr lang="ru-RU" sz="2800" b="1" dirty="0"/>
              <a:t>Крах Версальско-Вашингтонской системы.</a:t>
            </a:r>
          </a:p>
          <a:p>
            <a:pPr fontAlgn="base">
              <a:buNone/>
            </a:pPr>
            <a:r>
              <a:rPr lang="ru-RU" sz="2800" b="1" dirty="0"/>
              <a:t>2.  Несостоятельность Лиги Наций</a:t>
            </a:r>
          </a:p>
          <a:p>
            <a:pPr marL="514350" indent="-514350" fontAlgn="base">
              <a:buNone/>
            </a:pPr>
            <a:r>
              <a:rPr lang="ru-RU" sz="2800" b="1" dirty="0"/>
              <a:t>3. Военно-политический блок</a:t>
            </a:r>
          </a:p>
          <a:p>
            <a:pPr marL="514350" indent="-514350" fontAlgn="base">
              <a:buNone/>
            </a:pPr>
            <a:r>
              <a:rPr lang="ru-RU" sz="2800" b="1" dirty="0"/>
              <a:t>          «Берлин-Рим-Токио»</a:t>
            </a:r>
          </a:p>
          <a:p>
            <a:pPr fontAlgn="base">
              <a:buNone/>
            </a:pPr>
            <a:r>
              <a:rPr lang="ru-RU" sz="2800" b="1" dirty="0"/>
              <a:t>4. Чехословацкий кризис. </a:t>
            </a:r>
          </a:p>
          <a:p>
            <a:pPr fontAlgn="base">
              <a:buNone/>
            </a:pPr>
            <a:r>
              <a:rPr lang="ru-RU" sz="2800" b="1" dirty="0"/>
              <a:t>     Мюнхенский сговор 1938г.</a:t>
            </a:r>
          </a:p>
          <a:p>
            <a:pPr fontAlgn="base">
              <a:buNone/>
            </a:pPr>
            <a:r>
              <a:rPr lang="ru-RU" sz="2800" b="1" dirty="0"/>
              <a:t>5. Провал идеи коллективной безопасности</a:t>
            </a:r>
            <a:r>
              <a:rPr lang="ru-RU" sz="2800" dirty="0"/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b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/>
              <a:t>1. </a:t>
            </a:r>
            <a:r>
              <a:rPr lang="ru-RU" sz="2800" dirty="0"/>
              <a:t>Мировой кризис ясно проявил неустойчивость существующей системы международных отношений;</a:t>
            </a:r>
          </a:p>
          <a:p>
            <a:pPr marL="514350" indent="-514350">
              <a:buNone/>
            </a:pPr>
            <a:r>
              <a:rPr lang="ru-RU" sz="2800" dirty="0"/>
              <a:t>2. Торгово-экономические связи между ведущими капиталистическими  странами стали свёртываться;</a:t>
            </a:r>
          </a:p>
          <a:p>
            <a:pPr marL="514350" indent="-514350">
              <a:buNone/>
            </a:pPr>
            <a:r>
              <a:rPr lang="ru-RU" sz="2800" dirty="0"/>
              <a:t>3. Пути выхода из Мирового кризиса:</a:t>
            </a:r>
            <a:r>
              <a:rPr lang="ru-RU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Международные отношения в 30-е годы обострились так как:</a:t>
            </a:r>
          </a:p>
        </p:txBody>
      </p:sp>
      <p:sp>
        <p:nvSpPr>
          <p:cNvPr id="4" name="Овал 3"/>
          <p:cNvSpPr/>
          <p:nvPr/>
        </p:nvSpPr>
        <p:spPr>
          <a:xfrm>
            <a:off x="755576" y="4625752"/>
            <a:ext cx="359005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ru-RU" dirty="0">
                <a:solidFill>
                  <a:srgbClr val="C00000"/>
                </a:solidFill>
              </a:rPr>
              <a:t>1. </a:t>
            </a:r>
            <a:r>
              <a:rPr lang="ru-RU" sz="1900" dirty="0">
                <a:solidFill>
                  <a:srgbClr val="C00000"/>
                </a:solidFill>
              </a:rPr>
              <a:t>Путь 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внутренних 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резервов ; 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2. Программа 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изоляционизма. 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США, Франция</a:t>
            </a:r>
          </a:p>
          <a:p>
            <a:pPr marL="514350" indent="-514350" algn="ctr"/>
            <a:r>
              <a:rPr lang="ru-RU" sz="1900" dirty="0">
                <a:solidFill>
                  <a:srgbClr val="C00000"/>
                </a:solidFill>
              </a:rPr>
              <a:t>Великобритания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Овал 5"/>
          <p:cNvSpPr/>
          <p:nvPr/>
        </p:nvSpPr>
        <p:spPr>
          <a:xfrm>
            <a:off x="4932040" y="4653136"/>
            <a:ext cx="3754760" cy="2204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1.Путь внешней экспансии;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2. Установление нацистского режима.</a:t>
            </a:r>
          </a:p>
          <a:p>
            <a:pPr algn="ctr"/>
            <a:r>
              <a:rPr lang="ru-RU" dirty="0">
                <a:solidFill>
                  <a:srgbClr val="FFFF00"/>
                </a:solidFill>
              </a:rPr>
              <a:t>Япония, Италия Германия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pPr marL="514350" indent="-514350">
              <a:buNone/>
            </a:pPr>
            <a:r>
              <a:rPr lang="ru-RU" sz="2800" dirty="0"/>
              <a:t>4</a:t>
            </a:r>
            <a:r>
              <a:rPr lang="ru-RU" sz="3200" dirty="0"/>
              <a:t>. </a:t>
            </a:r>
            <a:r>
              <a:rPr lang="ru-RU" sz="2800" dirty="0"/>
              <a:t>Германия настаивала на пересмотре статей Версальского мирного соглашения и отмене всех военных ограничений;</a:t>
            </a:r>
          </a:p>
          <a:p>
            <a:pPr marL="514350" indent="-514350">
              <a:buNone/>
            </a:pPr>
            <a:r>
              <a:rPr lang="ru-RU" sz="2800" dirty="0"/>
              <a:t>5. Западные страны считали Германию </a:t>
            </a:r>
            <a:r>
              <a:rPr lang="ru-RU" sz="2800" dirty="0">
                <a:solidFill>
                  <a:srgbClr val="92D050"/>
                </a:solidFill>
              </a:rPr>
              <a:t>бастионом </a:t>
            </a:r>
            <a:r>
              <a:rPr lang="ru-RU" sz="2800" dirty="0"/>
              <a:t>в борьбе с «коммунистической угрозой»;</a:t>
            </a:r>
          </a:p>
          <a:p>
            <a:pPr marL="514350" indent="-514350">
              <a:buNone/>
            </a:pPr>
            <a:r>
              <a:rPr lang="ru-RU" sz="2800" dirty="0"/>
              <a:t>6. 1936 год. В результате ОДНОСТОРОННЕГО пересмотра Версальского мирного договора путь к перевооружению был расчищен .Западные державы ограничились формальными протестами.</a:t>
            </a:r>
          </a:p>
          <a:p>
            <a:pPr marL="514350" indent="-514350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Бастион – </a:t>
            </a:r>
          </a:p>
          <a:p>
            <a:pPr marL="514350" indent="-514350">
              <a:buAutoNum type="arabicPeriod"/>
            </a:pPr>
            <a:r>
              <a:rPr lang="ru-RU" dirty="0"/>
              <a:t>Старинное крепостное или полевое укрепление в форме пятиугольника. // Какое-либо вооружённое укрепление. </a:t>
            </a:r>
          </a:p>
          <a:p>
            <a:pPr marL="514350" indent="-514350">
              <a:buAutoNum type="arabicPeriod"/>
            </a:pPr>
            <a:r>
              <a:rPr lang="ru-RU" dirty="0"/>
              <a:t> перен. Надежная опора ,защита; 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Лига Наций 1919 – 1946 годы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89220"/>
            <a:ext cx="7992888" cy="576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Documents and Settings\Ольга\Мои документы\карта Европы.jpg"/>
          <p:cNvPicPr>
            <a:picLocks noChangeAspect="1" noChangeArrowheads="1"/>
          </p:cNvPicPr>
          <p:nvPr/>
        </p:nvPicPr>
        <p:blipFill>
          <a:blip r:embed="rId2" cstate="print"/>
          <a:srcRect r="14563"/>
          <a:stretch>
            <a:fillRect/>
          </a:stretch>
        </p:blipFill>
        <p:spPr bwMode="auto">
          <a:xfrm>
            <a:off x="-324544" y="0"/>
            <a:ext cx="9468544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2880320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/>
              <a:t>1931 год -  захват </a:t>
            </a:r>
          </a:p>
          <a:p>
            <a:pPr marL="342900" indent="-342900"/>
            <a:r>
              <a:rPr lang="ru-RU" i="1" dirty="0"/>
              <a:t>      Японией</a:t>
            </a:r>
            <a:r>
              <a:rPr lang="ru-RU" dirty="0"/>
              <a:t> Маньчжурии, 1937 год – наступление на Китай.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dirty="0"/>
              <a:t>1935 – 1936 гг. Агрессия   </a:t>
            </a:r>
          </a:p>
          <a:p>
            <a:r>
              <a:rPr lang="ru-RU" dirty="0"/>
              <a:t>     против Эфиопии со  </a:t>
            </a:r>
          </a:p>
          <a:p>
            <a:r>
              <a:rPr lang="ru-RU" dirty="0"/>
              <a:t>     стороны </a:t>
            </a:r>
            <a:r>
              <a:rPr lang="ru-RU" i="1" dirty="0"/>
              <a:t>Италии</a:t>
            </a:r>
            <a:r>
              <a:rPr lang="ru-RU" dirty="0"/>
              <a:t>.</a:t>
            </a:r>
          </a:p>
          <a:p>
            <a:pPr marL="342900" indent="-3429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dirty="0"/>
              <a:t>1936 – 1939 гг. поддержание </a:t>
            </a:r>
            <a:r>
              <a:rPr lang="ru-RU" i="1" dirty="0"/>
              <a:t>Германией</a:t>
            </a:r>
            <a:r>
              <a:rPr lang="ru-RU" dirty="0"/>
              <a:t> и </a:t>
            </a:r>
            <a:r>
              <a:rPr lang="ru-RU" i="1" dirty="0"/>
              <a:t>Италией</a:t>
            </a:r>
            <a:r>
              <a:rPr lang="ru-RU" dirty="0"/>
              <a:t> фашистского режима в Испании.</a:t>
            </a:r>
          </a:p>
          <a:p>
            <a:pPr marL="342900" indent="-34290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dirty="0"/>
              <a:t>Март 1938 года Австрия присоединена к </a:t>
            </a:r>
            <a:r>
              <a:rPr lang="ru-RU" i="1" dirty="0"/>
              <a:t>Германии</a:t>
            </a:r>
            <a:r>
              <a:rPr lang="ru-RU" dirty="0"/>
              <a:t> . </a:t>
            </a:r>
            <a:r>
              <a:rPr lang="ru-RU" dirty="0">
                <a:solidFill>
                  <a:srgbClr val="00B050"/>
                </a:solidFill>
                <a:hlinkClick r:id="" action="ppaction://hlinkshowjump?jump=nextslide"/>
              </a:rPr>
              <a:t>(аншлюс)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476672"/>
            <a:ext cx="244827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Октябрь 1936 -  ноябрь 1937 образование военно-политического блока «Берлин – Рим – Токио»</a:t>
            </a:r>
          </a:p>
          <a:p>
            <a:pPr algn="ctr"/>
            <a:r>
              <a:rPr lang="ru-RU" dirty="0"/>
              <a:t>Цель: борьба против </a:t>
            </a:r>
            <a:r>
              <a:rPr lang="ru-RU" dirty="0">
                <a:solidFill>
                  <a:srgbClr val="00B050"/>
                </a:solidFill>
                <a:hlinkClick r:id="rId2" action="ppaction://hlinksldjump"/>
              </a:rPr>
              <a:t>Коминтерна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76672"/>
            <a:ext cx="2592288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29 – 30 сентября </a:t>
            </a:r>
          </a:p>
          <a:p>
            <a:pPr algn="ctr"/>
            <a:r>
              <a:rPr lang="ru-RU" dirty="0"/>
              <a:t>1938 года.</a:t>
            </a:r>
          </a:p>
          <a:p>
            <a:pPr algn="ctr"/>
            <a:r>
              <a:rPr lang="ru-RU" dirty="0" err="1"/>
              <a:t>Великобритани</a:t>
            </a:r>
            <a:r>
              <a:rPr lang="ru-RU" dirty="0"/>
              <a:t> (Н. </a:t>
            </a:r>
            <a:r>
              <a:rPr lang="ru-RU" dirty="0" err="1"/>
              <a:t>Чеммберлен</a:t>
            </a:r>
            <a:r>
              <a:rPr lang="ru-RU" dirty="0"/>
              <a:t>), Франция (Э.Даладье)Германия (А.Гитлер), Италия (Б.Муссолини) – подписано соглашение о расчленении Чехословакии = Мюнхенский сговор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4941168"/>
            <a:ext cx="0" cy="50405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5445224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агрессия</a:t>
            </a:r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>
            <a:off x="7452320" y="4221088"/>
            <a:ext cx="0" cy="86409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652120" y="5085184"/>
            <a:ext cx="33123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Мюнхенский сговор –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венец беспринципных уступок Англии и Франции.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3717032"/>
            <a:ext cx="2304256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Крах</a:t>
            </a:r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Лиги Наций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Аншлюс - </a:t>
            </a:r>
            <a:endParaRPr lang="ru-RU" b="1" dirty="0"/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dirty="0"/>
              <a:t> </a:t>
            </a:r>
            <a:r>
              <a:rPr lang="ru-RU" sz="3200" dirty="0"/>
              <a:t>политика насильственного присоединения Австрии к Германии, проводившаяся после  </a:t>
            </a:r>
          </a:p>
          <a:p>
            <a:pPr marL="514350" indent="-514350" algn="ctr">
              <a:spcBef>
                <a:spcPts val="0"/>
              </a:spcBef>
              <a:buNone/>
            </a:pPr>
            <a:r>
              <a:rPr lang="ru-RU" sz="3200" dirty="0"/>
              <a:t>первой мировой войны. </a:t>
            </a:r>
            <a:br>
              <a:rPr lang="ru-RU" sz="3200" dirty="0"/>
            </a:br>
            <a:endParaRPr lang="ru-RU" dirty="0"/>
          </a:p>
        </p:txBody>
      </p:sp>
      <p:sp>
        <p:nvSpPr>
          <p:cNvPr id="3" name="Стрелка: вправо 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F49F05E-2700-8834-4395-DFDD4764991A}"/>
              </a:ext>
            </a:extLst>
          </p:cNvPr>
          <p:cNvSpPr/>
          <p:nvPr/>
        </p:nvSpPr>
        <p:spPr>
          <a:xfrm rot="11437490">
            <a:off x="647850" y="58547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Коминтерн </a:t>
            </a:r>
            <a:r>
              <a:rPr lang="ru-RU" dirty="0"/>
              <a:t>– </a:t>
            </a:r>
          </a:p>
          <a:p>
            <a:pPr algn="ctr">
              <a:buNone/>
            </a:pPr>
            <a:r>
              <a:rPr lang="ru-RU" sz="3200" dirty="0"/>
              <a:t>международная революционная </a:t>
            </a:r>
          </a:p>
          <a:p>
            <a:pPr algn="ctr">
              <a:buNone/>
            </a:pPr>
            <a:r>
              <a:rPr lang="ru-RU" sz="3200" dirty="0"/>
              <a:t>рабочая организация, </a:t>
            </a:r>
          </a:p>
          <a:p>
            <a:pPr algn="ctr">
              <a:buNone/>
            </a:pPr>
            <a:r>
              <a:rPr lang="ru-RU" sz="3200" dirty="0"/>
              <a:t>объединявшая коммунистические партии различных стран (1919-1943 гг.)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1430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Коллективная безопасность </a:t>
            </a:r>
            <a:r>
              <a:rPr lang="ru-RU" dirty="0"/>
              <a:t>-</a:t>
            </a:r>
            <a:r>
              <a:rPr lang="ru-RU" sz="3200" dirty="0"/>
              <a:t> </a:t>
            </a:r>
            <a:r>
              <a:rPr lang="ru-RU" sz="3600" dirty="0"/>
              <a:t>сотрудничество государств </a:t>
            </a:r>
          </a:p>
          <a:p>
            <a:pPr algn="ctr">
              <a:buNone/>
            </a:pPr>
            <a:r>
              <a:rPr lang="ru-RU" sz="3600" dirty="0"/>
              <a:t>по поддержанию международного мира </a:t>
            </a:r>
          </a:p>
          <a:p>
            <a:pPr algn="ctr">
              <a:buNone/>
            </a:pPr>
            <a:r>
              <a:rPr lang="ru-RU" sz="3600" dirty="0"/>
              <a:t>и подавлению актов агрессии.</a:t>
            </a:r>
            <a:r>
              <a:rPr lang="ru-RU" sz="3200" dirty="0"/>
              <a:t> </a:t>
            </a:r>
          </a:p>
        </p:txBody>
      </p:sp>
      <p:sp>
        <p:nvSpPr>
          <p:cNvPr id="3" name="Стрелка: вправо 2">
            <a:hlinkClick r:id="rId2" action="ppaction://hlinksldjump"/>
            <a:extLst>
              <a:ext uri="{FF2B5EF4-FFF2-40B4-BE49-F238E27FC236}">
                <a16:creationId xmlns:a16="http://schemas.microsoft.com/office/drawing/2014/main" id="{A18E9E99-8881-6682-3EBD-35F0E0AC02F3}"/>
              </a:ext>
            </a:extLst>
          </p:cNvPr>
          <p:cNvSpPr/>
          <p:nvPr/>
        </p:nvSpPr>
        <p:spPr>
          <a:xfrm rot="11120719">
            <a:off x="559999" y="5754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042.radikal.ru/1012/37/37e4fcfd92df.jpg"/>
          <p:cNvPicPr>
            <a:picLocks noChangeAspect="1" noChangeArrowheads="1"/>
          </p:cNvPicPr>
          <p:nvPr/>
        </p:nvPicPr>
        <p:blipFill>
          <a:blip r:embed="rId2" cstate="print"/>
          <a:srcRect l="4810" t="6410" r="5397" b="5128"/>
          <a:stretch>
            <a:fillRect/>
          </a:stretch>
        </p:blipFill>
        <p:spPr bwMode="auto">
          <a:xfrm>
            <a:off x="323528" y="188640"/>
            <a:ext cx="3816424" cy="4968552"/>
          </a:xfrm>
          <a:prstGeom prst="rect">
            <a:avLst/>
          </a:prstGeom>
          <a:noFill/>
        </p:spPr>
      </p:pic>
      <p:pic>
        <p:nvPicPr>
          <p:cNvPr id="1030" name="Picture 6" descr="http://laughingsquid.com/wp-content/uploads/vintage-mugshots-black-and-white-5-640x480.jpg"/>
          <p:cNvPicPr>
            <a:picLocks noChangeAspect="1" noChangeArrowheads="1"/>
          </p:cNvPicPr>
          <p:nvPr/>
        </p:nvPicPr>
        <p:blipFill>
          <a:blip r:embed="rId3" cstate="print"/>
          <a:srcRect l="15356" t="4725" r="6683" b="2351"/>
          <a:stretch>
            <a:fillRect/>
          </a:stretch>
        </p:blipFill>
        <p:spPr bwMode="auto">
          <a:xfrm>
            <a:off x="3851920" y="1916832"/>
            <a:ext cx="4752528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784976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События, способствующие росту международной напряжённости в мире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1938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март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март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апрель</a:t>
                      </a:r>
                      <a:r>
                        <a:rPr lang="ru-RU" sz="2000" baseline="0" dirty="0"/>
                        <a:t> </a:t>
                      </a:r>
                      <a:r>
                        <a:rPr lang="ru-RU" sz="2000" dirty="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8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апрель – май </a:t>
                      </a:r>
                    </a:p>
                    <a:p>
                      <a:pPr algn="ctr"/>
                      <a:r>
                        <a:rPr lang="ru-RU" sz="2000" dirty="0"/>
                        <a:t>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8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23 </a:t>
                      </a:r>
                      <a:r>
                        <a:rPr lang="ru-RU" sz="2000" baseline="0" dirty="0"/>
                        <a:t> августа 1939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28 сентября 1939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92696"/>
            <a:ext cx="864096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Провал идеи коллективной безопасности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rgbClr val="FFFF00"/>
                </a:solidFill>
              </a:rPr>
              <a:t>23 августа 1939 года</a:t>
            </a:r>
            <a:r>
              <a:rPr lang="ru-RU" dirty="0"/>
              <a:t>- Пакт о ненападении сроком на 10 лет между Германией и СССР.</a:t>
            </a:r>
          </a:p>
          <a:p>
            <a:pPr>
              <a:buNone/>
              <a:defRPr/>
            </a:pP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Подписали:</a:t>
            </a:r>
            <a:r>
              <a:rPr lang="ru-RU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ru-RU" dirty="0"/>
              <a:t>Министр иностранных дел </a:t>
            </a:r>
          </a:p>
          <a:p>
            <a:pPr>
              <a:buNone/>
              <a:defRPr/>
            </a:pPr>
            <a:r>
              <a:rPr lang="ru-RU" dirty="0"/>
              <a:t>Германии </a:t>
            </a:r>
          </a:p>
          <a:p>
            <a:pPr>
              <a:buNone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Иоахим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 Риббентроп </a:t>
            </a:r>
          </a:p>
          <a:p>
            <a:pPr>
              <a:defRPr/>
            </a:pPr>
            <a:r>
              <a:rPr lang="ru-RU" dirty="0"/>
              <a:t>Министр иностранных дел </a:t>
            </a:r>
          </a:p>
          <a:p>
            <a:pPr>
              <a:buNone/>
              <a:defRPr/>
            </a:pPr>
            <a:r>
              <a:rPr lang="ru-RU" dirty="0"/>
              <a:t>СССР </a:t>
            </a: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Вячеслав Михайлович  </a:t>
            </a:r>
          </a:p>
          <a:p>
            <a:pPr>
              <a:buNone/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Молотов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Пакт «Риббентропа - Молотова»</a:t>
            </a:r>
            <a:endParaRPr lang="ru-RU" dirty="0"/>
          </a:p>
        </p:txBody>
      </p:sp>
      <p:pic>
        <p:nvPicPr>
          <p:cNvPr id="5122" name="Picture 2" descr="http://moole.ru/uploads/posts/2011-03/1300923849_c787503d95a8298a3d1c0ec00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780928"/>
            <a:ext cx="3806489" cy="369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>
            <a:normAutofit/>
          </a:bodyPr>
          <a:lstStyle/>
          <a:p>
            <a:r>
              <a:rPr lang="ru-RU" sz="3200" dirty="0"/>
              <a:t>Возможность начать захват </a:t>
            </a:r>
          </a:p>
          <a:p>
            <a:pPr>
              <a:buNone/>
            </a:pPr>
            <a:r>
              <a:rPr lang="ru-RU" sz="3200" dirty="0"/>
              <a:t>первого бастиона на востоке </a:t>
            </a:r>
          </a:p>
          <a:p>
            <a:pPr>
              <a:buNone/>
            </a:pPr>
            <a:r>
              <a:rPr lang="ru-RU" sz="3200" dirty="0"/>
              <a:t>– Польши </a:t>
            </a:r>
          </a:p>
          <a:p>
            <a:pPr>
              <a:buNone/>
            </a:pPr>
            <a:r>
              <a:rPr lang="ru-RU" sz="3200" dirty="0"/>
              <a:t>		</a:t>
            </a:r>
            <a:r>
              <a:rPr lang="ru-RU" sz="3200" dirty="0">
                <a:solidFill>
                  <a:srgbClr val="FFFF00"/>
                </a:solidFill>
              </a:rPr>
              <a:t>1 сентября 1939 года;</a:t>
            </a:r>
          </a:p>
          <a:p>
            <a:r>
              <a:rPr lang="ru-RU" sz="3200" dirty="0"/>
              <a:t>Ликвидация угрозы войны на нескольких фронтах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Выгоды, полученные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Германией от подписания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договора о ненападении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8161" t="17921" r="21245" b="64951"/>
          <a:stretch>
            <a:fillRect/>
          </a:stretch>
        </p:blipFill>
        <p:spPr bwMode="auto">
          <a:xfrm>
            <a:off x="6444208" y="188640"/>
            <a:ext cx="2448272" cy="31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42511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500" dirty="0"/>
              <a:t>Выигрыш во времени для укрепления </a:t>
            </a:r>
          </a:p>
          <a:p>
            <a:pPr>
              <a:spcBef>
                <a:spcPts val="0"/>
              </a:spcBef>
              <a:buNone/>
            </a:pPr>
            <a:r>
              <a:rPr lang="ru-RU" sz="2500" dirty="0"/>
              <a:t>	обороны страны (1 год 10 месяцев);</a:t>
            </a:r>
          </a:p>
          <a:p>
            <a:r>
              <a:rPr lang="ru-RU" sz="2500" dirty="0"/>
              <a:t>Перенос на Запад границ СССР на 200 – 350 км (в </a:t>
            </a:r>
            <a:r>
              <a:rPr lang="ru-RU" sz="2500" b="1" dirty="0"/>
              <a:t>августе 1940 г.</a:t>
            </a:r>
            <a:r>
              <a:rPr lang="ru-RU" sz="2500" dirty="0"/>
              <a:t> Верховный Совет СССР удовлетворил просьбу Эстонии, Латвии и Литвы о вхождении их  в состав СССР);</a:t>
            </a:r>
          </a:p>
          <a:p>
            <a:r>
              <a:rPr lang="ru-RU" sz="2500" dirty="0"/>
              <a:t>Переключение немецкой агрессии на Польшу и Западные страны (1-3 сентября 1939 год);</a:t>
            </a:r>
          </a:p>
          <a:p>
            <a:r>
              <a:rPr lang="ru-RU" sz="2500" dirty="0"/>
              <a:t>«Свобода рук» в отношении стран Балтии и Финляндии   </a:t>
            </a:r>
            <a:r>
              <a:rPr lang="ru-RU" sz="2400" dirty="0"/>
              <a:t> (с 30 ноября 1939 года по 13 марта 1940 года.</a:t>
            </a:r>
            <a:r>
              <a:rPr lang="ru-RU" sz="2500" dirty="0"/>
              <a:t>);</a:t>
            </a:r>
          </a:p>
          <a:p>
            <a:r>
              <a:rPr lang="ru-RU" sz="2500" dirty="0"/>
              <a:t>Ликвидации угрозы войны на два фронта (31 августа – 15 сентября 1939 года)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Выгоды, полученные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Германией от подписания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договора о ненападении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8211" t="16667" r="20469" b="65178"/>
          <a:stretch>
            <a:fillRect/>
          </a:stretch>
        </p:blipFill>
        <p:spPr bwMode="auto">
          <a:xfrm>
            <a:off x="6516216" y="0"/>
            <a:ext cx="237626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28 сентября 1939 между Германией и Советским Союзом был заключён  договор и секретные соглашения о дружбе и границе </a:t>
            </a:r>
            <a:br>
              <a:rPr lang="ru-RU" sz="4400" dirty="0"/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10" t="17708" r="32275" b="26042"/>
          <a:stretch>
            <a:fillRect/>
          </a:stretch>
        </p:blipFill>
        <p:spPr bwMode="auto">
          <a:xfrm>
            <a:off x="2123728" y="1772816"/>
            <a:ext cx="4597470" cy="41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60212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стран Запада к «дружбе» Германии и России. </a:t>
            </a:r>
            <a:endParaRPr lang="ru-RU" sz="2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«Наступает время борьбы за господство над земным шаром… »</a:t>
            </a:r>
          </a:p>
          <a:p>
            <a:pPr algn="r">
              <a:buNone/>
            </a:pPr>
            <a:r>
              <a:rPr lang="ru-RU" sz="4000" dirty="0"/>
              <a:t>Ф. Ницше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s019.radikal.ru/i627/1203/12/8cf7cbecd1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701962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www.tomportal.ru/uploads/posts/2010-10/1286702754_328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3817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18836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/>
              <a:t>А в это время…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www.krasfun.ru/images/2011/1/6f90c_1294396361_1294236905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6750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219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4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rnns.ru/uploads/posts/2010-01/thumbs/1262415403_1239683839_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191250" cy="465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rivateletters.net/PHOTOS_holocaust/hol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962775" cy="504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/>
              <a:t>Проблемное задание:</a:t>
            </a:r>
          </a:p>
          <a:p>
            <a:pPr algn="ctr"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«Наступает время борьбы за господство над земным шаром… »</a:t>
            </a:r>
          </a:p>
          <a:p>
            <a:pPr algn="r">
              <a:buNone/>
            </a:pPr>
            <a:r>
              <a:rPr lang="ru-RU" sz="4000" dirty="0"/>
              <a:t>Ф. Ницше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 отношения  в 1930-х гг.</a:t>
            </a:r>
            <a:endParaRPr lang="ru-RU" sz="54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</TotalTime>
  <Words>724</Words>
  <Application>Microsoft Office PowerPoint</Application>
  <PresentationFormat>Экран (4:3)</PresentationFormat>
  <Paragraphs>105</Paragraphs>
  <Slides>25</Slides>
  <Notes>0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Constantia</vt:lpstr>
      <vt:lpstr>Times New Roman</vt:lpstr>
      <vt:lpstr>Wingdings 2</vt:lpstr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 отношения  в 1930-х гг.</vt:lpstr>
      <vt:lpstr>План урока: </vt:lpstr>
      <vt:lpstr>Международные отношения в 30-е годы обострились так как:</vt:lpstr>
      <vt:lpstr>Презентация PowerPoint</vt:lpstr>
      <vt:lpstr>Презентация PowerPoint</vt:lpstr>
      <vt:lpstr>Лига Наций 1919 – 1946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Провал идеи коллективной безопасности</vt:lpstr>
      <vt:lpstr>Пакт «Риббентропа - Молотова»</vt:lpstr>
      <vt:lpstr>Выгоды, полученные  Германией от подписания  договора о ненападении</vt:lpstr>
      <vt:lpstr>Выгоды, полученные  Германией от подписания  договора о ненападении</vt:lpstr>
      <vt:lpstr>28 сентября 1939 между Германией и Советским Союзом был заключён  договор и секретные соглашения о дружбе и границе 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STOSCOMP</dc:creator>
  <cp:lastModifiedBy>Елена Валерьевна</cp:lastModifiedBy>
  <cp:revision>9</cp:revision>
  <dcterms:created xsi:type="dcterms:W3CDTF">2013-10-21T15:02:18Z</dcterms:created>
  <dcterms:modified xsi:type="dcterms:W3CDTF">2024-03-30T09:05:34Z</dcterms:modified>
</cp:coreProperties>
</file>