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4"/>
  </p:sldMasterIdLst>
  <p:notesMasterIdLst>
    <p:notesMasterId r:id="rId17"/>
  </p:notesMasterIdLst>
  <p:handoutMasterIdLst>
    <p:handoutMasterId r:id="rId18"/>
  </p:handoutMasterIdLst>
  <p:sldIdLst>
    <p:sldId id="256" r:id="rId5"/>
    <p:sldId id="262" r:id="rId6"/>
    <p:sldId id="263" r:id="rId7"/>
    <p:sldId id="257" r:id="rId8"/>
    <p:sldId id="265" r:id="rId9"/>
    <p:sldId id="267" r:id="rId10"/>
    <p:sldId id="273" r:id="rId11"/>
    <p:sldId id="268" r:id="rId12"/>
    <p:sldId id="272" r:id="rId13"/>
    <p:sldId id="275" r:id="rId14"/>
    <p:sldId id="274" r:id="rId15"/>
    <p:sldId id="276" r:id="rId16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F3F"/>
    <a:srgbClr val="57D6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 autoAdjust="0"/>
    <p:restoredTop sz="94701" autoAdjust="0"/>
  </p:normalViewPr>
  <p:slideViewPr>
    <p:cSldViewPr snapToGrid="0" showGuides="1">
      <p:cViewPr>
        <p:scale>
          <a:sx n="80" d="100"/>
          <a:sy n="80" d="100"/>
        </p:scale>
        <p:origin x="-1704" y="-6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0" d="100"/>
          <a:sy n="90" d="100"/>
        </p:scale>
        <p:origin x="377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F097377B-7A80-4695-9311-7480A96BA5C2}" type="datetime1">
              <a:rPr lang="ru-RU" smtClean="0"/>
              <a:pPr algn="r" rtl="0"/>
              <a:t>22.04.2022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06834459-7356-44BF-850D-8B30C4FB3B6B}" type="slidenum">
              <a:rPr lang="ru-RU" smtClean="0"/>
              <a:pPr algn="r"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FAA1E4E1-DF6A-45D0-AB14-6A9A0B144578}" type="datetime1">
              <a:rPr lang="ru-RU" smtClean="0"/>
              <a:pPr/>
              <a:t>22.04.2022</a:t>
            </a:fld>
            <a:endParaRPr lang="ru-RU" dirty="0"/>
          </a:p>
        </p:txBody>
      </p:sp>
      <p:sp>
        <p:nvSpPr>
          <p:cNvPr id="4" name="Образ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0A3C37BE-C303-496D-B5CD-85F2937540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3153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2102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22B8D-815E-429C-9EC2-505CEC215084}" type="datetime1">
              <a:rPr lang="ru-RU" smtClean="0"/>
              <a:pPr/>
              <a:t>22.04.2022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582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72474-459C-42C4-A0ED-A9AD89867D22}" type="datetime1">
              <a:rPr lang="ru-RU" smtClean="0"/>
              <a:pPr/>
              <a:t>22.04.2022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438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09.10.2016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652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rtlCol="0" anchor="ctr">
            <a:normAutofit/>
          </a:bodyPr>
          <a:lstStyle>
            <a:lvl1pPr algn="l" rtl="0">
              <a:defRPr sz="4400" cap="all" baseline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900" y="4511784"/>
            <a:ext cx="5734050" cy="955565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8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xfrm>
            <a:off x="6981063" y="1310656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394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2BC5-0E5D-4645-A815-DFCA1A04B5A6}" type="datetime1">
              <a:rPr lang="ru-RU" smtClean="0"/>
              <a:pPr/>
              <a:t>22.04.2022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858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049B1-F681-4AF5-B948-A3B940E9215A}" type="datetime1">
              <a:rPr lang="ru-RU" smtClean="0"/>
              <a:pPr/>
              <a:t>22.04.2022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92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71334-89C1-48F8-8089-E3D6AA3BB79C}" type="datetime1">
              <a:rPr lang="ru-RU" smtClean="0"/>
              <a:pPr/>
              <a:t>22.04.2022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725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CDF3F-3D72-4F56-93A1-9DDD55AB6452}" type="datetime1">
              <a:rPr lang="ru-RU" smtClean="0"/>
              <a:pPr/>
              <a:t>22.04.2022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139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11A32-C44A-4E32-8FFB-D057369B4F61}" type="datetime1">
              <a:rPr lang="ru-RU" smtClean="0"/>
              <a:pPr/>
              <a:t>22.04.2022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100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ECC2E-6DAB-4717-9C53-38589639C202}" type="datetime1">
              <a:rPr lang="ru-RU" smtClean="0"/>
              <a:pPr/>
              <a:t>22.04.2022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067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0002A-E6EF-4378-B5A3-22E20EA855B1}" type="datetime1">
              <a:rPr lang="ru-RU" smtClean="0"/>
              <a:pPr/>
              <a:t>22.04.2022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349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E4BC3-C763-48AA-8280-ACE59646066A}" type="datetime1">
              <a:rPr lang="ru-RU" smtClean="0"/>
              <a:pPr/>
              <a:t>22.04.2022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917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2E0B6C-3F58-4527-A133-F91FB65EBC2F}" type="datetime1">
              <a:rPr lang="ru-RU" smtClean="0"/>
              <a:pPr/>
              <a:t>22.04.2022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0148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13" Type="http://schemas.openxmlformats.org/officeDocument/2006/relationships/image" Target="../media/image58.jpeg"/><Relationship Id="rId18" Type="http://schemas.openxmlformats.org/officeDocument/2006/relationships/image" Target="../media/image63.pn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12" Type="http://schemas.openxmlformats.org/officeDocument/2006/relationships/image" Target="../media/image57.jpeg"/><Relationship Id="rId17" Type="http://schemas.openxmlformats.org/officeDocument/2006/relationships/image" Target="../media/image62.jpeg"/><Relationship Id="rId2" Type="http://schemas.openxmlformats.org/officeDocument/2006/relationships/image" Target="../media/image2.jpg"/><Relationship Id="rId16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5" Type="http://schemas.openxmlformats.org/officeDocument/2006/relationships/image" Target="../media/image60.jpeg"/><Relationship Id="rId10" Type="http://schemas.openxmlformats.org/officeDocument/2006/relationships/image" Target="../media/image55.jpeg"/><Relationship Id="rId19" Type="http://schemas.openxmlformats.org/officeDocument/2006/relationships/image" Target="../media/image64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Relationship Id="rId14" Type="http://schemas.openxmlformats.org/officeDocument/2006/relationships/image" Target="../media/image5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png"/><Relationship Id="rId1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12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27104"/>
            <a:ext cx="12192000" cy="8620654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971125" y="2208349"/>
            <a:ext cx="10003809" cy="2149748"/>
          </a:xfrm>
          <a:effectLst>
            <a:reflection blurRad="6350" stA="52000" endA="300" endPos="35000" dir="5400000" sy="-100000" algn="bl" rotWithShape="0"/>
          </a:effectLst>
        </p:spPr>
        <p:txBody>
          <a:bodyPr rtlCol="0" anchor="ctr"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ПРОЕКТ </a:t>
            </a:r>
            <a:br>
              <a:rPr lang="ru-RU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</a:b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«</a:t>
            </a:r>
            <a:r>
              <a:rPr lang="en-US" sz="4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OPEN LOOK</a:t>
            </a:r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»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503715" y="1234194"/>
            <a:ext cx="5734050" cy="955565"/>
          </a:xfrm>
        </p:spPr>
        <p:txBody>
          <a:bodyPr/>
          <a:lstStyle/>
          <a:p>
            <a:pPr algn="ctr"/>
            <a:r>
              <a:rPr lang="ru-RU" b="1" dirty="0"/>
              <a:t>Номинация: </a:t>
            </a:r>
            <a:r>
              <a:rPr lang="ru-RU" b="1" i="1" dirty="0"/>
              <a:t>«Менеджер воспитательного процесса»</a:t>
            </a:r>
            <a:endParaRPr lang="ru-RU" dirty="0"/>
          </a:p>
          <a:p>
            <a:pPr algn="ctr"/>
            <a:r>
              <a:rPr lang="ru-RU" dirty="0"/>
              <a:t>(Социально-творческие проекты в воспитании  современных школьников)</a:t>
            </a: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422977"/>
              </p:ext>
            </p:extLst>
          </p:nvPr>
        </p:nvGraphicFramePr>
        <p:xfrm>
          <a:off x="2270475" y="272973"/>
          <a:ext cx="7882928" cy="858520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788292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b="0" u="non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anose="02050604050505020204" pitchFamily="18" charset="0"/>
                        </a:rPr>
                        <a:t>Всероссийский </a:t>
                      </a:r>
                      <a:r>
                        <a:rPr lang="ru-RU" sz="2400" b="0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anose="02050604050505020204" pitchFamily="18" charset="0"/>
                        </a:rPr>
                        <a:t>конкурс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b="0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ru-RU" sz="2400" b="0" u="non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anose="02050604050505020204" pitchFamily="18" charset="0"/>
                        </a:rPr>
                        <a:t>«Лидеры современной школы»</a:t>
                      </a:r>
                      <a:endParaRPr lang="ru-RU" sz="1400" b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anose="02050604050505020204" pitchFamily="18" charset="0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066306" y="4096986"/>
            <a:ext cx="853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Муниципальное бюджетное общеобразовательное учреждение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гимназия № 44 г. Пензы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213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7050" y="-706438"/>
            <a:ext cx="13241338" cy="827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599" y="1600201"/>
            <a:ext cx="8601075" cy="9334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latin typeface="Bookman Old Style" panose="02050604050505020204" pitchFamily="18" charset="0"/>
              </a:rPr>
              <a:t>2.  </a:t>
            </a:r>
            <a:r>
              <a:rPr lang="ru-RU" sz="1800" b="1" dirty="0">
                <a:latin typeface="Bookman Old Style" panose="02050604050505020204" pitchFamily="18" charset="0"/>
              </a:rPr>
              <a:t>стабильные количественные показатели обучающихся, стоящих на учёте ПДН, ВШУ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76411981"/>
              </p:ext>
            </p:extLst>
          </p:nvPr>
        </p:nvGraphicFramePr>
        <p:xfrm>
          <a:off x="1297305" y="2731611"/>
          <a:ext cx="7122795" cy="4023360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849520"/>
                <a:gridCol w="4273275"/>
              </a:tblGrid>
              <a:tr h="1041776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Bookman Old Style" panose="02050604050505020204" pitchFamily="18" charset="0"/>
                        </a:rPr>
                        <a:t>Год реализации</a:t>
                      </a:r>
                      <a:r>
                        <a:rPr lang="ru-RU" sz="1600" baseline="0" dirty="0" smtClean="0">
                          <a:effectLst/>
                          <a:latin typeface="Bookman Old Style" panose="02050604050505020204" pitchFamily="18" charset="0"/>
                        </a:rPr>
                        <a:t> проекта</a:t>
                      </a:r>
                      <a:endParaRPr lang="ru-RU" sz="1200" dirty="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Bookman Old Style" panose="02050604050505020204" pitchFamily="18" charset="0"/>
                        </a:rPr>
                        <a:t>Количественные показатели по различным видам учёта  (ПДН, ВШУ)</a:t>
                      </a:r>
                      <a:endParaRPr lang="ru-RU" sz="12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224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Bookman Old Style" panose="02050604050505020204" pitchFamily="18" charset="0"/>
                        </a:rPr>
                        <a:t>2015</a:t>
                      </a:r>
                      <a:endParaRPr lang="ru-RU" sz="12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Bookman Old Style" panose="02050604050505020204" pitchFamily="18" charset="0"/>
                        </a:rPr>
                        <a:t>Отсутствуют</a:t>
                      </a:r>
                      <a:endParaRPr lang="ru-RU" sz="12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224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Bookman Old Style" panose="02050604050505020204" pitchFamily="18" charset="0"/>
                        </a:rPr>
                        <a:t>2016</a:t>
                      </a:r>
                      <a:endParaRPr lang="ru-RU" sz="12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Bookman Old Style" panose="02050604050505020204" pitchFamily="18" charset="0"/>
                        </a:rPr>
                        <a:t>Отсутствуют</a:t>
                      </a:r>
                      <a:endParaRPr lang="ru-RU" sz="12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224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Bookman Old Style" panose="02050604050505020204" pitchFamily="18" charset="0"/>
                        </a:rPr>
                        <a:t>2017</a:t>
                      </a:r>
                      <a:endParaRPr lang="ru-RU" sz="12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Bookman Old Style" panose="02050604050505020204" pitchFamily="18" charset="0"/>
                        </a:rPr>
                        <a:t>Отсутствуют</a:t>
                      </a:r>
                      <a:endParaRPr lang="ru-RU" sz="12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224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Bookman Old Style" panose="02050604050505020204" pitchFamily="18" charset="0"/>
                        </a:rPr>
                        <a:t>2018</a:t>
                      </a:r>
                      <a:endParaRPr lang="ru-RU" sz="12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Bookman Old Style" panose="02050604050505020204" pitchFamily="18" charset="0"/>
                        </a:rPr>
                        <a:t>Отсутствуют</a:t>
                      </a:r>
                      <a:endParaRPr lang="ru-RU" sz="12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224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Bookman Old Style" panose="02050604050505020204" pitchFamily="18" charset="0"/>
                        </a:rPr>
                        <a:t>2019</a:t>
                      </a:r>
                      <a:endParaRPr lang="ru-RU" sz="12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Bookman Old Style" panose="02050604050505020204" pitchFamily="18" charset="0"/>
                        </a:rPr>
                        <a:t>Отсутствуют</a:t>
                      </a:r>
                      <a:endParaRPr lang="ru-RU" sz="12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224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Bookman Old Style" panose="02050604050505020204" pitchFamily="18" charset="0"/>
                        </a:rPr>
                        <a:t>2020</a:t>
                      </a:r>
                      <a:endParaRPr lang="ru-RU" sz="12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Bookman Old Style" panose="02050604050505020204" pitchFamily="18" charset="0"/>
                        </a:rPr>
                        <a:t>Отсутствуют</a:t>
                      </a:r>
                      <a:endParaRPr lang="ru-RU" sz="12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224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Bookman Old Style" panose="02050604050505020204" pitchFamily="18" charset="0"/>
                        </a:rPr>
                        <a:t>2021</a:t>
                      </a:r>
                      <a:endParaRPr lang="ru-RU" sz="12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Bookman Old Style" panose="02050604050505020204" pitchFamily="18" charset="0"/>
                        </a:rPr>
                        <a:t>Отсутствуют</a:t>
                      </a:r>
                      <a:endParaRPr lang="ru-RU" sz="12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224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Bookman Old Style" panose="02050604050505020204" pitchFamily="18" charset="0"/>
                        </a:rPr>
                        <a:t>2022</a:t>
                      </a:r>
                      <a:endParaRPr lang="ru-RU" sz="12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man Old Style" panose="02050604050505020204" pitchFamily="18" charset="0"/>
                        </a:rPr>
                        <a:t>Отсутствуют</a:t>
                      </a:r>
                      <a:endParaRPr lang="ru-RU" sz="1200" dirty="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2295525" y="334645"/>
            <a:ext cx="5476876" cy="1065530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Результативность проекта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7" name="Рисунок 6" descr="лого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15178" y="98214"/>
            <a:ext cx="1967222" cy="285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3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158F269-A84F-BC46-98A0-27536B29B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7673" y="-1419369"/>
            <a:ext cx="13243787" cy="8277367"/>
          </a:xfrm>
          <a:prstGeom prst="rect">
            <a:avLst/>
          </a:prstGeom>
        </p:spPr>
      </p:pic>
      <p:pic>
        <p:nvPicPr>
          <p:cNvPr id="25" name="Рисунок 24" descr="\\gm44.ru\DFS\Обмен-учитель\Педагог-организатор\эковолонтёры 1 место регион 0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2739" y="1506183"/>
            <a:ext cx="1900676" cy="2610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S:\Обмен-учитель\Педагог-организатор\КОНКУРС\ГРАМОТЫ на конкурс\5 001 копия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096" y="1494315"/>
            <a:ext cx="1750695" cy="2619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S:\Обмен-учитель\Педагог-организатор\КОНКУРС\ГРАМОТЫ на конкурс\3 001 копия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791" y="1494314"/>
            <a:ext cx="1770141" cy="2568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S:\Обмен-учитель\Педагог-организатор\КОНКУРС\ГРАМОТЫ на конкурс\1 001 копия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4314"/>
            <a:ext cx="1924346" cy="260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S:\Обмен-учитель\Педагог-организатор\КОНКУРС\ГРАМОТЫ на конкурс\2 001 копия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346" y="1481065"/>
            <a:ext cx="1809750" cy="2619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S:\Обмен-учитель\Педагог-организатор\КОНКУРС\ГРАМОТЫ на конкурс\4 001 копия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932" y="1438274"/>
            <a:ext cx="1809748" cy="2695576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2602039" y="246456"/>
            <a:ext cx="4737121" cy="1065530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Результативность проекта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7" name="Рисунок 16" descr="C:\Users\Udanova\Рабочий стол\Импульс 44\волонтёрское движение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8074" y="1517015"/>
            <a:ext cx="1704974" cy="2573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C:\Users\Udanova\Рабочий стол\Импульс 44\КОНКУРС\6 001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33851"/>
            <a:ext cx="1990725" cy="2651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\\gm44.ru\DFS\Обмен-учитель\Педагог-организатор\МУЗЕЙ\музей грамоты\музей 001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597" y="4113689"/>
            <a:ext cx="1773258" cy="2671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\\gm44.ru\DFS\Обмен-учитель\Педагог-организатор\МУЗЕЙ\музей грамоты\краеведческая работа 001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855" y="4113688"/>
            <a:ext cx="1790700" cy="26716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C:\Users\Udanova\Рабочий стол\мои дипломы\москва 001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55" y="4117145"/>
            <a:ext cx="1740535" cy="2684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C:\Users\Udanova\Рабочий стол\мои дипломы\Элита образования 001.jp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811" y="-75224"/>
            <a:ext cx="2018983" cy="15454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\\gm44.ru\DFS\Обмен-учитель\Педагог-организатор\элита 2021 001.jpg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223" y="-75224"/>
            <a:ext cx="2135651" cy="15454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\\gm44.ru\DFS\Обмен-учитель\Педагог-организатор\благодарность батарейки 001.jpg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6" y="-2415"/>
            <a:ext cx="2097404" cy="1399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 descr="\\gm44.ru\DFS\Обмен-учитель\Педагог-организатор\Сивохина Сабина 2 место область эко 001.jpg"/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738" y="4133851"/>
            <a:ext cx="1821677" cy="2651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/>
          <p:cNvPicPr/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090" y="4133850"/>
            <a:ext cx="1797457" cy="2668234"/>
          </a:xfrm>
          <a:prstGeom prst="rect">
            <a:avLst/>
          </a:prstGeom>
          <a:noFill/>
        </p:spPr>
      </p:pic>
      <p:pic>
        <p:nvPicPr>
          <p:cNvPr id="28" name="Рисунок 27" descr="\\gm44.ru\DFS\Обмен-учитель\Педагог-организатор\экологический форум Сивохина.jpg"/>
          <p:cNvPicPr/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547" y="4100439"/>
            <a:ext cx="1885499" cy="27016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978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7050" y="-706438"/>
            <a:ext cx="13241338" cy="827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Udanova\Рабочий стол\фото 2021-2022\18.09.2021 слет\IMG_52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970" y="427514"/>
            <a:ext cx="7866426" cy="52434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2664948" y="5782758"/>
            <a:ext cx="8545352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Тот, кто может победить другого, 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силен, </a:t>
            </a:r>
            <a:endParaRPr lang="ru-RU" sz="2400" b="1" i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тот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кто побеждает 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самого 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себя,- воистину могуществен.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2400" i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Лао</a:t>
            </a:r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-То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3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7673" y="-1419369"/>
            <a:ext cx="13243787" cy="82773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0" y="325120"/>
            <a:ext cx="3030372" cy="848042"/>
          </a:xfr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rtl="0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Цель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: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43840" y="1661691"/>
            <a:ext cx="11948160" cy="4316029"/>
          </a:xfrm>
        </p:spPr>
        <p:txBody>
          <a:bodyPr/>
          <a:lstStyle/>
          <a:p>
            <a:pPr marL="714375" indent="-628650">
              <a:buFont typeface="Wingdings" panose="05000000000000000000" pitchFamily="2" charset="2"/>
              <a:buChar char="Ø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социальных и духовно-нравственных ценностей через: формирование активной гражданской позиции, профилактику вредных привычек и негативных зависимостей, воспитание экологической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культуры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449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7673" y="-1419369"/>
            <a:ext cx="13243787" cy="8277367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817" y="1589622"/>
            <a:ext cx="12284805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fontAlgn="base">
              <a:buFont typeface="Wingdings" panose="05000000000000000000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воспитание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учащихся активной гражданской позиции, формирование лидерских и нравственно-этических качеств, чувства патриотизма и др.;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критического мышления;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навыков принятия решения и умения нести ответственность за свой выбор.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отрицательного отношения к вредным привычкам;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побуждение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соблюдению навыков здорового образа жизни;</a:t>
            </a:r>
          </a:p>
          <a:p>
            <a:pPr marL="457200" indent="-457200" fontAlgn="base">
              <a:buFont typeface="Wingdings" panose="05000000000000000000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экологического мышления, осознание необходимости гармоничного взаимодействия с природой;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вовлечение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 в деятельность общешкольного коллектива, в общественную жизнь микрорайона, района, области и страны.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01833" y="137555"/>
            <a:ext cx="3424508" cy="848042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>
                <a:latin typeface="Bookman Old Style" panose="02050604050505020204" pitchFamily="18" charset="0"/>
              </a:rPr>
              <a:t>Задачи: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00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7673" y="-1419369"/>
            <a:ext cx="13243787" cy="8277367"/>
          </a:xfrm>
          <a:prstGeom prst="rect">
            <a:avLst/>
          </a:prstGeom>
        </p:spPr>
      </p:pic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107912" y="1114425"/>
            <a:ext cx="4805718" cy="5743575"/>
          </a:xfrm>
        </p:spPr>
        <p:txBody>
          <a:bodyPr rtlCol="0">
            <a:normAutofit/>
          </a:bodyPr>
          <a:lstStyle/>
          <a:p>
            <a:pPr algn="ctr">
              <a:buNone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Для реализации проекта создан волонтерский отряд «Импульс 44», работающий по принципу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равные-равным» </a:t>
            </a:r>
          </a:p>
          <a:p>
            <a:pPr marL="514350" indent="-514350" algn="ctr"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Проект функционирует 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marL="514350" indent="-514350" algn="ctr">
              <a:buNone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по 3 направлениям: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u="sng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Профилактическое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u="sng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Гражданское и патриотическое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u="sng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Экологическое</a:t>
            </a:r>
            <a:endParaRPr lang="ru-RU" sz="2400" u="sng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6" name="Содержимое 5" descr="IMG_3795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877781" y="1257935"/>
            <a:ext cx="3531870" cy="2354580"/>
          </a:xfrm>
        </p:spPr>
      </p:pic>
      <p:pic>
        <p:nvPicPr>
          <p:cNvPr id="7" name="Рисунок 6" descr="IMG_37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75200" y="3999654"/>
            <a:ext cx="3860800" cy="2573866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104899" y="325120"/>
            <a:ext cx="10522993" cy="684530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Реализация проекта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4" name="Рисунок 3" descr="лого (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04281" y="1241214"/>
            <a:ext cx="3801994" cy="551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5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0CB90703-0EB5-1640-AC23-FB3073B74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4669" y="-710407"/>
            <a:ext cx="13241338" cy="827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ZGFylKkJ_m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87306" y="679100"/>
            <a:ext cx="1750999" cy="2257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IMG_38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44006" y="5217771"/>
            <a:ext cx="2926625" cy="1951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5">
            <a:extLst>
              <a:ext uri="{FF2B5EF4-FFF2-40B4-BE49-F238E27FC236}">
                <a16:creationId xmlns="" xmlns:a16="http://schemas.microsoft.com/office/drawing/2014/main" id="{B677DEC9-4459-2B43-84CB-C7B8FF0AE5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217" y="5217771"/>
            <a:ext cx="2917729" cy="19545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-56436"/>
            <a:ext cx="10972800" cy="96410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Bookman Old Style" panose="02050604050505020204" pitchFamily="18" charset="0"/>
              </a:rPr>
              <a:t>Профилактическое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Bookman Old Style" panose="02050604050505020204" pitchFamily="18" charset="0"/>
              </a:rPr>
              <a:t>направление 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" name="Содержимое 6" descr="IMG_3693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9370856" y="5217771"/>
            <a:ext cx="2931790" cy="19545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D:\2015-2016 учебный год\1 ПОЛУГОДИЕ_2015_09_01 - 2015_12_31\01_сентябрь\2015_09_24_Интерактивное занятие Все в твоих руках. 8а класс\IMG_380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25" y="5217771"/>
            <a:ext cx="2926624" cy="1951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964" y="2936464"/>
            <a:ext cx="2661925" cy="1772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4501" y="907672"/>
            <a:ext cx="2603583" cy="1738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236" y="4246089"/>
            <a:ext cx="2300189" cy="1567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4" name="Picture 10" descr="C:\Users\Udanova\Рабочий стол\фото 2019-2020\профилактика курения\IMG_047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528" y="2031515"/>
            <a:ext cx="2345946" cy="1563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2" name="TextBox 21"/>
          <p:cNvSpPr txBox="1"/>
          <p:nvPr/>
        </p:nvSpPr>
        <p:spPr>
          <a:xfrm>
            <a:off x="242425" y="4078287"/>
            <a:ext cx="7249753" cy="923330"/>
          </a:xfrm>
          <a:prstGeom prst="rect">
            <a:avLst/>
          </a:prstGeom>
          <a:gradFill flip="none" rotWithShape="1">
            <a:lin ang="81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anose="02050604050505020204" pitchFamily="18" charset="0"/>
              </a:rPr>
              <a:t>Акции «Мы за здоровый образ жизни» </a:t>
            </a:r>
          </a:p>
          <a:p>
            <a:pPr algn="ctr"/>
            <a:r>
              <a:rPr lang="ru-RU" b="1" dirty="0" smtClean="0">
                <a:latin typeface="Bookman Old Style" panose="02050604050505020204" pitchFamily="18" charset="0"/>
              </a:rPr>
              <a:t>(спортивные мероприятия; конкурсы плакатов, рисунков, листовок, видеороликов и т.д.)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2427" y="1126439"/>
            <a:ext cx="7965442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Bookman Old Style" panose="02050604050505020204" pitchFamily="18" charset="0"/>
              </a:rPr>
              <a:t>Интерактивные занятия «Все в твоих руках»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2427" y="1776796"/>
            <a:ext cx="6101581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Bookman Old Style" panose="02050604050505020204" pitchFamily="18" charset="0"/>
              </a:rPr>
              <a:t>Методика «Упражнение </a:t>
            </a:r>
            <a:r>
              <a:rPr lang="ru-RU" sz="2000" b="1" dirty="0" err="1" smtClean="0">
                <a:latin typeface="Bookman Old Style" panose="02050604050505020204" pitchFamily="18" charset="0"/>
              </a:rPr>
              <a:t>Джеффа</a:t>
            </a:r>
            <a:r>
              <a:rPr lang="ru-RU" sz="2000" b="1" dirty="0" smtClean="0">
                <a:latin typeface="Bookman Old Style" panose="02050604050505020204" pitchFamily="18" charset="0"/>
              </a:rPr>
              <a:t>»</a:t>
            </a:r>
            <a:endParaRPr lang="ru-RU" sz="2000" b="1" dirty="0">
              <a:latin typeface="Bookman Old Style" panose="020506040505050202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2427" y="2459554"/>
            <a:ext cx="6101581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 fontAlgn="base"/>
            <a:r>
              <a:rPr lang="ru-RU" sz="2000" b="1" dirty="0">
                <a:latin typeface="Bookman Old Style" panose="02050604050505020204" pitchFamily="18" charset="0"/>
              </a:rPr>
              <a:t>Т</a:t>
            </a:r>
            <a:r>
              <a:rPr lang="ru-RU" sz="2000" b="1" dirty="0" smtClean="0">
                <a:latin typeface="Bookman Old Style" panose="02050604050505020204" pitchFamily="18" charset="0"/>
              </a:rPr>
              <a:t>ренинги </a:t>
            </a:r>
            <a:r>
              <a:rPr lang="ru-RU" sz="2000" b="1" dirty="0">
                <a:latin typeface="Bookman Old Style" panose="02050604050505020204" pitchFamily="18" charset="0"/>
              </a:rPr>
              <a:t>по профилактике </a:t>
            </a:r>
            <a:r>
              <a:rPr lang="ru-RU" sz="2000" b="1" dirty="0" err="1">
                <a:latin typeface="Bookman Old Style" panose="02050604050505020204" pitchFamily="18" charset="0"/>
              </a:rPr>
              <a:t>буллинга</a:t>
            </a:r>
            <a:r>
              <a:rPr lang="ru-RU" sz="2000" b="1" dirty="0">
                <a:latin typeface="Bookman Old Style" panose="02050604050505020204" pitchFamily="18" charset="0"/>
              </a:rPr>
              <a:t> в подростковой среде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42425" y="3422461"/>
            <a:ext cx="6101581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 fontAlgn="base"/>
            <a:r>
              <a:rPr lang="ru-RU" sz="2000" b="1" dirty="0">
                <a:latin typeface="Bookman Old Style" panose="02050604050505020204" pitchFamily="18" charset="0"/>
              </a:rPr>
              <a:t>В</a:t>
            </a:r>
            <a:r>
              <a:rPr lang="ru-RU" sz="2000" b="1" dirty="0" smtClean="0">
                <a:latin typeface="Bookman Old Style" panose="02050604050505020204" pitchFamily="18" charset="0"/>
              </a:rPr>
              <a:t>еревочные </a:t>
            </a:r>
            <a:r>
              <a:rPr lang="ru-RU" sz="2000" b="1" dirty="0">
                <a:latin typeface="Bookman Old Style" panose="02050604050505020204" pitchFamily="18" charset="0"/>
              </a:rPr>
              <a:t>курсы, </a:t>
            </a:r>
            <a:r>
              <a:rPr lang="ru-RU" sz="2000" b="1" dirty="0" err="1">
                <a:latin typeface="Bookman Old Style" panose="02050604050505020204" pitchFamily="18" charset="0"/>
              </a:rPr>
              <a:t>командообразование</a:t>
            </a:r>
            <a:endParaRPr lang="ru-RU" sz="2000" b="1" dirty="0">
              <a:latin typeface="Bookman Old Style" panose="02050604050505020204" pitchFamily="18" charset="0"/>
            </a:endParaRPr>
          </a:p>
        </p:txBody>
      </p:sp>
      <p:pic>
        <p:nvPicPr>
          <p:cNvPr id="1027" name="Picture 3" descr="C:\Users\Udanova\Рабочий стол\отряд волонтеров\фото2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974" y="3434050"/>
            <a:ext cx="2393657" cy="15957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9702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71A3F19D-6594-E948-9613-AC931A565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2455" y="-710408"/>
            <a:ext cx="13241338" cy="827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Содержимое 3" descr="Eec4CeKmqdw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255468" y="718143"/>
            <a:ext cx="1835554" cy="1223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TextBox 24"/>
          <p:cNvSpPr txBox="1"/>
          <p:nvPr/>
        </p:nvSpPr>
        <p:spPr>
          <a:xfrm>
            <a:off x="170901" y="3277624"/>
            <a:ext cx="3408898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Акции: «Доброе сердце», 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«Подари Новый год!»</a:t>
            </a:r>
            <a:endParaRPr lang="ru-RU" sz="1600" b="1" dirty="0">
              <a:latin typeface="Bookman Old Style" panose="02050604050505020204" pitchFamily="18" charset="0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230" y="4383482"/>
            <a:ext cx="3322674" cy="1869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9" name="Рисунок 19">
            <a:extLst>
              <a:ext uri="{FF2B5EF4-FFF2-40B4-BE49-F238E27FC236}">
                <a16:creationId xmlns="" xmlns:a16="http://schemas.microsoft.com/office/drawing/2014/main" id="{6DC7980B-03C1-F44F-B58E-E72E2C9DBC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308" y="2601128"/>
            <a:ext cx="2592400" cy="19539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8662" y="718143"/>
            <a:ext cx="2450684" cy="18377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814" y="0"/>
            <a:ext cx="11597532" cy="71814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Bookman Old Style" panose="02050604050505020204" pitchFamily="18" charset="0"/>
              </a:rPr>
              <a:t>Гражданское и </a:t>
            </a: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Bookman Old Style" panose="02050604050505020204" pitchFamily="18" charset="0"/>
              </a:rPr>
              <a:t>патриотическое 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Bookman Old Style" panose="02050604050505020204" pitchFamily="18" charset="0"/>
              </a:rPr>
              <a:t>направление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8960" y="598951"/>
            <a:ext cx="1868129" cy="1401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2" name="TextBox 31"/>
          <p:cNvSpPr txBox="1"/>
          <p:nvPr/>
        </p:nvSpPr>
        <p:spPr>
          <a:xfrm>
            <a:off x="150485" y="1811128"/>
            <a:ext cx="4868082" cy="132343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Акции: </a:t>
            </a:r>
            <a:r>
              <a:rPr lang="ru-RU" sz="1600" b="1" dirty="0">
                <a:latin typeface="Bookman Old Style" panose="02050604050505020204" pitchFamily="18" charset="0"/>
              </a:rPr>
              <a:t>«Бессмертный полк»,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«</a:t>
            </a:r>
            <a:r>
              <a:rPr lang="ru-RU" sz="1600" b="1" dirty="0">
                <a:latin typeface="Bookman Old Style" panose="02050604050505020204" pitchFamily="18" charset="0"/>
              </a:rPr>
              <a:t>Эстафета поколений. Вахта памяти»,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«</a:t>
            </a:r>
            <a:r>
              <a:rPr lang="ru-RU" sz="1600" b="1" dirty="0">
                <a:latin typeface="Bookman Old Style" panose="02050604050505020204" pitchFamily="18" charset="0"/>
              </a:rPr>
              <a:t>Блокадный хлеб»,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«</a:t>
            </a:r>
            <a:r>
              <a:rPr lang="ru-RU" sz="1600" b="1" dirty="0">
                <a:latin typeface="Bookman Old Style" panose="02050604050505020204" pitchFamily="18" charset="0"/>
              </a:rPr>
              <a:t>Георгиевская ленточка»,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«</a:t>
            </a:r>
            <a:r>
              <a:rPr lang="ru-RU" sz="1600" b="1" dirty="0">
                <a:latin typeface="Bookman Old Style" panose="02050604050505020204" pitchFamily="18" charset="0"/>
              </a:rPr>
              <a:t>Свеча памяти», «Окна Победы»</a:t>
            </a:r>
          </a:p>
        </p:txBody>
      </p:sp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514" y="4080260"/>
            <a:ext cx="2239717" cy="1495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3" name="TextBox 32"/>
          <p:cNvSpPr txBox="1"/>
          <p:nvPr/>
        </p:nvSpPr>
        <p:spPr>
          <a:xfrm>
            <a:off x="150485" y="4057139"/>
            <a:ext cx="3568552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Дни воинской славы России:</a:t>
            </a:r>
          </a:p>
          <a:p>
            <a:pPr algn="ctr"/>
            <a:r>
              <a:rPr lang="ru-RU" sz="1600" b="1" dirty="0" err="1" smtClean="0">
                <a:latin typeface="Bookman Old Style" panose="02050604050505020204" pitchFamily="18" charset="0"/>
              </a:rPr>
              <a:t>квесты</a:t>
            </a:r>
            <a:r>
              <a:rPr lang="ru-RU" sz="1600" b="1" dirty="0" smtClean="0">
                <a:latin typeface="Bookman Old Style" panose="02050604050505020204" pitchFamily="18" charset="0"/>
              </a:rPr>
              <a:t>, 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интерактивные занятия</a:t>
            </a:r>
            <a:endParaRPr lang="ru-RU" sz="1600" b="1" dirty="0">
              <a:latin typeface="Bookman Old Style" panose="02050604050505020204" pitchFamily="18" charset="0"/>
            </a:endParaRPr>
          </a:p>
        </p:txBody>
      </p:sp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2" y="6218237"/>
            <a:ext cx="5907087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150485" y="884313"/>
            <a:ext cx="3568552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 fontAlgn="base"/>
            <a:r>
              <a:rPr lang="ru-RU" sz="1600" b="1" dirty="0">
                <a:latin typeface="Bookman Old Style" panose="02050604050505020204" pitchFamily="18" charset="0"/>
              </a:rPr>
              <a:t>Смотр строя и песни </a:t>
            </a:r>
            <a:r>
              <a:rPr lang="ru-RU" sz="1600" b="1" dirty="0" smtClean="0">
                <a:latin typeface="Bookman Old Style" panose="02050604050505020204" pitchFamily="18" charset="0"/>
              </a:rPr>
              <a:t>«Патриот</a:t>
            </a:r>
            <a:r>
              <a:rPr lang="ru-RU" sz="1600" b="1" dirty="0">
                <a:latin typeface="Bookman Old Style" panose="02050604050505020204" pitchFamily="18" charset="0"/>
              </a:rPr>
              <a:t>»,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lvl="0" algn="ctr" fontAlgn="base"/>
            <a:r>
              <a:rPr lang="ru-RU" sz="1600" b="1" dirty="0" smtClean="0">
                <a:latin typeface="Bookman Old Style" panose="02050604050505020204" pitchFamily="18" charset="0"/>
              </a:rPr>
              <a:t>военизированная </a:t>
            </a:r>
            <a:r>
              <a:rPr lang="ru-RU" sz="1600" b="1" dirty="0">
                <a:latin typeface="Bookman Old Style" panose="02050604050505020204" pitchFamily="18" charset="0"/>
              </a:rPr>
              <a:t>эстафета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50178" y="5025764"/>
            <a:ext cx="3978913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600" b="1" dirty="0">
                <a:latin typeface="Bookman Old Style" panose="02050604050505020204" pitchFamily="18" charset="0"/>
              </a:rPr>
              <a:t>экскурсии в историческом музее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lvl="0" algn="ctr"/>
            <a:r>
              <a:rPr lang="ru-RU" sz="1600" b="1" dirty="0" smtClean="0">
                <a:latin typeface="Bookman Old Style" panose="02050604050505020204" pitchFamily="18" charset="0"/>
              </a:rPr>
              <a:t>МБОУ </a:t>
            </a:r>
            <a:r>
              <a:rPr lang="ru-RU" sz="1600" b="1" dirty="0">
                <a:latin typeface="Bookman Old Style" panose="02050604050505020204" pitchFamily="18" charset="0"/>
              </a:rPr>
              <a:t>гимназии № </a:t>
            </a:r>
            <a:r>
              <a:rPr lang="ru-RU" sz="1600" b="1" dirty="0" smtClean="0">
                <a:latin typeface="Bookman Old Style" panose="02050604050505020204" pitchFamily="18" charset="0"/>
              </a:rPr>
              <a:t>44</a:t>
            </a:r>
            <a:endParaRPr lang="ru-RU" sz="1600" b="1" dirty="0">
              <a:latin typeface="Bookman Old Style" panose="020506040505050202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1493" y="5751541"/>
            <a:ext cx="3408898" cy="33855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Упражнение Джеффа</a:t>
            </a:r>
            <a:endParaRPr lang="ru-RU" sz="1600" b="1" dirty="0">
              <a:latin typeface="Bookman Old Style" panose="02050604050505020204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955" y="879503"/>
            <a:ext cx="2299614" cy="16716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116" y="1771937"/>
            <a:ext cx="3035242" cy="2285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2EAD1389-0D5B-734C-B61B-B294F996CC60}"/>
              </a:ext>
            </a:extLst>
          </p:cNvPr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4136" y="3495672"/>
            <a:ext cx="2452799" cy="19539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avFHtHol6uU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9810105" y="5751541"/>
            <a:ext cx="2507797" cy="1632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2184" y="4941590"/>
            <a:ext cx="2154216" cy="16199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2" name="Picture 2" descr="C:\Users\Udanova\Рабочий стол\АРХИВ 2017-2021\2020-2021\фото 20-21\Бессмертный полк\IMG_9675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266" y="5468749"/>
            <a:ext cx="2872758" cy="19151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2269" y="-706438"/>
            <a:ext cx="13241338" cy="827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D:\2019-2020\октябрь\территория\IMG_78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2309" y="5360890"/>
            <a:ext cx="2728114" cy="1853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 descr="C:\Users\Udanova\Downloads\IMG_20190917_1045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202" y="3001080"/>
            <a:ext cx="2924736" cy="2193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Рисунок 6">
            <a:extLst>
              <a:ext uri="{FF2B5EF4-FFF2-40B4-BE49-F238E27FC236}">
                <a16:creationId xmlns="" xmlns:a16="http://schemas.microsoft.com/office/drawing/2014/main" id="{F692C1DB-1778-2A4B-8DAF-1ACC5AECAD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546" y="5360890"/>
            <a:ext cx="2623855" cy="18639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7AFBEBBC-A2BD-A849-A006-C495DFCF7FE3}"/>
              </a:ext>
            </a:extLst>
          </p:cNvPr>
          <p:cNvSpPr txBox="1">
            <a:spLocks/>
          </p:cNvSpPr>
          <p:nvPr/>
        </p:nvSpPr>
        <p:spPr>
          <a:xfrm>
            <a:off x="429842" y="-71250"/>
            <a:ext cx="10972800" cy="7956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chemeClr val="accent3">
                    <a:lumMod val="50000"/>
                  </a:schemeClr>
                </a:solidFill>
                <a:latin typeface="Bookman Old Style" panose="02050604050505020204" pitchFamily="18" charset="0"/>
              </a:rPr>
              <a:t>Экологическое 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Bookman Old Style" panose="02050604050505020204" pitchFamily="18" charset="0"/>
              </a:rPr>
              <a:t>направление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2" name="Рисунок 12">
            <a:extLst>
              <a:ext uri="{FF2B5EF4-FFF2-40B4-BE49-F238E27FC236}">
                <a16:creationId xmlns="" xmlns:a16="http://schemas.microsoft.com/office/drawing/2014/main" id="{3E3BEDDB-DF63-EA47-8994-A93F75462F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601" y="828847"/>
            <a:ext cx="2842625" cy="20752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C:\Users\Udanova\Downloads\IMG_20191113_124119 (1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353" y="4273988"/>
            <a:ext cx="2974840" cy="2173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 descr="C:\Users\Udanova\Downloads\IMG_20191107_115032 (1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026" y="2918416"/>
            <a:ext cx="2480112" cy="18600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66052" y="1813824"/>
            <a:ext cx="546287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Сбор макулатуры, батареек и ПЭТ</a:t>
            </a:r>
            <a:endParaRPr lang="ru-RU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052" y="2381629"/>
            <a:ext cx="359092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Санитарные дни</a:t>
            </a:r>
            <a:endParaRPr lang="ru-RU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052" y="1105469"/>
            <a:ext cx="4952515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Интерактивные занятия </a:t>
            </a:r>
            <a:r>
              <a:rPr lang="ru-RU" sz="1600" b="1" dirty="0">
                <a:latin typeface="Bookman Old Style" panose="02050604050505020204" pitchFamily="18" charset="0"/>
              </a:rPr>
              <a:t>с учащимися начальной, средней и старшей школы</a:t>
            </a:r>
            <a:endParaRPr lang="ru-RU" sz="1600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051" y="3678244"/>
            <a:ext cx="4797842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Bookman Old Style" panose="02050604050505020204" pitchFamily="18" charset="0"/>
              </a:rPr>
              <a:t>Ц</a:t>
            </a:r>
            <a:r>
              <a:rPr lang="ru-RU" b="1" dirty="0" smtClean="0">
                <a:latin typeface="Bookman Old Style" panose="02050604050505020204" pitchFamily="18" charset="0"/>
              </a:rPr>
              <a:t>икл </a:t>
            </a:r>
            <a:r>
              <a:rPr lang="ru-RU" b="1" dirty="0">
                <a:latin typeface="Bookman Old Style" panose="02050604050505020204" pitchFamily="18" charset="0"/>
              </a:rPr>
              <a:t>мастер-классов </a:t>
            </a:r>
            <a:endParaRPr lang="ru-RU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b="1" dirty="0" smtClean="0">
                <a:latin typeface="Bookman Old Style" panose="02050604050505020204" pitchFamily="18" charset="0"/>
              </a:rPr>
              <a:t>«</a:t>
            </a:r>
            <a:r>
              <a:rPr lang="ru-RU" b="1" dirty="0">
                <a:latin typeface="Bookman Old Style" panose="02050604050505020204" pitchFamily="18" charset="0"/>
              </a:rPr>
              <a:t>Сделано из вторсырья», </a:t>
            </a:r>
            <a:r>
              <a:rPr lang="ru-RU" b="1" dirty="0" smtClean="0">
                <a:latin typeface="Bookman Old Style" panose="02050604050505020204" pitchFamily="18" charset="0"/>
              </a:rPr>
              <a:t>«</a:t>
            </a:r>
            <a:r>
              <a:rPr lang="ru-RU" b="1" dirty="0" err="1" smtClean="0">
                <a:latin typeface="Bookman Old Style" panose="02050604050505020204" pitchFamily="18" charset="0"/>
              </a:rPr>
              <a:t>Эколята</a:t>
            </a:r>
            <a:r>
              <a:rPr lang="ru-RU" b="1" dirty="0">
                <a:latin typeface="Bookman Old Style" panose="02050604050505020204" pitchFamily="18" charset="0"/>
              </a:rPr>
              <a:t>»</a:t>
            </a:r>
            <a:endParaRPr lang="ru-RU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051" y="2918416"/>
            <a:ext cx="3976577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Туристско-краеведческие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слеты, походы</a:t>
            </a:r>
            <a:endParaRPr lang="ru-RU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5" name="Picture 23" descr="C:\Users\Udanova\Рабочий стол\экологическое воспитание\раздатка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268" y="223906"/>
            <a:ext cx="1760925" cy="23478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2" name="TextBox 21"/>
          <p:cNvSpPr txBox="1"/>
          <p:nvPr/>
        </p:nvSpPr>
        <p:spPr>
          <a:xfrm>
            <a:off x="66050" y="4504851"/>
            <a:ext cx="5356551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 fontAlgn="base"/>
            <a:r>
              <a:rPr lang="ru-RU" sz="1600" b="1" dirty="0" smtClean="0">
                <a:latin typeface="Bookman Old Style" panose="02050604050505020204" pitchFamily="18" charset="0"/>
              </a:rPr>
              <a:t>Акции: </a:t>
            </a:r>
            <a:r>
              <a:rPr lang="ru-RU" sz="1600" b="1" dirty="0">
                <a:latin typeface="Bookman Old Style" panose="02050604050505020204" pitchFamily="18" charset="0"/>
              </a:rPr>
              <a:t>«Поможем птицам пережить зиму», «День Земли», «Вода – источник жизни», акции по сбору корма для животных </a:t>
            </a:r>
            <a:r>
              <a:rPr lang="ru-RU" sz="1600" b="1" dirty="0" smtClean="0">
                <a:latin typeface="Bookman Old Style" panose="02050604050505020204" pitchFamily="18" charset="0"/>
              </a:rPr>
              <a:t>приюта</a:t>
            </a:r>
            <a:endParaRPr lang="ru-RU" sz="1600" b="1" dirty="0">
              <a:latin typeface="Bookman Old Style" panose="02050604050505020204" pitchFamily="18" charset="0"/>
            </a:endParaRPr>
          </a:p>
        </p:txBody>
      </p:sp>
      <p:pic>
        <p:nvPicPr>
          <p:cNvPr id="4098" name="Picture 2" descr="C:\Users\Udanova\Рабочий стол\фото 2021-2022\День космонавтики\BZVJD81O24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1984" y="2175912"/>
            <a:ext cx="2433998" cy="18254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Picture 2" descr="C:\Users\Udanova\Downloads\photo5411389683650378444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46" t="7695" r="12240" b="8599"/>
          <a:stretch/>
        </p:blipFill>
        <p:spPr bwMode="auto">
          <a:xfrm>
            <a:off x="5672650" y="5047012"/>
            <a:ext cx="2956333" cy="22630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38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7050" y="-706438"/>
            <a:ext cx="13241338" cy="827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1695" y="-109181"/>
            <a:ext cx="10876134" cy="133748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600" dirty="0">
                <a:latin typeface="Bookman Old Style" panose="02050604050505020204" pitchFamily="18" charset="0"/>
              </a:rPr>
              <a:t>Сотрудничество волонтерского отряда с разными общественными организациями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409575" y="1266825"/>
            <a:ext cx="13123863" cy="55911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Bookman Old Style" panose="02050604050505020204" pitchFamily="18" charset="0"/>
              </a:rPr>
              <a:t>В рамках проекта ведется активное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Bookman Old Style" panose="02050604050505020204" pitchFamily="18" charset="0"/>
              </a:rPr>
              <a:t>сотрудничество с медицинскими учреждениями г. Пензы, сот</a:t>
            </a:r>
            <a:r>
              <a:rPr lang="ru-RU" sz="2400" b="1" dirty="0" smtClean="0">
                <a:latin typeface="Bookman Old Style" panose="02050604050505020204" pitchFamily="18" charset="0"/>
              </a:rPr>
              <a:t>рудничество </a:t>
            </a:r>
            <a:r>
              <a:rPr lang="ru-RU" sz="2400" b="1" dirty="0">
                <a:latin typeface="Bookman Old Style" panose="02050604050505020204" pitchFamily="18" charset="0"/>
              </a:rPr>
              <a:t>с «Ассоциацией юристов России»,  Молодежным парламентом при Законодательном Собрании Пензенской области, юридическим факультетом Пензенского государственного университета, «Молодежкой ОНФ»,  Волонтёрами Победы, Волонтерами </a:t>
            </a:r>
            <a:r>
              <a:rPr lang="ru-RU" sz="2400" b="1" dirty="0" err="1">
                <a:latin typeface="Bookman Old Style" panose="02050604050505020204" pitchFamily="18" charset="0"/>
              </a:rPr>
              <a:t>Сбера</a:t>
            </a:r>
            <a:r>
              <a:rPr lang="ru-RU" sz="2400" b="1" dirty="0">
                <a:latin typeface="Bookman Old Style" panose="02050604050505020204" pitchFamily="18" charset="0"/>
              </a:rPr>
              <a:t>, Пензенской региональной общественной организацией «Федерацией спорта лиц с поражением опорно-двигательного аппарата».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Bookman Old Style" panose="02050604050505020204" pitchFamily="18" charset="0"/>
              </a:rPr>
              <a:t>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Рисунок 3" descr="baner-800x6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15941"/>
            <a:ext cx="2149887" cy="2149887"/>
          </a:xfrm>
          <a:prstGeom prst="rect">
            <a:avLst/>
          </a:prstGeom>
        </p:spPr>
      </p:pic>
      <p:pic>
        <p:nvPicPr>
          <p:cNvPr id="5" name="Рисунок 4" descr="pg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0069" y="4268391"/>
            <a:ext cx="2010070" cy="1909567"/>
          </a:xfrm>
          <a:prstGeom prst="rect">
            <a:avLst/>
          </a:prstGeom>
        </p:spPr>
      </p:pic>
      <p:pic>
        <p:nvPicPr>
          <p:cNvPr id="2051" name="Picture 3" descr="C:\Users\Udanova\Рабочий стол\VlmpuwXGUZ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032" y="4191308"/>
            <a:ext cx="1969904" cy="211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6126"/>
            <a:ext cx="2760127" cy="5060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2" r="17949"/>
          <a:stretch/>
        </p:blipFill>
        <p:spPr>
          <a:xfrm>
            <a:off x="7181031" y="4268390"/>
            <a:ext cx="2242957" cy="21451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890" y="4015941"/>
            <a:ext cx="1787449" cy="17921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437" y="6209488"/>
            <a:ext cx="2698594" cy="67930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311" y="5894098"/>
            <a:ext cx="2374605" cy="10388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7050" y="-706438"/>
            <a:ext cx="13241338" cy="827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295525" y="334645"/>
            <a:ext cx="5476876" cy="1065530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Результативность проекта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4098" name="Picture 2" descr="C:\Users\Udanova\Рабочий стол\отряд волонтеров\опен лу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4169" y="191770"/>
            <a:ext cx="2244546" cy="3047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161925" y="1600202"/>
            <a:ext cx="9242244" cy="1095374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b="1" dirty="0">
                <a:latin typeface="Bookman Old Style" panose="02050604050505020204" pitchFamily="18" charset="0"/>
              </a:rPr>
              <a:t>повышению уровня социальной </a:t>
            </a:r>
            <a:r>
              <a:rPr lang="ru-RU" sz="2000" b="1" dirty="0" smtClean="0">
                <a:latin typeface="Bookman Old Style" panose="02050604050505020204" pitchFamily="18" charset="0"/>
              </a:rPr>
              <a:t>активности (</a:t>
            </a:r>
            <a:r>
              <a:rPr lang="ru-RU" sz="2000" b="1" dirty="0">
                <a:latin typeface="Bookman Old Style" panose="02050604050505020204" pitchFamily="18" charset="0"/>
              </a:rPr>
              <a:t>увеличению количественных показателей участников </a:t>
            </a:r>
            <a:r>
              <a:rPr lang="ru-RU" sz="2000" b="1" dirty="0" smtClean="0">
                <a:latin typeface="Bookman Old Style" panose="02050604050505020204" pitchFamily="18" charset="0"/>
              </a:rPr>
              <a:t>движения)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40981546"/>
              </p:ext>
            </p:extLst>
          </p:nvPr>
        </p:nvGraphicFramePr>
        <p:xfrm>
          <a:off x="238125" y="2486023"/>
          <a:ext cx="9166044" cy="3829051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629465"/>
                <a:gridCol w="2366148"/>
                <a:gridCol w="2100050"/>
                <a:gridCol w="2070381"/>
              </a:tblGrid>
              <a:tr h="1094015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Год реализации</a:t>
                      </a:r>
                      <a:endParaRPr lang="ru-RU" sz="1100" dirty="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Количественные показатели по направлениям (кол-во участников движения)</a:t>
                      </a:r>
                      <a:endParaRPr lang="ru-RU" sz="1100" dirty="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40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man Old Style" panose="02050604050505020204" pitchFamily="18" charset="0"/>
                        </a:rPr>
                        <a:t>профилактическое </a:t>
                      </a:r>
                      <a:endParaRPr lang="ru-RU" sz="11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man Old Style" panose="02050604050505020204" pitchFamily="18" charset="0"/>
                        </a:rPr>
                        <a:t>гражданское и патриотическое</a:t>
                      </a:r>
                      <a:endParaRPr lang="ru-RU" sz="11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экологическое</a:t>
                      </a:r>
                      <a:endParaRPr lang="ru-RU" sz="1100" dirty="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</a:tr>
              <a:tr h="54700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man Old Style" panose="02050604050505020204" pitchFamily="18" charset="0"/>
                        </a:rPr>
                        <a:t>2015-2019</a:t>
                      </a:r>
                      <a:endParaRPr lang="ru-RU" sz="11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man Old Style" panose="02050604050505020204" pitchFamily="18" charset="0"/>
                        </a:rPr>
                        <a:t>10</a:t>
                      </a:r>
                      <a:endParaRPr lang="ru-RU" sz="11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man Old Style" panose="02050604050505020204" pitchFamily="18" charset="0"/>
                        </a:rPr>
                        <a:t>-</a:t>
                      </a:r>
                      <a:endParaRPr lang="ru-RU" sz="11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</a:tr>
              <a:tr h="54700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man Old Style" panose="02050604050505020204" pitchFamily="18" charset="0"/>
                        </a:rPr>
                        <a:t>2019-2020</a:t>
                      </a:r>
                      <a:endParaRPr lang="ru-RU" sz="11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man Old Style" panose="02050604050505020204" pitchFamily="18" charset="0"/>
                        </a:rPr>
                        <a:t>15</a:t>
                      </a:r>
                      <a:endParaRPr lang="ru-RU" sz="11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man Old Style" panose="02050604050505020204" pitchFamily="18" charset="0"/>
                        </a:rPr>
                        <a:t>12</a:t>
                      </a:r>
                      <a:endParaRPr lang="ru-RU" sz="11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</a:tr>
              <a:tr h="54700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man Old Style" panose="02050604050505020204" pitchFamily="18" charset="0"/>
                        </a:rPr>
                        <a:t>2020-2022</a:t>
                      </a:r>
                      <a:endParaRPr lang="ru-RU" sz="11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man Old Style" panose="02050604050505020204" pitchFamily="18" charset="0"/>
                        </a:rPr>
                        <a:t>15</a:t>
                      </a:r>
                      <a:endParaRPr lang="ru-RU" sz="11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man Old Style" panose="02050604050505020204" pitchFamily="18" charset="0"/>
                        </a:rPr>
                        <a:t>14</a:t>
                      </a:r>
                      <a:endParaRPr lang="ru-RU" sz="110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man Old Style" panose="020506040505050202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Bookman Old Style" panose="02050604050505020204" pitchFamily="18" charset="0"/>
                        <a:ea typeface="Times New Roman"/>
                      </a:endParaRPr>
                    </a:p>
                  </a:txBody>
                  <a:tcPr marL="58826" marR="58826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Description xmlns="4873beb7-5857-4685-be1f-d57550cc96cc" xsi:nil="true"/>
    <AssetExpire xmlns="4873beb7-5857-4685-be1f-d57550cc96cc">2029-01-01T08:00:00+00:00</AssetExpire>
    <CampaignTagsTaxHTField0 xmlns="4873beb7-5857-4685-be1f-d57550cc96cc">
      <Terms xmlns="http://schemas.microsoft.com/office/infopath/2007/PartnerControls"/>
    </CampaignTagsTaxHTField0>
    <IntlLangReviewDate xmlns="4873beb7-5857-4685-be1f-d57550cc96cc" xsi:nil="true"/>
    <TPFriendlyName xmlns="4873beb7-5857-4685-be1f-d57550cc96cc" xsi:nil="true"/>
    <IntlLangReview xmlns="4873beb7-5857-4685-be1f-d57550cc96cc">false</IntlLangReview>
    <LocLastLocAttemptVersionLookup xmlns="4873beb7-5857-4685-be1f-d57550cc96cc">855024</LocLastLocAttemptVersionLookup>
    <PolicheckWords xmlns="4873beb7-5857-4685-be1f-d57550cc96cc" xsi:nil="true"/>
    <SubmitterId xmlns="4873beb7-5857-4685-be1f-d57550cc96cc" xsi:nil="true"/>
    <AcquiredFrom xmlns="4873beb7-5857-4685-be1f-d57550cc96cc">Internal MS</AcquiredFrom>
    <EditorialStatus xmlns="4873beb7-5857-4685-be1f-d57550cc96cc">Complete</EditorialStatus>
    <Markets xmlns="4873beb7-5857-4685-be1f-d57550cc96cc"/>
    <OriginAsset xmlns="4873beb7-5857-4685-be1f-d57550cc96cc" xsi:nil="true"/>
    <AssetStart xmlns="4873beb7-5857-4685-be1f-d57550cc96cc">2012-08-31T08:50:00+00:00</AssetStart>
    <FriendlyTitle xmlns="4873beb7-5857-4685-be1f-d57550cc96cc" xsi:nil="true"/>
    <MarketSpecific xmlns="4873beb7-5857-4685-be1f-d57550cc96cc">false</MarketSpecific>
    <TPNamespace xmlns="4873beb7-5857-4685-be1f-d57550cc96cc" xsi:nil="true"/>
    <PublishStatusLookup xmlns="4873beb7-5857-4685-be1f-d57550cc96cc">
      <Value>1616423</Value>
    </PublishStatusLookup>
    <APAuthor xmlns="4873beb7-5857-4685-be1f-d57550cc96cc">
      <UserInfo>
        <DisplayName>REDMOND\kristaa</DisplayName>
        <AccountId>136</AccountId>
        <AccountType/>
      </UserInfo>
    </APAuthor>
    <TPCommandLine xmlns="4873beb7-5857-4685-be1f-d57550cc96cc" xsi:nil="true"/>
    <IntlLangReviewer xmlns="4873beb7-5857-4685-be1f-d57550cc96cc" xsi:nil="true"/>
    <OpenTemplate xmlns="4873beb7-5857-4685-be1f-d57550cc96cc">true</OpenTemplate>
    <CSXSubmissionDate xmlns="4873beb7-5857-4685-be1f-d57550cc96cc" xsi:nil="true"/>
    <TaxCatchAll xmlns="4873beb7-5857-4685-be1f-d57550cc96cc"/>
    <Manager xmlns="4873beb7-5857-4685-be1f-d57550cc96cc" xsi:nil="true"/>
    <NumericId xmlns="4873beb7-5857-4685-be1f-d57550cc96cc" xsi:nil="true"/>
    <ParentAssetId xmlns="4873beb7-5857-4685-be1f-d57550cc96cc" xsi:nil="true"/>
    <OriginalSourceMarket xmlns="4873beb7-5857-4685-be1f-d57550cc96cc" xsi:nil="true"/>
    <ApprovalStatus xmlns="4873beb7-5857-4685-be1f-d57550cc96cc">InProgress</ApprovalStatus>
    <TPComponent xmlns="4873beb7-5857-4685-be1f-d57550cc96cc" xsi:nil="true"/>
    <EditorialTags xmlns="4873beb7-5857-4685-be1f-d57550cc96cc" xsi:nil="true"/>
    <TPExecutable xmlns="4873beb7-5857-4685-be1f-d57550cc96cc" xsi:nil="true"/>
    <TPLaunchHelpLink xmlns="4873beb7-5857-4685-be1f-d57550cc96cc" xsi:nil="true"/>
    <LocComments xmlns="4873beb7-5857-4685-be1f-d57550cc96cc" xsi:nil="true"/>
    <LocRecommendedHandoff xmlns="4873beb7-5857-4685-be1f-d57550cc96cc" xsi:nil="true"/>
    <SourceTitle xmlns="4873beb7-5857-4685-be1f-d57550cc96cc" xsi:nil="true"/>
    <CSXUpdate xmlns="4873beb7-5857-4685-be1f-d57550cc96cc">false</CSXUpdate>
    <IntlLocPriority xmlns="4873beb7-5857-4685-be1f-d57550cc96cc" xsi:nil="true"/>
    <UAProjectedTotalWords xmlns="4873beb7-5857-4685-be1f-d57550cc96cc" xsi:nil="true"/>
    <AssetType xmlns="4873beb7-5857-4685-be1f-d57550cc96cc">TP</AssetType>
    <MachineTranslated xmlns="4873beb7-5857-4685-be1f-d57550cc96cc">false</MachineTranslated>
    <OutputCachingOn xmlns="4873beb7-5857-4685-be1f-d57550cc96cc">false</OutputCachingOn>
    <TemplateStatus xmlns="4873beb7-5857-4685-be1f-d57550cc96cc">Complete</TemplateStatus>
    <IsSearchable xmlns="4873beb7-5857-4685-be1f-d57550cc96cc">true</IsSearchable>
    <ContentItem xmlns="4873beb7-5857-4685-be1f-d57550cc96cc" xsi:nil="true"/>
    <HandoffToMSDN xmlns="4873beb7-5857-4685-be1f-d57550cc96cc" xsi:nil="true"/>
    <ShowIn xmlns="4873beb7-5857-4685-be1f-d57550cc96cc">Show everywhere</ShowIn>
    <ThumbnailAssetId xmlns="4873beb7-5857-4685-be1f-d57550cc96cc" xsi:nil="true"/>
    <UALocComments xmlns="4873beb7-5857-4685-be1f-d57550cc96cc" xsi:nil="true"/>
    <UALocRecommendation xmlns="4873beb7-5857-4685-be1f-d57550cc96cc">Localize</UALocRecommendation>
    <LastModifiedDateTime xmlns="4873beb7-5857-4685-be1f-d57550cc96cc" xsi:nil="true"/>
    <LegacyData xmlns="4873beb7-5857-4685-be1f-d57550cc96cc" xsi:nil="true"/>
    <LocManualTestRequired xmlns="4873beb7-5857-4685-be1f-d57550cc96cc">false</LocManualTestRequired>
    <LocMarketGroupTiers2 xmlns="4873beb7-5857-4685-be1f-d57550cc96cc" xsi:nil="true"/>
    <ClipArtFilename xmlns="4873beb7-5857-4685-be1f-d57550cc96cc" xsi:nil="true"/>
    <TPApplication xmlns="4873beb7-5857-4685-be1f-d57550cc96cc" xsi:nil="true"/>
    <CSXHash xmlns="4873beb7-5857-4685-be1f-d57550cc96cc" xsi:nil="true"/>
    <DirectSourceMarket xmlns="4873beb7-5857-4685-be1f-d57550cc96cc" xsi:nil="true"/>
    <PrimaryImageGen xmlns="4873beb7-5857-4685-be1f-d57550cc96cc">true</PrimaryImageGen>
    <PlannedPubDate xmlns="4873beb7-5857-4685-be1f-d57550cc96cc" xsi:nil="true"/>
    <CSXSubmissionMarket xmlns="4873beb7-5857-4685-be1f-d57550cc96cc" xsi:nil="true"/>
    <Downloads xmlns="4873beb7-5857-4685-be1f-d57550cc96cc">0</Downloads>
    <ArtSampleDocs xmlns="4873beb7-5857-4685-be1f-d57550cc96cc" xsi:nil="true"/>
    <TrustLevel xmlns="4873beb7-5857-4685-be1f-d57550cc96cc">1 Microsoft Managed Content</TrustLevel>
    <BlockPublish xmlns="4873beb7-5857-4685-be1f-d57550cc96cc">false</BlockPublish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BusinessGroup xmlns="4873beb7-5857-4685-be1f-d57550cc96cc" xsi:nil="true"/>
    <Providers xmlns="4873beb7-5857-4685-be1f-d57550cc96cc" xsi:nil="true"/>
    <TemplateTemplateType xmlns="4873beb7-5857-4685-be1f-d57550cc96cc">PowerPoint Presentation Template</TemplateTemplateType>
    <TimesCloned xmlns="4873beb7-5857-4685-be1f-d57550cc96cc" xsi:nil="true"/>
    <TPAppVersion xmlns="4873beb7-5857-4685-be1f-d57550cc96cc" xsi:nil="true"/>
    <VoteCount xmlns="4873beb7-5857-4685-be1f-d57550cc96cc" xsi:nil="true"/>
    <AverageRating xmlns="4873beb7-5857-4685-be1f-d57550cc96cc" xsi:nil="true"/>
    <FeatureTagsTaxHTField0 xmlns="4873beb7-5857-4685-be1f-d57550cc96cc">
      <Terms xmlns="http://schemas.microsoft.com/office/infopath/2007/PartnerControls"/>
    </FeatureTagsTaxHTField0>
    <Provider xmlns="4873beb7-5857-4685-be1f-d57550cc96cc" xsi:nil="true"/>
    <UACurrentWords xmlns="4873beb7-5857-4685-be1f-d57550cc96cc" xsi:nil="true"/>
    <AssetId xmlns="4873beb7-5857-4685-be1f-d57550cc96cc">TP103431361</AssetId>
    <TPClientViewer xmlns="4873beb7-5857-4685-be1f-d57550cc96cc" xsi:nil="true"/>
    <DSATActionTaken xmlns="4873beb7-5857-4685-be1f-d57550cc96cc" xsi:nil="true"/>
    <APEditor xmlns="4873beb7-5857-4685-be1f-d57550cc96cc">
      <UserInfo>
        <DisplayName/>
        <AccountId xsi:nil="true"/>
        <AccountType/>
      </UserInfo>
    </APEditor>
    <TPInstallLocation xmlns="4873beb7-5857-4685-be1f-d57550cc96cc" xsi:nil="true"/>
    <OOCacheId xmlns="4873beb7-5857-4685-be1f-d57550cc96cc" xsi:nil="true"/>
    <IsDeleted xmlns="4873beb7-5857-4685-be1f-d57550cc96cc">false</IsDeleted>
    <PublishTargets xmlns="4873beb7-5857-4685-be1f-d57550cc96cc">OfficeOnlineVNext</PublishTargets>
    <ApprovalLog xmlns="4873beb7-5857-4685-be1f-d57550cc96cc" xsi:nil="true"/>
    <BugNumber xmlns="4873beb7-5857-4685-be1f-d57550cc96cc" xsi:nil="true"/>
    <CrawlForDependencies xmlns="4873beb7-5857-4685-be1f-d57550cc96cc">false</CrawlForDependencies>
    <InternalTagsTaxHTField0 xmlns="4873beb7-5857-4685-be1f-d57550cc96cc">
      <Terms xmlns="http://schemas.microsoft.com/office/infopath/2007/PartnerControls"/>
    </InternalTagsTaxHTField0>
    <LastHandOff xmlns="4873beb7-5857-4685-be1f-d57550cc96cc" xsi:nil="true"/>
    <Milestone xmlns="4873beb7-5857-4685-be1f-d57550cc96cc" xsi:nil="true"/>
    <OriginalRelease xmlns="4873beb7-5857-4685-be1f-d57550cc96cc">15</OriginalRelease>
    <RecommendationsModifier xmlns="4873beb7-5857-4685-be1f-d57550cc96cc" xsi:nil="true"/>
    <ScenarioTagsTaxHTField0 xmlns="4873beb7-5857-4685-be1f-d57550cc96cc">
      <Terms xmlns="http://schemas.microsoft.com/office/infopath/2007/PartnerControls"/>
    </ScenarioTagsTaxHTField0>
    <UANotes xmlns="4873beb7-5857-4685-be1f-d57550cc96c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DDBB83-77C1-4099-A0AA-289882E745E2}">
  <ds:schemaRefs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terms/"/>
    <ds:schemaRef ds:uri="4873beb7-5857-4685-be1f-d57550cc96cc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C8B9CA-0273-4370-889A-FC05DA5C2FA5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4873beb7-5857-4685-be1f-d57550cc96cc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523</Words>
  <Application>Microsoft Office PowerPoint</Application>
  <PresentationFormat>Произвольный</PresentationFormat>
  <Paragraphs>105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ПРОЕКТ  «OPEN LOOK»</vt:lpstr>
      <vt:lpstr>Цель :</vt:lpstr>
      <vt:lpstr>Презентация PowerPoint</vt:lpstr>
      <vt:lpstr>Презентация PowerPoint</vt:lpstr>
      <vt:lpstr>Профилактическое направление </vt:lpstr>
      <vt:lpstr>Гражданское и патриотическое направление</vt:lpstr>
      <vt:lpstr>Презентация PowerPoint</vt:lpstr>
      <vt:lpstr>Сотрудничество волонтерского отряда с разными общественными организациями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Волонтерское движение  МБОУ Гимназии №44 «OPEN LOOK»</dc:title>
  <dc:creator/>
  <cp:lastModifiedBy/>
  <cp:revision>4</cp:revision>
  <dcterms:created xsi:type="dcterms:W3CDTF">2018-02-13T07:42:00Z</dcterms:created>
  <dcterms:modified xsi:type="dcterms:W3CDTF">2022-04-22T11:38:23Z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0x0101006EDDDB5EE6D98C44930B742096920B300400F5B6D36B3EF94B4E9A635CDF2A18F5B8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