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9" r:id="rId4"/>
    <p:sldId id="258" r:id="rId5"/>
    <p:sldId id="260" r:id="rId6"/>
    <p:sldId id="266" r:id="rId7"/>
    <p:sldId id="267" r:id="rId8"/>
    <p:sldId id="268" r:id="rId9"/>
    <p:sldId id="269" r:id="rId10"/>
    <p:sldId id="270" r:id="rId11"/>
    <p:sldId id="261" r:id="rId12"/>
    <p:sldId id="262" r:id="rId13"/>
    <p:sldId id="263" r:id="rId14"/>
    <p:sldId id="274" r:id="rId15"/>
    <p:sldId id="271" r:id="rId16"/>
    <p:sldId id="273" r:id="rId17"/>
    <p:sldId id="272" r:id="rId18"/>
    <p:sldId id="265" r:id="rId19"/>
    <p:sldId id="264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93D216C-2848-48D5-872D-4DD8D4AF0DDA}">
          <p14:sldIdLst>
            <p14:sldId id="257"/>
            <p14:sldId id="256"/>
          </p14:sldIdLst>
        </p14:section>
        <p14:section name="Раздел без заголовка" id="{2A46CDD4-78E0-43D1-B81B-8223B3181EE1}">
          <p14:sldIdLst>
            <p14:sldId id="259"/>
            <p14:sldId id="258"/>
            <p14:sldId id="260"/>
            <p14:sldId id="266"/>
            <p14:sldId id="267"/>
            <p14:sldId id="268"/>
            <p14:sldId id="269"/>
            <p14:sldId id="270"/>
            <p14:sldId id="261"/>
            <p14:sldId id="262"/>
            <p14:sldId id="263"/>
            <p14:sldId id="274"/>
            <p14:sldId id="271"/>
            <p14:sldId id="273"/>
            <p14:sldId id="272"/>
            <p14:sldId id="265"/>
            <p14:sldId id="264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-96" y="-5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13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DA5E9-885E-4FCA-946A-69AA4B23F4D9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D56B6-13B3-4338-9005-5B8EAA3BD8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847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DA5E9-885E-4FCA-946A-69AA4B23F4D9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D56B6-13B3-4338-9005-5B8EAA3BD8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4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DA5E9-885E-4FCA-946A-69AA4B23F4D9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D56B6-13B3-4338-9005-5B8EAA3BD8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472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DA5E9-885E-4FCA-946A-69AA4B23F4D9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D56B6-13B3-4338-9005-5B8EAA3BD8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4090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DA5E9-885E-4FCA-946A-69AA4B23F4D9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D56B6-13B3-4338-9005-5B8EAA3BD8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73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DA5E9-885E-4FCA-946A-69AA4B23F4D9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D56B6-13B3-4338-9005-5B8EAA3BD8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713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DA5E9-885E-4FCA-946A-69AA4B23F4D9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D56B6-13B3-4338-9005-5B8EAA3BD8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58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DA5E9-885E-4FCA-946A-69AA4B23F4D9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D56B6-13B3-4338-9005-5B8EAA3BD8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585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DA5E9-885E-4FCA-946A-69AA4B23F4D9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D56B6-13B3-4338-9005-5B8EAA3BD8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130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DA5E9-885E-4FCA-946A-69AA4B23F4D9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D56B6-13B3-4338-9005-5B8EAA3BD8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6642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DA5E9-885E-4FCA-946A-69AA4B23F4D9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D56B6-13B3-4338-9005-5B8EAA3BD8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307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DA5E9-885E-4FCA-946A-69AA4B23F4D9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5D56B6-13B3-4338-9005-5B8EAA3BD8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093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learningapps.org/5709096" TargetMode="Externa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pn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6" Type="http://schemas.openxmlformats.org/officeDocument/2006/relationships/hyperlink" Target="&#1090;&#1077;&#1087;&#1083;&#1086;&#1087;&#1088;&#1086;&#1074;&#1086;&#1076;&#1085;&#1086;&#1089;&#1090;&#1100;.mp4" TargetMode="Externa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2556" y="2551507"/>
            <a:ext cx="2590800" cy="19431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1697" y="4635714"/>
            <a:ext cx="2413917" cy="18478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8899" y="4680957"/>
            <a:ext cx="1757363" cy="175736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1320" y="2498038"/>
            <a:ext cx="2137569" cy="102501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755" y="2320567"/>
            <a:ext cx="2428875" cy="153747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8223" y="4617857"/>
            <a:ext cx="2805133" cy="195181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50"/>
          <a:stretch/>
        </p:blipFill>
        <p:spPr>
          <a:xfrm>
            <a:off x="0" y="4280286"/>
            <a:ext cx="2305050" cy="25777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526" y="247245"/>
            <a:ext cx="3295524" cy="18691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19898" y="2371722"/>
            <a:ext cx="1514475" cy="151447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9393" y="247245"/>
            <a:ext cx="2825357" cy="188135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8656" y="188488"/>
            <a:ext cx="3324225" cy="188545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4750" y="3979820"/>
            <a:ext cx="1352550" cy="92831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2217" y="3678099"/>
            <a:ext cx="1990725" cy="816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045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"/>
            <a:ext cx="8229600" cy="6524625"/>
          </a:xfrm>
        </p:spPr>
        <p:txBody>
          <a:bodyPr/>
          <a:lstStyle/>
          <a:p>
            <a:pPr algn="just" eaLnBrk="1" hangingPunct="1"/>
            <a:r>
              <a:rPr lang="ru-RU" altLang="ru-RU" sz="3200" dirty="0" smtClean="0"/>
              <a:t>– </a:t>
            </a:r>
            <a:r>
              <a:rPr lang="ru-RU" altLang="ru-RU" sz="3200" dirty="0"/>
              <a:t>это свойство вещества изменять форму под внешним воздействием и сохранять принятую форму после прекращения этого воздействия.</a:t>
            </a:r>
            <a:br>
              <a:rPr lang="ru-RU" altLang="ru-RU" sz="3200" dirty="0"/>
            </a:br>
            <a:r>
              <a:rPr lang="en-US" altLang="ru-RU" sz="2000" dirty="0"/>
              <a:t>(</a:t>
            </a:r>
            <a:r>
              <a:rPr lang="ru-RU" altLang="ru-RU" sz="2000" dirty="0">
                <a:solidFill>
                  <a:srgbClr val="FF0066"/>
                </a:solidFill>
              </a:rPr>
              <a:t>ковкость</a:t>
            </a:r>
            <a:r>
              <a:rPr lang="ru-RU" altLang="ru-RU" sz="2000" dirty="0"/>
              <a:t> – свойство деформироваться без трещин под влиянием сжатия при температуре ниже температуры плавления металла)</a:t>
            </a:r>
            <a:br>
              <a:rPr lang="ru-RU" altLang="ru-RU" sz="2000" dirty="0"/>
            </a:br>
            <a:r>
              <a:rPr lang="ru-RU" altLang="ru-RU" sz="3200" dirty="0"/>
              <a:t/>
            </a:r>
            <a:br>
              <a:rPr lang="ru-RU" altLang="ru-RU" sz="3200" dirty="0"/>
            </a:br>
            <a:endParaRPr lang="ru-RU" altLang="ru-RU" sz="3200" dirty="0">
              <a:solidFill>
                <a:srgbClr val="FF0066"/>
              </a:solidFill>
            </a:endParaRPr>
          </a:p>
        </p:txBody>
      </p:sp>
      <p:pic>
        <p:nvPicPr>
          <p:cNvPr id="2150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713" y="4581525"/>
            <a:ext cx="5327650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006970" y="68262"/>
            <a:ext cx="8267700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Пластичность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271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  <p:bldP spid="22530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8851" y="2799555"/>
            <a:ext cx="9820274" cy="1325563"/>
          </a:xfrm>
        </p:spPr>
        <p:txBody>
          <a:bodyPr>
            <a:normAutofit fontScale="90000"/>
          </a:bodyPr>
          <a:lstStyle/>
          <a:p>
            <a:pPr algn="r"/>
            <a:r>
              <a:rPr lang="ru-RU" i="1" dirty="0"/>
              <a:t>Металлом называется светлое тело, которое ковать можно. Таких тел находим только шесть: золото, серебро, медь, олово, железо и свинец. Разделяются на высокие и простые металлы; которое </a:t>
            </a:r>
            <a:r>
              <a:rPr lang="ru-RU" i="1" dirty="0" err="1"/>
              <a:t>разнство</a:t>
            </a:r>
            <a:r>
              <a:rPr lang="ru-RU" i="1" dirty="0"/>
              <a:t> в том состоит, что высоких одним огнём без помощи других материй в пепел </a:t>
            </a:r>
            <a:r>
              <a:rPr lang="ru-RU" i="1" dirty="0" err="1"/>
              <a:t>сожечь</a:t>
            </a:r>
            <a:r>
              <a:rPr lang="ru-RU" i="1" dirty="0"/>
              <a:t> не можно, а напротив того простые через </a:t>
            </a:r>
            <a:r>
              <a:rPr lang="ru-RU" i="1" dirty="0" err="1"/>
              <a:t>едину</a:t>
            </a:r>
            <a:r>
              <a:rPr lang="ru-RU" i="1" dirty="0"/>
              <a:t> </a:t>
            </a:r>
            <a:r>
              <a:rPr lang="ru-RU" i="1" dirty="0" err="1"/>
              <a:t>онаго</a:t>
            </a:r>
            <a:r>
              <a:rPr lang="ru-RU" i="1" dirty="0"/>
              <a:t> силу в пепел обращаются.</a:t>
            </a:r>
            <a:br>
              <a:rPr lang="ru-RU" i="1" dirty="0"/>
            </a:br>
            <a:r>
              <a:rPr lang="ru-RU" i="1" dirty="0"/>
              <a:t>М. В. Ломоносов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" y="661987"/>
            <a:ext cx="2190070" cy="2900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501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52400" y="247650"/>
            <a:ext cx="1619250" cy="642937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10" descr="monety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525462"/>
            <a:ext cx="1646752" cy="1254505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9" descr="probirka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1882773"/>
            <a:ext cx="1619250" cy="24108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17" descr="gold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166" y="4239266"/>
            <a:ext cx="1673986" cy="125549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metal01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351619" y="5319755"/>
            <a:ext cx="1155392" cy="153227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8852917"/>
              </p:ext>
            </p:extLst>
          </p:nvPr>
        </p:nvGraphicFramePr>
        <p:xfrm>
          <a:off x="1923874" y="579725"/>
          <a:ext cx="9334501" cy="576522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9334501">
                  <a:extLst>
                    <a:ext uri="{9D8B030D-6E8A-4147-A177-3AD203B41FA5}">
                      <a16:colId xmlns:a16="http://schemas.microsoft.com/office/drawing/2014/main" xmlns="" val="1534525918"/>
                    </a:ext>
                  </a:extLst>
                </a:gridCol>
              </a:tblGrid>
              <a:tr h="888423">
                <a:tc>
                  <a:txBody>
                    <a:bodyPr/>
                    <a:lstStyle/>
                    <a:p>
                      <a:pPr marR="114300"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Metals are a group of elements that share </a:t>
                      </a:r>
                      <a:endParaRPr lang="ru-RU" sz="3200" dirty="0" smtClean="0">
                        <a:effectLst/>
                      </a:endParaRPr>
                    </a:p>
                    <a:p>
                      <a:pPr marR="114300"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certain </a:t>
                      </a:r>
                      <a:r>
                        <a:rPr lang="en-US" sz="3200" dirty="0">
                          <a:effectLst/>
                        </a:rPr>
                        <a:t>properties. 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4159107486"/>
                  </a:ext>
                </a:extLst>
              </a:tr>
              <a:tr h="888423">
                <a:tc>
                  <a:txBody>
                    <a:bodyPr/>
                    <a:lstStyle/>
                    <a:p>
                      <a:pPr marR="114300"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They conduct heat and electricity well, 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05629618"/>
                  </a:ext>
                </a:extLst>
              </a:tr>
              <a:tr h="888423">
                <a:tc>
                  <a:txBody>
                    <a:bodyPr/>
                    <a:lstStyle/>
                    <a:p>
                      <a:pPr marR="114300"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which is why cooking pans and electrical wires are made of metal. </a:t>
                      </a:r>
                      <a:br>
                        <a:rPr lang="en-US" sz="3200" dirty="0">
                          <a:effectLst/>
                        </a:rPr>
                      </a:b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947603758"/>
                  </a:ext>
                </a:extLst>
              </a:tr>
              <a:tr h="444212">
                <a:tc>
                  <a:txBody>
                    <a:bodyPr/>
                    <a:lstStyle/>
                    <a:p>
                      <a:pPr marR="114300"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Of the 11</a:t>
                      </a:r>
                      <a:r>
                        <a:rPr lang="ru-RU" sz="3200" dirty="0">
                          <a:effectLst/>
                        </a:rPr>
                        <a:t>8 </a:t>
                      </a:r>
                      <a:r>
                        <a:rPr lang="en-US" sz="3200" dirty="0">
                          <a:effectLst/>
                        </a:rPr>
                        <a:t>elements known today, 9</a:t>
                      </a:r>
                      <a:r>
                        <a:rPr lang="ru-RU" sz="3200" dirty="0">
                          <a:effectLst/>
                        </a:rPr>
                        <a:t>4 </a:t>
                      </a:r>
                      <a:r>
                        <a:rPr lang="en-US" sz="3200" dirty="0">
                          <a:effectLst/>
                        </a:rPr>
                        <a:t> are metals. 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61130815"/>
                  </a:ext>
                </a:extLst>
              </a:tr>
              <a:tr h="888423">
                <a:tc>
                  <a:txBody>
                    <a:bodyPr/>
                    <a:lstStyle/>
                    <a:p>
                      <a:pPr marR="114300"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They are rarely used in their pure state – </a:t>
                      </a:r>
                      <a:br>
                        <a:rPr lang="en-US" sz="3200" dirty="0">
                          <a:effectLst/>
                        </a:rPr>
                      </a:b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472166730"/>
                  </a:ext>
                </a:extLst>
              </a:tr>
              <a:tr h="888423">
                <a:tc>
                  <a:txBody>
                    <a:bodyPr/>
                    <a:lstStyle/>
                    <a:p>
                      <a:pPr marR="114300"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they are usually mixed with other metals or nonmetals to form combinations known as alloys.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669269764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5324435"/>
              </p:ext>
            </p:extLst>
          </p:nvPr>
        </p:nvGraphicFramePr>
        <p:xfrm>
          <a:off x="9034943" y="4369"/>
          <a:ext cx="3042757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3363">
                  <a:extLst>
                    <a:ext uri="{9D8B030D-6E8A-4147-A177-3AD203B41FA5}">
                      <a16:colId xmlns:a16="http://schemas.microsoft.com/office/drawing/2014/main" xmlns="" val="1368567876"/>
                    </a:ext>
                  </a:extLst>
                </a:gridCol>
                <a:gridCol w="1869394">
                  <a:extLst>
                    <a:ext uri="{9D8B030D-6E8A-4147-A177-3AD203B41FA5}">
                      <a16:colId xmlns:a16="http://schemas.microsoft.com/office/drawing/2014/main" xmlns="" val="1510790441"/>
                    </a:ext>
                  </a:extLst>
                </a:gridCol>
              </a:tblGrid>
              <a:tr h="353815">
                <a:tc>
                  <a:txBody>
                    <a:bodyPr/>
                    <a:lstStyle/>
                    <a:p>
                      <a:r>
                        <a:rPr lang="ru-RU" dirty="0" smtClean="0"/>
                        <a:t>слово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перевод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92686772"/>
                  </a:ext>
                </a:extLst>
              </a:tr>
              <a:tr h="353815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effectLst/>
                        </a:rPr>
                        <a:t>certain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определённый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38017639"/>
                  </a:ext>
                </a:extLst>
              </a:tr>
              <a:tr h="3489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effectLst/>
                        </a:rPr>
                        <a:t>properties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свойства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85636570"/>
                  </a:ext>
                </a:extLst>
              </a:tr>
              <a:tr h="353815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effectLst/>
                        </a:rPr>
                        <a:t>conduct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проводить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24498705"/>
                  </a:ext>
                </a:extLst>
              </a:tr>
              <a:tr h="353815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effectLst/>
                        </a:rPr>
                        <a:t>rarely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редко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16879141"/>
                  </a:ext>
                </a:extLst>
              </a:tr>
              <a:tr h="353815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effectLst/>
                        </a:rPr>
                        <a:t>alloy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сплав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489441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497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52400" y="247650"/>
            <a:ext cx="1619250" cy="642937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10" descr="monety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525462"/>
            <a:ext cx="1646752" cy="1254505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9" descr="probirka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1882773"/>
            <a:ext cx="1619250" cy="24108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17" descr="gold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166" y="4239266"/>
            <a:ext cx="1673986" cy="125549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metal01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351619" y="5319755"/>
            <a:ext cx="1155392" cy="153227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4903428"/>
              </p:ext>
            </p:extLst>
          </p:nvPr>
        </p:nvGraphicFramePr>
        <p:xfrm>
          <a:off x="2095499" y="488949"/>
          <a:ext cx="9696451" cy="59131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610545">
                  <a:extLst>
                    <a:ext uri="{9D8B030D-6E8A-4147-A177-3AD203B41FA5}">
                      <a16:colId xmlns:a16="http://schemas.microsoft.com/office/drawing/2014/main" xmlns="" val="1534525918"/>
                    </a:ext>
                  </a:extLst>
                </a:gridCol>
                <a:gridCol w="4085906">
                  <a:extLst>
                    <a:ext uri="{9D8B030D-6E8A-4147-A177-3AD203B41FA5}">
                      <a16:colId xmlns:a16="http://schemas.microsoft.com/office/drawing/2014/main" xmlns="" val="885382888"/>
                    </a:ext>
                  </a:extLst>
                </a:gridCol>
              </a:tblGrid>
              <a:tr h="888423">
                <a:tc>
                  <a:txBody>
                    <a:bodyPr/>
                    <a:lstStyle/>
                    <a:p>
                      <a:pPr marR="114300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Metals are a group of elements that share certain properties. 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14300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Металлы – это группа элементов, которые наделены определенными свойствами.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159107486"/>
                  </a:ext>
                </a:extLst>
              </a:tr>
              <a:tr h="888423">
                <a:tc>
                  <a:txBody>
                    <a:bodyPr/>
                    <a:lstStyle/>
                    <a:p>
                      <a:pPr marR="114300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They conduct heat and electricity well, 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14300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Они хорошо проводят тепло и электричество,</a:t>
                      </a:r>
                      <a:br>
                        <a:rPr lang="ru-RU" sz="2000">
                          <a:effectLst/>
                        </a:rPr>
                      </a:b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405629618"/>
                  </a:ext>
                </a:extLst>
              </a:tr>
              <a:tr h="888423">
                <a:tc>
                  <a:txBody>
                    <a:bodyPr/>
                    <a:lstStyle/>
                    <a:p>
                      <a:pPr marR="114300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which is why cooking pans and electrical wires are made of metal. </a:t>
                      </a:r>
                      <a:br>
                        <a:rPr lang="en-US" sz="2400" dirty="0">
                          <a:effectLst/>
                        </a:rPr>
                      </a:b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14300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поэтому сковородки и электропровода делаются из металла.</a:t>
                      </a:r>
                      <a:br>
                        <a:rPr lang="ru-RU" sz="2000" dirty="0">
                          <a:effectLst/>
                        </a:rPr>
                      </a:b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947603758"/>
                  </a:ext>
                </a:extLst>
              </a:tr>
              <a:tr h="444212">
                <a:tc>
                  <a:txBody>
                    <a:bodyPr/>
                    <a:lstStyle/>
                    <a:p>
                      <a:pPr marR="114300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Of the 11</a:t>
                      </a:r>
                      <a:r>
                        <a:rPr lang="ru-RU" sz="2400">
                          <a:effectLst/>
                        </a:rPr>
                        <a:t>8 </a:t>
                      </a:r>
                      <a:r>
                        <a:rPr lang="en-US" sz="2400">
                          <a:effectLst/>
                        </a:rPr>
                        <a:t>elements known today, 9</a:t>
                      </a:r>
                      <a:r>
                        <a:rPr lang="ru-RU" sz="2400">
                          <a:effectLst/>
                        </a:rPr>
                        <a:t>4 </a:t>
                      </a:r>
                      <a:r>
                        <a:rPr lang="en-US" sz="2400">
                          <a:effectLst/>
                        </a:rPr>
                        <a:t> are metals. 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14300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Из </a:t>
                      </a:r>
                      <a:r>
                        <a:rPr lang="ru-RU" sz="2000" dirty="0" smtClean="0">
                          <a:effectLst/>
                        </a:rPr>
                        <a:t>118  </a:t>
                      </a:r>
                      <a:r>
                        <a:rPr lang="ru-RU" sz="2000" dirty="0">
                          <a:effectLst/>
                        </a:rPr>
                        <a:t>известных на сегодняшний день элементов, 94 – металлы.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61130815"/>
                  </a:ext>
                </a:extLst>
              </a:tr>
              <a:tr h="888423">
                <a:tc>
                  <a:txBody>
                    <a:bodyPr/>
                    <a:lstStyle/>
                    <a:p>
                      <a:pPr marR="114300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They are rarely used in their pure state – </a:t>
                      </a:r>
                      <a:br>
                        <a:rPr lang="en-US" sz="2400">
                          <a:effectLst/>
                        </a:rPr>
                      </a:b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14300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Они редко используются в чистом виде,</a:t>
                      </a:r>
                      <a:br>
                        <a:rPr lang="ru-RU" sz="2000" dirty="0">
                          <a:effectLst/>
                        </a:rPr>
                      </a:b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472166730"/>
                  </a:ext>
                </a:extLst>
              </a:tr>
              <a:tr h="888423">
                <a:tc>
                  <a:txBody>
                    <a:bodyPr/>
                    <a:lstStyle/>
                    <a:p>
                      <a:pPr marR="114300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they are usually mixed with other metals or nonmetals to form combinations known as alloys.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14300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обычно они смешаны с другими металлами или неметаллами, создавая комбинации, известные как сплавы.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6692697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85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8824" y="239743"/>
            <a:ext cx="10515600" cy="662782"/>
          </a:xfrm>
        </p:spPr>
        <p:txBody>
          <a:bodyPr>
            <a:normAutofit fontScale="90000"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learningapps.org/5709096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84415" y="795646"/>
            <a:ext cx="8884878" cy="585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69234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Последовательность изготовления проволочных шин из алюминиевой проволок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06" y="114115"/>
            <a:ext cx="2485523" cy="2931643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8845560"/>
              </p:ext>
            </p:extLst>
          </p:nvPr>
        </p:nvGraphicFramePr>
        <p:xfrm>
          <a:off x="2746376" y="1081974"/>
          <a:ext cx="2821356" cy="379372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470226">
                  <a:extLst>
                    <a:ext uri="{9D8B030D-6E8A-4147-A177-3AD203B41FA5}">
                      <a16:colId xmlns:a16="http://schemas.microsoft.com/office/drawing/2014/main" xmlns="" val="1578561619"/>
                    </a:ext>
                  </a:extLst>
                </a:gridCol>
                <a:gridCol w="470226">
                  <a:extLst>
                    <a:ext uri="{9D8B030D-6E8A-4147-A177-3AD203B41FA5}">
                      <a16:colId xmlns:a16="http://schemas.microsoft.com/office/drawing/2014/main" xmlns="" val="2717050712"/>
                    </a:ext>
                  </a:extLst>
                </a:gridCol>
                <a:gridCol w="470226">
                  <a:extLst>
                    <a:ext uri="{9D8B030D-6E8A-4147-A177-3AD203B41FA5}">
                      <a16:colId xmlns:a16="http://schemas.microsoft.com/office/drawing/2014/main" xmlns="" val="896381153"/>
                    </a:ext>
                  </a:extLst>
                </a:gridCol>
                <a:gridCol w="470226">
                  <a:extLst>
                    <a:ext uri="{9D8B030D-6E8A-4147-A177-3AD203B41FA5}">
                      <a16:colId xmlns:a16="http://schemas.microsoft.com/office/drawing/2014/main" xmlns="" val="3466926535"/>
                    </a:ext>
                  </a:extLst>
                </a:gridCol>
                <a:gridCol w="470226">
                  <a:extLst>
                    <a:ext uri="{9D8B030D-6E8A-4147-A177-3AD203B41FA5}">
                      <a16:colId xmlns:a16="http://schemas.microsoft.com/office/drawing/2014/main" xmlns="" val="2119787935"/>
                    </a:ext>
                  </a:extLst>
                </a:gridCol>
                <a:gridCol w="470226">
                  <a:extLst>
                    <a:ext uri="{9D8B030D-6E8A-4147-A177-3AD203B41FA5}">
                      <a16:colId xmlns:a16="http://schemas.microsoft.com/office/drawing/2014/main" xmlns="" val="2837161725"/>
                    </a:ext>
                  </a:extLst>
                </a:gridCol>
              </a:tblGrid>
              <a:tr h="379372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77412107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4531755"/>
              </p:ext>
            </p:extLst>
          </p:nvPr>
        </p:nvGraphicFramePr>
        <p:xfrm>
          <a:off x="4629149" y="1823654"/>
          <a:ext cx="2886078" cy="379372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481013">
                  <a:extLst>
                    <a:ext uri="{9D8B030D-6E8A-4147-A177-3AD203B41FA5}">
                      <a16:colId xmlns:a16="http://schemas.microsoft.com/office/drawing/2014/main" xmlns="" val="1578561619"/>
                    </a:ext>
                  </a:extLst>
                </a:gridCol>
                <a:gridCol w="481013">
                  <a:extLst>
                    <a:ext uri="{9D8B030D-6E8A-4147-A177-3AD203B41FA5}">
                      <a16:colId xmlns:a16="http://schemas.microsoft.com/office/drawing/2014/main" xmlns="" val="2717050712"/>
                    </a:ext>
                  </a:extLst>
                </a:gridCol>
                <a:gridCol w="481013">
                  <a:extLst>
                    <a:ext uri="{9D8B030D-6E8A-4147-A177-3AD203B41FA5}">
                      <a16:colId xmlns:a16="http://schemas.microsoft.com/office/drawing/2014/main" xmlns="" val="896381153"/>
                    </a:ext>
                  </a:extLst>
                </a:gridCol>
                <a:gridCol w="481013">
                  <a:extLst>
                    <a:ext uri="{9D8B030D-6E8A-4147-A177-3AD203B41FA5}">
                      <a16:colId xmlns:a16="http://schemas.microsoft.com/office/drawing/2014/main" xmlns="" val="3466926535"/>
                    </a:ext>
                  </a:extLst>
                </a:gridCol>
                <a:gridCol w="481013">
                  <a:extLst>
                    <a:ext uri="{9D8B030D-6E8A-4147-A177-3AD203B41FA5}">
                      <a16:colId xmlns:a16="http://schemas.microsoft.com/office/drawing/2014/main" xmlns="" val="2119787935"/>
                    </a:ext>
                  </a:extLst>
                </a:gridCol>
                <a:gridCol w="481013">
                  <a:extLst>
                    <a:ext uri="{9D8B030D-6E8A-4147-A177-3AD203B41FA5}">
                      <a16:colId xmlns:a16="http://schemas.microsoft.com/office/drawing/2014/main" xmlns="" val="150551717"/>
                    </a:ext>
                  </a:extLst>
                </a:gridCol>
              </a:tblGrid>
              <a:tr h="379372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77412107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8525384"/>
              </p:ext>
            </p:extLst>
          </p:nvPr>
        </p:nvGraphicFramePr>
        <p:xfrm>
          <a:off x="3207298" y="2565334"/>
          <a:ext cx="2843702" cy="379372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57350">
                  <a:extLst>
                    <a:ext uri="{9D8B030D-6E8A-4147-A177-3AD203B41FA5}">
                      <a16:colId xmlns:a16="http://schemas.microsoft.com/office/drawing/2014/main" xmlns="" val="1578561619"/>
                    </a:ext>
                  </a:extLst>
                </a:gridCol>
                <a:gridCol w="546485">
                  <a:extLst>
                    <a:ext uri="{9D8B030D-6E8A-4147-A177-3AD203B41FA5}">
                      <a16:colId xmlns:a16="http://schemas.microsoft.com/office/drawing/2014/main" xmlns="" val="2717050712"/>
                    </a:ext>
                  </a:extLst>
                </a:gridCol>
                <a:gridCol w="518017">
                  <a:extLst>
                    <a:ext uri="{9D8B030D-6E8A-4147-A177-3AD203B41FA5}">
                      <a16:colId xmlns:a16="http://schemas.microsoft.com/office/drawing/2014/main" xmlns="" val="896381153"/>
                    </a:ext>
                  </a:extLst>
                </a:gridCol>
                <a:gridCol w="473950">
                  <a:extLst>
                    <a:ext uri="{9D8B030D-6E8A-4147-A177-3AD203B41FA5}">
                      <a16:colId xmlns:a16="http://schemas.microsoft.com/office/drawing/2014/main" xmlns="" val="3466926535"/>
                    </a:ext>
                  </a:extLst>
                </a:gridCol>
                <a:gridCol w="473950">
                  <a:extLst>
                    <a:ext uri="{9D8B030D-6E8A-4147-A177-3AD203B41FA5}">
                      <a16:colId xmlns:a16="http://schemas.microsoft.com/office/drawing/2014/main" xmlns="" val="2119787935"/>
                    </a:ext>
                  </a:extLst>
                </a:gridCol>
                <a:gridCol w="473950">
                  <a:extLst>
                    <a:ext uri="{9D8B030D-6E8A-4147-A177-3AD203B41FA5}">
                      <a16:colId xmlns:a16="http://schemas.microsoft.com/office/drawing/2014/main" xmlns="" val="887915084"/>
                    </a:ext>
                  </a:extLst>
                </a:gridCol>
              </a:tblGrid>
              <a:tr h="379372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77412107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9468378"/>
              </p:ext>
            </p:extLst>
          </p:nvPr>
        </p:nvGraphicFramePr>
        <p:xfrm>
          <a:off x="1866897" y="3307014"/>
          <a:ext cx="3248028" cy="379372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464004">
                  <a:extLst>
                    <a:ext uri="{9D8B030D-6E8A-4147-A177-3AD203B41FA5}">
                      <a16:colId xmlns:a16="http://schemas.microsoft.com/office/drawing/2014/main" xmlns="" val="1578561619"/>
                    </a:ext>
                  </a:extLst>
                </a:gridCol>
                <a:gridCol w="464004">
                  <a:extLst>
                    <a:ext uri="{9D8B030D-6E8A-4147-A177-3AD203B41FA5}">
                      <a16:colId xmlns:a16="http://schemas.microsoft.com/office/drawing/2014/main" xmlns="" val="2717050712"/>
                    </a:ext>
                  </a:extLst>
                </a:gridCol>
                <a:gridCol w="464004">
                  <a:extLst>
                    <a:ext uri="{9D8B030D-6E8A-4147-A177-3AD203B41FA5}">
                      <a16:colId xmlns:a16="http://schemas.microsoft.com/office/drawing/2014/main" xmlns="" val="896381153"/>
                    </a:ext>
                  </a:extLst>
                </a:gridCol>
                <a:gridCol w="464004">
                  <a:extLst>
                    <a:ext uri="{9D8B030D-6E8A-4147-A177-3AD203B41FA5}">
                      <a16:colId xmlns:a16="http://schemas.microsoft.com/office/drawing/2014/main" xmlns="" val="3466926535"/>
                    </a:ext>
                  </a:extLst>
                </a:gridCol>
                <a:gridCol w="464004">
                  <a:extLst>
                    <a:ext uri="{9D8B030D-6E8A-4147-A177-3AD203B41FA5}">
                      <a16:colId xmlns:a16="http://schemas.microsoft.com/office/drawing/2014/main" xmlns="" val="2119787935"/>
                    </a:ext>
                  </a:extLst>
                </a:gridCol>
                <a:gridCol w="464004">
                  <a:extLst>
                    <a:ext uri="{9D8B030D-6E8A-4147-A177-3AD203B41FA5}">
                      <a16:colId xmlns:a16="http://schemas.microsoft.com/office/drawing/2014/main" xmlns="" val="2308797926"/>
                    </a:ext>
                  </a:extLst>
                </a:gridCol>
                <a:gridCol w="464004">
                  <a:extLst>
                    <a:ext uri="{9D8B030D-6E8A-4147-A177-3AD203B41FA5}">
                      <a16:colId xmlns:a16="http://schemas.microsoft.com/office/drawing/2014/main" xmlns="" val="2250200589"/>
                    </a:ext>
                  </a:extLst>
                </a:gridCol>
              </a:tblGrid>
              <a:tr h="379372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77412107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8017694"/>
              </p:ext>
            </p:extLst>
          </p:nvPr>
        </p:nvGraphicFramePr>
        <p:xfrm>
          <a:off x="4629149" y="719666"/>
          <a:ext cx="485775" cy="296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85775">
                  <a:extLst>
                    <a:ext uri="{9D8B030D-6E8A-4147-A177-3AD203B41FA5}">
                      <a16:colId xmlns:a16="http://schemas.microsoft.com/office/drawing/2014/main" xmlns="" val="5956166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783314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702760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86288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441996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091761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320662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119540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99194701"/>
                  </a:ext>
                </a:extLst>
              </a:tr>
            </a:tbl>
          </a:graphicData>
        </a:graphic>
      </p:graphicFrame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752725" y="27516"/>
            <a:ext cx="9439275" cy="69215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Металлы в Великой Отечественной войне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9775" y="719666"/>
            <a:ext cx="2307678" cy="165063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0498" y="2430556"/>
            <a:ext cx="2316955" cy="159851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346" y="5218034"/>
            <a:ext cx="2444708" cy="163996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20497" y="4147156"/>
            <a:ext cx="2343313" cy="2166119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1174674" y="2780196"/>
            <a:ext cx="470052" cy="44961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2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9629775" y="5839292"/>
            <a:ext cx="470052" cy="44961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2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87346" y="5216368"/>
            <a:ext cx="470052" cy="44961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5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9652547" y="1793413"/>
            <a:ext cx="470052" cy="44961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1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9" name="Рисунок 18" descr="643861.jpg"/>
          <p:cNvPicPr>
            <a:picLocks noChangeAspect="1"/>
          </p:cNvPicPr>
          <p:nvPr/>
        </p:nvPicPr>
        <p:blipFill>
          <a:blip r:embed="rId7" cstate="print">
            <a:grayscl/>
          </a:blip>
          <a:stretch>
            <a:fillRect/>
          </a:stretch>
        </p:blipFill>
        <p:spPr>
          <a:xfrm>
            <a:off x="6655269" y="2430556"/>
            <a:ext cx="2888156" cy="1657613"/>
          </a:xfrm>
          <a:prstGeom prst="rect">
            <a:avLst/>
          </a:prstGeom>
        </p:spPr>
      </p:pic>
      <p:sp>
        <p:nvSpPr>
          <p:cNvPr id="17" name="Овал 16"/>
          <p:cNvSpPr/>
          <p:nvPr/>
        </p:nvSpPr>
        <p:spPr>
          <a:xfrm>
            <a:off x="6301749" y="3638550"/>
            <a:ext cx="470052" cy="44961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4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9652547" y="3579456"/>
            <a:ext cx="470052" cy="44961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5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1" name="Рисунок 20" descr="demo_tushenie_zagigalki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655269" y="4147158"/>
            <a:ext cx="2888156" cy="2166118"/>
          </a:xfrm>
          <a:prstGeom prst="rect">
            <a:avLst/>
          </a:prstGeom>
        </p:spPr>
      </p:pic>
      <p:sp>
        <p:nvSpPr>
          <p:cNvPr id="22" name="Овал 21"/>
          <p:cNvSpPr/>
          <p:nvPr/>
        </p:nvSpPr>
        <p:spPr>
          <a:xfrm>
            <a:off x="6288645" y="5922646"/>
            <a:ext cx="470052" cy="44961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3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9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008" y="751344"/>
            <a:ext cx="1156656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1) Когда советские танки появились на полях сражений, немецкие специалисты были поражены неуязвимостью их брони, которая содержала большой процент этого металла и делала её сверхпрочной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2) Этот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использовали для защиты самолетов, так как радиолокационные станции не улавливали сигналы от приближающихся самолетов. Помехи были вызваны лентами из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этого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при налётах на Германию было сброшено примерно 20 тыс. тонн таких лент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3) Свойство этого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гореть белым ослепительным пламенем использовали в годы войны для изготовления осветительных и сигнальных ракет, зажигательных бомб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4)Плотность этого металла около 11,34 г/см</a:t>
            </a:r>
            <a:r>
              <a:rPr lang="ru-RU" sz="24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Именно это свойство явилось причиной его широкого использования в огнестрельном оружии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5) Из стали с добавкой этого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изготавливают солдатские каски, шлемы, броневые плиты на пушках. Его называют «автомобильным» металлом, так как именно он облегчил автомобили, улучшил их ходовые качества 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2752725" y="27516"/>
            <a:ext cx="9439275" cy="69215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smtClean="0">
                <a:solidFill>
                  <a:schemeClr val="bg2">
                    <a:lumMod val="25000"/>
                  </a:schemeClr>
                </a:solidFill>
              </a:rPr>
              <a:t>Металлы в Великой Отечественной войне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2496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021-021-SHirokoe-primenenie-aerostaty-nashli-v-gody-Velikoj-Otechestvennoj-vojn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500" y="3795713"/>
            <a:ext cx="4536525" cy="2857520"/>
          </a:xfrm>
          <a:prstGeom prst="rect">
            <a:avLst/>
          </a:prstGeom>
        </p:spPr>
      </p:pic>
      <p:pic>
        <p:nvPicPr>
          <p:cNvPr id="4" name="Рисунок 3" descr="97042_origina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35678" y="1309674"/>
            <a:ext cx="1827280" cy="1285884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85750" y="241300"/>
            <a:ext cx="9918802" cy="2101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Металлический литий бурно реагирует с водой, при этом выделяется большой объем водорода, - им заполняли аэростаты и спасательное снаряжение при авариях самолетов и судов в открытом море. </a:t>
            </a:r>
          </a:p>
          <a:p>
            <a:endParaRPr lang="ru-RU" dirty="0" smtClean="0"/>
          </a:p>
          <a:p>
            <a:r>
              <a:rPr lang="ru-RU" dirty="0" smtClean="0"/>
              <a:t>Придумайте и решите расчётную задачу, в которой необходимо найти объём водорода, который можно получить из лития, содержащего определённый % примесей?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162550" y="2667000"/>
            <a:ext cx="1885950" cy="571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Дано: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62550" y="4171950"/>
            <a:ext cx="1885950" cy="571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V (H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  <a:r>
              <a:rPr lang="ru-RU" dirty="0" smtClean="0">
                <a:solidFill>
                  <a:schemeClr val="tx1"/>
                </a:solidFill>
              </a:rPr>
              <a:t>-?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62550" y="3126581"/>
            <a:ext cx="1885950" cy="571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m(Li)=      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162550" y="3562350"/>
            <a:ext cx="1885950" cy="571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W(</a:t>
            </a:r>
            <a:r>
              <a:rPr lang="ru-RU" dirty="0" err="1" smtClean="0">
                <a:solidFill>
                  <a:schemeClr val="tx1"/>
                </a:solidFill>
              </a:rPr>
              <a:t>пр</a:t>
            </a:r>
            <a:r>
              <a:rPr lang="ru-RU" dirty="0" smtClean="0">
                <a:solidFill>
                  <a:schemeClr val="tx1"/>
                </a:solidFill>
              </a:rPr>
              <a:t>)=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6772275" y="3038475"/>
            <a:ext cx="9525" cy="2185998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5019675" y="4133850"/>
            <a:ext cx="1752600" cy="14277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5162550" y="4917281"/>
            <a:ext cx="1609725" cy="571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err="1" smtClean="0">
                <a:solidFill>
                  <a:schemeClr val="tx1"/>
                </a:solidFill>
              </a:rPr>
              <a:t>Доп</a:t>
            </a:r>
            <a:r>
              <a:rPr lang="ru-RU" dirty="0" smtClean="0">
                <a:solidFill>
                  <a:schemeClr val="tx1"/>
                </a:solidFill>
              </a:rPr>
              <a:t> данные: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Ar</a:t>
            </a:r>
            <a:r>
              <a:rPr lang="en-US" dirty="0" smtClean="0">
                <a:solidFill>
                  <a:schemeClr val="tx1"/>
                </a:solidFill>
              </a:rPr>
              <a:t>(Li)=7</a:t>
            </a:r>
            <a:endParaRPr lang="ru-RU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534400" y="2667000"/>
            <a:ext cx="1885950" cy="571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Решение 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85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dirty="0" smtClean="0"/>
              <a:t>Запишите на полях конспекта символ химического элемента, который соответствует итогу вашей работы на уроке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09875" y="2149924"/>
            <a:ext cx="7210425" cy="1248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 понял, работал активно, 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тема усвоена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09874" y="3764410"/>
            <a:ext cx="7210425" cy="1248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основном тема понята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следует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закрепить 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некоторые   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умения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09874" y="5327087"/>
            <a:ext cx="8763001" cy="1647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Многое в теме непонятно, необходима дополнительная 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консультация преподавателя 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одногруппников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https://arhivurokov.ru/multiurok/html/2017/01/22/s_5884ee9d24f79/536137_1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5400" y="2117221"/>
            <a:ext cx="1600200" cy="118795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373865" y="2899941"/>
            <a:ext cx="18430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Платина</a:t>
            </a:r>
            <a:endParaRPr lang="ru-RU" sz="3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194912" y="4755526"/>
            <a:ext cx="15225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Золото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191086" y="6139934"/>
            <a:ext cx="12336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Медь</a:t>
            </a:r>
            <a:endParaRPr lang="ru-RU" sz="3600" dirty="0"/>
          </a:p>
        </p:txBody>
      </p:sp>
      <p:pic>
        <p:nvPicPr>
          <p:cNvPr id="10" name="Рисунок 9" descr="https://arhivurokov.ru/multiurok/html/2017/01/22/s_5884ee9d24f79/536137_3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4764" y="5309596"/>
            <a:ext cx="1434720" cy="820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7" descr="gold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91086" y="3811705"/>
            <a:ext cx="1390650" cy="10429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04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86100" y="365126"/>
            <a:ext cx="8267700" cy="768350"/>
          </a:xfrm>
        </p:spPr>
        <p:txBody>
          <a:bodyPr/>
          <a:lstStyle/>
          <a:p>
            <a:pPr algn="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Домашнее задание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52400" y="247650"/>
            <a:ext cx="1619250" cy="642937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10" descr="monety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525462"/>
            <a:ext cx="1646752" cy="1254505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9" descr="probirka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1882773"/>
            <a:ext cx="1619250" cy="24108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17" descr="gold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166" y="4239266"/>
            <a:ext cx="1673986" cy="125549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metal01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351619" y="5319755"/>
            <a:ext cx="1155392" cy="153227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499367" y="1595301"/>
            <a:ext cx="81378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Всем: параграф 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14,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упр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РТ. 7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стр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53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499367" y="3242066"/>
            <a:ext cx="78107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желанию : </a:t>
            </a:r>
            <a:r>
              <a:rPr lang="ru-RU" sz="4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упр</a:t>
            </a:r>
            <a:r>
              <a:rPr lang="ru-RU" sz="4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РТ. 7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стр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55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61870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152400" y="247650"/>
            <a:ext cx="1619250" cy="642937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47774" y="546121"/>
            <a:ext cx="10315575" cy="110648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Урок №1. </a:t>
            </a:r>
            <a:br>
              <a:rPr lang="ru-RU" dirty="0" smtClean="0"/>
            </a:br>
            <a:r>
              <a:rPr lang="ru-RU" dirty="0" smtClean="0"/>
              <a:t>Металлы-простые вещества.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8884" y="1876294"/>
            <a:ext cx="10039350" cy="1655762"/>
          </a:xfrm>
        </p:spPr>
        <p:txBody>
          <a:bodyPr/>
          <a:lstStyle/>
          <a:p>
            <a:pPr algn="just"/>
            <a:r>
              <a:rPr lang="ru-RU" altLang="ru-RU" b="1" i="1" dirty="0" smtClean="0">
                <a:latin typeface="Bookman Old Style" panose="02050604050505020204" pitchFamily="18" charset="0"/>
              </a:rPr>
              <a:t>Цель: Рассмотреть </a:t>
            </a:r>
            <a:r>
              <a:rPr lang="ru-RU" altLang="ru-RU" b="1" i="1" dirty="0">
                <a:latin typeface="Bookman Old Style" panose="02050604050505020204" pitchFamily="18" charset="0"/>
              </a:rPr>
              <a:t>свойства металлов во взаимосвязи с областью их применения </a:t>
            </a:r>
          </a:p>
          <a:p>
            <a:pPr algn="just"/>
            <a:endParaRPr lang="ru-RU" dirty="0"/>
          </a:p>
        </p:txBody>
      </p:sp>
      <p:pic>
        <p:nvPicPr>
          <p:cNvPr id="4" name="Рисунок 10" descr="monety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525462"/>
            <a:ext cx="1646752" cy="1254505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9" descr="probirka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1882773"/>
            <a:ext cx="1619250" cy="24108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17" descr="gold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166" y="4239266"/>
            <a:ext cx="1673986" cy="125549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metal01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351619" y="5319755"/>
            <a:ext cx="1155392" cy="153227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1771650" y="2741612"/>
            <a:ext cx="99441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</a:pPr>
            <a:r>
              <a:rPr lang="ru-RU" altLang="ru-RU" sz="2400" b="1" i="1" dirty="0">
                <a:latin typeface="Bookman Old Style" panose="02050604050505020204" pitchFamily="18" charset="0"/>
              </a:rPr>
              <a:t>Научиться применять знания, полученные на предыдущих уроках</a:t>
            </a:r>
          </a:p>
          <a:p>
            <a:pPr algn="l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</a:pPr>
            <a:endParaRPr lang="ru-RU" altLang="ru-RU" sz="2400" b="1" i="1" dirty="0">
              <a:latin typeface="Bookman Old Style" panose="02050604050505020204" pitchFamily="18" charset="0"/>
            </a:endParaRPr>
          </a:p>
          <a:p>
            <a:pPr algn="l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</a:pPr>
            <a:r>
              <a:rPr lang="ru-RU" altLang="ru-RU" sz="2400" b="1" i="1" dirty="0">
                <a:latin typeface="Bookman Old Style" panose="02050604050505020204" pitchFamily="18" charset="0"/>
              </a:rPr>
              <a:t>Изучить физические свойства металлов</a:t>
            </a:r>
          </a:p>
          <a:p>
            <a:pPr algn="l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</a:pPr>
            <a:endParaRPr lang="ru-RU" altLang="ru-RU" sz="2400" b="1" i="1" dirty="0">
              <a:latin typeface="Bookman Old Style" panose="02050604050505020204" pitchFamily="18" charset="0"/>
            </a:endParaRPr>
          </a:p>
          <a:p>
            <a:pPr algn="l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</a:pPr>
            <a:r>
              <a:rPr lang="ru-RU" altLang="ru-RU" sz="2400" b="1" i="1" dirty="0" smtClean="0">
                <a:latin typeface="Bookman Old Style" panose="02050604050505020204" pitchFamily="18" charset="0"/>
              </a:rPr>
              <a:t>Обобщить </a:t>
            </a:r>
            <a:r>
              <a:rPr lang="ru-RU" altLang="ru-RU" sz="2400" b="1" i="1" dirty="0">
                <a:latin typeface="Bookman Old Style" panose="02050604050505020204" pitchFamily="18" charset="0"/>
              </a:rPr>
              <a:t>материал о физических свойствах металлов</a:t>
            </a:r>
          </a:p>
          <a:p>
            <a:pPr algn="l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</a:pPr>
            <a:endParaRPr lang="ru-RU" altLang="ru-RU" sz="2400" b="1" i="1" dirty="0">
              <a:latin typeface="Bookman Old Style" panose="02050604050505020204" pitchFamily="18" charset="0"/>
            </a:endParaRPr>
          </a:p>
          <a:p>
            <a:pPr algn="l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None/>
            </a:pPr>
            <a:endParaRPr lang="ru-RU" altLang="ru-RU" sz="2400" b="1" i="1" dirty="0">
              <a:latin typeface="Bookman Old Style" panose="02050604050505020204" pitchFamily="18" charset="0"/>
            </a:endParaRPr>
          </a:p>
          <a:p>
            <a:pPr algn="l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</a:pPr>
            <a:endParaRPr lang="ru-RU" altLang="ru-RU" sz="2400" b="1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161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7437365"/>
              </p:ext>
            </p:extLst>
          </p:nvPr>
        </p:nvGraphicFramePr>
        <p:xfrm>
          <a:off x="380998" y="598964"/>
          <a:ext cx="10925176" cy="6278712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6799409">
                  <a:extLst>
                    <a:ext uri="{9D8B030D-6E8A-4147-A177-3AD203B41FA5}">
                      <a16:colId xmlns:a16="http://schemas.microsoft.com/office/drawing/2014/main" xmlns="" val="2566618039"/>
                    </a:ext>
                  </a:extLst>
                </a:gridCol>
                <a:gridCol w="1337963">
                  <a:extLst>
                    <a:ext uri="{9D8B030D-6E8A-4147-A177-3AD203B41FA5}">
                      <a16:colId xmlns:a16="http://schemas.microsoft.com/office/drawing/2014/main" xmlns="" val="28521436"/>
                    </a:ext>
                  </a:extLst>
                </a:gridCol>
                <a:gridCol w="1506921">
                  <a:extLst>
                    <a:ext uri="{9D8B030D-6E8A-4147-A177-3AD203B41FA5}">
                      <a16:colId xmlns:a16="http://schemas.microsoft.com/office/drawing/2014/main" xmlns="" val="1126163675"/>
                    </a:ext>
                  </a:extLst>
                </a:gridCol>
                <a:gridCol w="1280883">
                  <a:extLst>
                    <a:ext uri="{9D8B030D-6E8A-4147-A177-3AD203B41FA5}">
                      <a16:colId xmlns:a16="http://schemas.microsoft.com/office/drawing/2014/main" xmlns="" val="2733783373"/>
                    </a:ext>
                  </a:extLst>
                </a:gridCol>
              </a:tblGrid>
              <a:tr h="5622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dirty="0">
                          <a:effectLst/>
                        </a:rPr>
                        <a:t>Утверждение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dirty="0">
                          <a:effectLst/>
                        </a:rPr>
                        <a:t>«Да»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dirty="0">
                          <a:effectLst/>
                        </a:rPr>
                        <a:t>«Нет»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dirty="0">
                          <a:effectLst/>
                        </a:rPr>
                        <a:t>«Не знаю»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xmlns="" val="3224694300"/>
                  </a:ext>
                </a:extLst>
              </a:tr>
              <a:tr h="5622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</a:rPr>
                        <a:t>1.Атомы металлов имеют большое число электронов на внешнем слое (от 4 до 8)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xmlns="" val="1141964208"/>
                  </a:ext>
                </a:extLst>
              </a:tr>
              <a:tr h="5622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</a:rPr>
                        <a:t>2.Атомы металлов имеют небольшое число электронов на внешнем слое (от 1 до 3)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xmlns="" val="1042450116"/>
                  </a:ext>
                </a:extLst>
              </a:tr>
              <a:tr h="387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</a:rPr>
                        <a:t>3.Радиус атома металла больше радиуса атома неметалла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xmlns="" val="3516633879"/>
                  </a:ext>
                </a:extLst>
              </a:tr>
              <a:tr h="387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</a:rPr>
                        <a:t>4.Радиус атома металла меньше радиуса атома неметалла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xmlns="" val="822811195"/>
                  </a:ext>
                </a:extLst>
              </a:tr>
              <a:tr h="5622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</a:rPr>
                        <a:t>5.Атомы металлов стремятся принять недостающие электроны до завершения уровня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xmlns="" val="1297931973"/>
                  </a:ext>
                </a:extLst>
              </a:tr>
              <a:tr h="387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</a:rPr>
                        <a:t>6. Атомы металлов стремятся отдать внешние электроны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xmlns="" val="2707431103"/>
                  </a:ext>
                </a:extLst>
              </a:tr>
              <a:tr h="5622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</a:rPr>
                        <a:t>7.Атомы металлов при отдаче электронов превращаются в положительные ионы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xmlns="" val="1641355716"/>
                  </a:ext>
                </a:extLst>
              </a:tr>
              <a:tr h="5622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</a:rPr>
                        <a:t>8.Атомы металлов при принятии электронов превращаются в отрицательные ионы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xmlns="" val="1538541856"/>
                  </a:ext>
                </a:extLst>
              </a:tr>
              <a:tr h="5622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</a:rPr>
                        <a:t>9. Ионы металлов обуславливают два вида химической связи: ионную и металлическую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xmlns="" val="2679061642"/>
                  </a:ext>
                </a:extLst>
              </a:tr>
              <a:tr h="5622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</a:rPr>
                        <a:t>10. Металлическая связь образуется между атом-ионами посредством валентных электронов.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xmlns="" val="1685726234"/>
                  </a:ext>
                </a:extLst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24074" y="0"/>
            <a:ext cx="8977311" cy="50482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Выполните задание на листочке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0015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4821054"/>
              </p:ext>
            </p:extLst>
          </p:nvPr>
        </p:nvGraphicFramePr>
        <p:xfrm>
          <a:off x="380998" y="598964"/>
          <a:ext cx="10925176" cy="6278712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6799409">
                  <a:extLst>
                    <a:ext uri="{9D8B030D-6E8A-4147-A177-3AD203B41FA5}">
                      <a16:colId xmlns:a16="http://schemas.microsoft.com/office/drawing/2014/main" xmlns="" val="2566618039"/>
                    </a:ext>
                  </a:extLst>
                </a:gridCol>
                <a:gridCol w="1337963">
                  <a:extLst>
                    <a:ext uri="{9D8B030D-6E8A-4147-A177-3AD203B41FA5}">
                      <a16:colId xmlns:a16="http://schemas.microsoft.com/office/drawing/2014/main" xmlns="" val="28521436"/>
                    </a:ext>
                  </a:extLst>
                </a:gridCol>
                <a:gridCol w="1506921">
                  <a:extLst>
                    <a:ext uri="{9D8B030D-6E8A-4147-A177-3AD203B41FA5}">
                      <a16:colId xmlns:a16="http://schemas.microsoft.com/office/drawing/2014/main" xmlns="" val="1126163675"/>
                    </a:ext>
                  </a:extLst>
                </a:gridCol>
                <a:gridCol w="1280883">
                  <a:extLst>
                    <a:ext uri="{9D8B030D-6E8A-4147-A177-3AD203B41FA5}">
                      <a16:colId xmlns:a16="http://schemas.microsoft.com/office/drawing/2014/main" xmlns="" val="2733783373"/>
                    </a:ext>
                  </a:extLst>
                </a:gridCol>
              </a:tblGrid>
              <a:tr h="5622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dirty="0">
                          <a:effectLst/>
                        </a:rPr>
                        <a:t>Утверждение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dirty="0">
                          <a:effectLst/>
                        </a:rPr>
                        <a:t>«Да»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dirty="0">
                          <a:effectLst/>
                        </a:rPr>
                        <a:t>«Нет»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dirty="0">
                          <a:effectLst/>
                        </a:rPr>
                        <a:t>«Не знаю»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xmlns="" val="3224694300"/>
                  </a:ext>
                </a:extLst>
              </a:tr>
              <a:tr h="5622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</a:rPr>
                        <a:t>1.Атомы металлов имеют большое число электронов на внешнем слое (от 4 до 8)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xmlns="" val="1141964208"/>
                  </a:ext>
                </a:extLst>
              </a:tr>
              <a:tr h="5622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</a:rPr>
                        <a:t>2.Атомы металлов имеют небольшое число электронов на внешнем слое (от 1 до 3)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xmlns="" val="1042450116"/>
                  </a:ext>
                </a:extLst>
              </a:tr>
              <a:tr h="387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</a:rPr>
                        <a:t>3.Радиус атома металла больше радиуса атома неметалла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xmlns="" val="3516633879"/>
                  </a:ext>
                </a:extLst>
              </a:tr>
              <a:tr h="387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</a:rPr>
                        <a:t>4.Радиус атома металла меньше радиуса атома неметалла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xmlns="" val="822811195"/>
                  </a:ext>
                </a:extLst>
              </a:tr>
              <a:tr h="5622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</a:rPr>
                        <a:t>5.Атомы металлов стремятся принять недостающие электроны до завершения уровня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xmlns="" val="1297931973"/>
                  </a:ext>
                </a:extLst>
              </a:tr>
              <a:tr h="387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</a:rPr>
                        <a:t>6. Атомы металлов стремятся отдать внешние электроны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xmlns="" val="2707431103"/>
                  </a:ext>
                </a:extLst>
              </a:tr>
              <a:tr h="5622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</a:rPr>
                        <a:t>7.Атомы металлов при отдаче электронов превращаются в положительные ионы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xmlns="" val="1641355716"/>
                  </a:ext>
                </a:extLst>
              </a:tr>
              <a:tr h="5622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</a:rPr>
                        <a:t>8.Атомы металлов при принятии электронов превращаются в отрицательные ионы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xmlns="" val="1538541856"/>
                  </a:ext>
                </a:extLst>
              </a:tr>
              <a:tr h="5622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</a:rPr>
                        <a:t>9. Ионы металлов обуславливают два вида химической связи: ионную и металлическую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xmlns="" val="2679061642"/>
                  </a:ext>
                </a:extLst>
              </a:tr>
              <a:tr h="5622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</a:rPr>
                        <a:t>10. Металлическая связь образуется между атом-ионами посредством валентных электронов.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xmlns="" val="1685726234"/>
                  </a:ext>
                </a:extLst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24074" y="0"/>
            <a:ext cx="8977311" cy="50482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Проверьте себя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9039225" y="1419225"/>
            <a:ext cx="447675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7562850" y="2025417"/>
            <a:ext cx="447675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562850" y="2500556"/>
            <a:ext cx="447675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9039224" y="2865914"/>
            <a:ext cx="447675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9039224" y="3341053"/>
            <a:ext cx="447675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7591424" y="3855328"/>
            <a:ext cx="447675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7591424" y="4430080"/>
            <a:ext cx="447675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9039224" y="4999115"/>
            <a:ext cx="447675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7591424" y="5731753"/>
            <a:ext cx="447675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7591424" y="6279625"/>
            <a:ext cx="447675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417297" y="1433273"/>
            <a:ext cx="2917576" cy="18495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Нет ошибок – «отлично»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1-2 «хорошо»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3-4 «</a:t>
            </a:r>
            <a:r>
              <a:rPr lang="ru-RU" b="1" dirty="0" err="1" smtClean="0">
                <a:solidFill>
                  <a:schemeClr val="tx1"/>
                </a:solidFill>
              </a:rPr>
              <a:t>удовл</a:t>
            </a:r>
            <a:r>
              <a:rPr lang="ru-RU" b="1" dirty="0" smtClean="0">
                <a:solidFill>
                  <a:schemeClr val="tx1"/>
                </a:solidFill>
              </a:rPr>
              <a:t>»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5 и более «оч. плохо»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436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43650" y="179387"/>
            <a:ext cx="5695950" cy="69215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Лабораторная работа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52400" y="247650"/>
            <a:ext cx="1619250" cy="642937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10" descr="monety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525462"/>
            <a:ext cx="1646752" cy="1254505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9" descr="probirka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1882773"/>
            <a:ext cx="1619250" cy="24108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17" descr="gold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166" y="4239266"/>
            <a:ext cx="1673986" cy="125549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metal01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351619" y="5319755"/>
            <a:ext cx="1155392" cy="153227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42978"/>
              </p:ext>
            </p:extLst>
          </p:nvPr>
        </p:nvGraphicFramePr>
        <p:xfrm>
          <a:off x="1998103" y="5027891"/>
          <a:ext cx="9973749" cy="14335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09315">
                  <a:extLst>
                    <a:ext uri="{9D8B030D-6E8A-4147-A177-3AD203B41FA5}">
                      <a16:colId xmlns:a16="http://schemas.microsoft.com/office/drawing/2014/main" xmlns="" val="1496605014"/>
                    </a:ext>
                  </a:extLst>
                </a:gridCol>
                <a:gridCol w="1005470">
                  <a:extLst>
                    <a:ext uri="{9D8B030D-6E8A-4147-A177-3AD203B41FA5}">
                      <a16:colId xmlns:a16="http://schemas.microsoft.com/office/drawing/2014/main" xmlns="" val="2017765773"/>
                    </a:ext>
                  </a:extLst>
                </a:gridCol>
                <a:gridCol w="1538210">
                  <a:extLst>
                    <a:ext uri="{9D8B030D-6E8A-4147-A177-3AD203B41FA5}">
                      <a16:colId xmlns:a16="http://schemas.microsoft.com/office/drawing/2014/main" xmlns="" val="2365924304"/>
                    </a:ext>
                  </a:extLst>
                </a:gridCol>
                <a:gridCol w="1538210">
                  <a:extLst>
                    <a:ext uri="{9D8B030D-6E8A-4147-A177-3AD203B41FA5}">
                      <a16:colId xmlns:a16="http://schemas.microsoft.com/office/drawing/2014/main" xmlns="" val="3687385531"/>
                    </a:ext>
                  </a:extLst>
                </a:gridCol>
                <a:gridCol w="1650153">
                  <a:extLst>
                    <a:ext uri="{9D8B030D-6E8A-4147-A177-3AD203B41FA5}">
                      <a16:colId xmlns:a16="http://schemas.microsoft.com/office/drawing/2014/main" xmlns="" val="3210271286"/>
                    </a:ext>
                  </a:extLst>
                </a:gridCol>
                <a:gridCol w="1538210">
                  <a:extLst>
                    <a:ext uri="{9D8B030D-6E8A-4147-A177-3AD203B41FA5}">
                      <a16:colId xmlns:a16="http://schemas.microsoft.com/office/drawing/2014/main" xmlns="" val="392651095"/>
                    </a:ext>
                  </a:extLst>
                </a:gridCol>
                <a:gridCol w="1594181">
                  <a:extLst>
                    <a:ext uri="{9D8B030D-6E8A-4147-A177-3AD203B41FA5}">
                      <a16:colId xmlns:a16="http://schemas.microsoft.com/office/drawing/2014/main" xmlns="" val="158548308"/>
                    </a:ext>
                  </a:extLst>
                </a:gridCol>
              </a:tblGrid>
              <a:tr h="4432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200" dirty="0">
                          <a:effectLst/>
                        </a:rPr>
                        <a:t>Металл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200">
                          <a:effectLst/>
                        </a:rPr>
                        <a:t>Агрегатное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200">
                          <a:effectLst/>
                        </a:rPr>
                        <a:t>состояние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200">
                          <a:effectLst/>
                        </a:rPr>
                        <a:t>Цвет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200">
                          <a:effectLst/>
                        </a:rPr>
                        <a:t>Блеск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200">
                          <a:effectLst/>
                        </a:rPr>
                        <a:t>Пластичность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200" dirty="0">
                          <a:effectLst/>
                          <a:hlinkClick r:id="rId6" action="ppaction://hlinkfile"/>
                        </a:rPr>
                        <a:t>Теплопроводность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200">
                          <a:effectLst/>
                        </a:rPr>
                        <a:t>Электропроводность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xmlns="" val="275726235"/>
                  </a:ext>
                </a:extLst>
              </a:tr>
              <a:tr h="1784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xmlns="" val="2097269262"/>
                  </a:ext>
                </a:extLst>
              </a:tr>
              <a:tr h="1784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xmlns="" val="601557256"/>
                  </a:ext>
                </a:extLst>
              </a:tr>
              <a:tr h="2082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xmlns="" val="681507048"/>
                  </a:ext>
                </a:extLst>
              </a:tr>
              <a:tr h="2082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xmlns="" val="1922985056"/>
                  </a:ext>
                </a:extLst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2065852" y="964555"/>
            <a:ext cx="9906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Цель: 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познакомиться с физическими свойствами металлов</a:t>
            </a:r>
            <a:endParaRPr kumimoji="0" lang="ru-RU" alt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Оборудование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 коллекция металлов (или набор металлов: алюминиевая проволока, фольга, медная проволока, пластина), стаканы с горячей водой.</a:t>
            </a:r>
            <a:endParaRPr kumimoji="0" lang="ru-RU" alt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Правила </a:t>
            </a:r>
            <a:r>
              <a:rPr lang="ru-RU" altLang="ru-RU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ТБ.</a:t>
            </a:r>
            <a:endParaRPr kumimoji="0" lang="ru-RU" alt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Задание: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ознакомьтесь с коллекцией металлов. Запишите химические знаки выданных вам металлов, изучите физические свойства. Результаты занесите в таблицу.</a:t>
            </a:r>
            <a:endParaRPr kumimoji="0" lang="ru-RU" alt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1.Рассмотрите образцы и установите, в каком агрегатном состоянии находятся выданные металлы.</a:t>
            </a:r>
            <a:endParaRPr kumimoji="0" lang="ru-RU" alt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2.Рассмотрите образцы металлов и определите их цвет.</a:t>
            </a:r>
            <a:endParaRPr kumimoji="0" lang="ru-RU" alt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3.Рассмотрите образцы металлов и определите есть ли у них блеск (прочитайте определение на стр.  84)</a:t>
            </a:r>
            <a:endParaRPr kumimoji="0" lang="ru-RU" alt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4.Несколько раз перегните 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образец 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из металлов и определите, пластичны ли они. (прочитайте определение пластичности на стр. 82)</a:t>
            </a:r>
            <a:endParaRPr kumimoji="0" lang="ru-RU" alt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5. 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Сделайте 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вывод:</a:t>
            </a:r>
            <a:endParaRPr kumimoji="0" lang="ru-RU" alt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80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43650" y="179387"/>
            <a:ext cx="5695950" cy="69215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Лабораторная работа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52400" y="247650"/>
            <a:ext cx="1619250" cy="642937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10" descr="monety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525462"/>
            <a:ext cx="1646752" cy="1254505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9" descr="probirka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1882773"/>
            <a:ext cx="1619250" cy="24108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17" descr="gold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166" y="4239266"/>
            <a:ext cx="1673986" cy="125549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metal01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351619" y="5319755"/>
            <a:ext cx="1155392" cy="153227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5339993"/>
              </p:ext>
            </p:extLst>
          </p:nvPr>
        </p:nvGraphicFramePr>
        <p:xfrm>
          <a:off x="2065851" y="1303616"/>
          <a:ext cx="9973749" cy="1573784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109315">
                  <a:extLst>
                    <a:ext uri="{9D8B030D-6E8A-4147-A177-3AD203B41FA5}">
                      <a16:colId xmlns:a16="http://schemas.microsoft.com/office/drawing/2014/main" xmlns="" val="1496605014"/>
                    </a:ext>
                  </a:extLst>
                </a:gridCol>
                <a:gridCol w="1282534">
                  <a:extLst>
                    <a:ext uri="{9D8B030D-6E8A-4147-A177-3AD203B41FA5}">
                      <a16:colId xmlns:a16="http://schemas.microsoft.com/office/drawing/2014/main" xmlns="" val="2017765773"/>
                    </a:ext>
                  </a:extLst>
                </a:gridCol>
                <a:gridCol w="1261146">
                  <a:extLst>
                    <a:ext uri="{9D8B030D-6E8A-4147-A177-3AD203B41FA5}">
                      <a16:colId xmlns:a16="http://schemas.microsoft.com/office/drawing/2014/main" xmlns="" val="2365924304"/>
                    </a:ext>
                  </a:extLst>
                </a:gridCol>
                <a:gridCol w="1538210">
                  <a:extLst>
                    <a:ext uri="{9D8B030D-6E8A-4147-A177-3AD203B41FA5}">
                      <a16:colId xmlns:a16="http://schemas.microsoft.com/office/drawing/2014/main" xmlns="" val="3687385531"/>
                    </a:ext>
                  </a:extLst>
                </a:gridCol>
                <a:gridCol w="1372594">
                  <a:extLst>
                    <a:ext uri="{9D8B030D-6E8A-4147-A177-3AD203B41FA5}">
                      <a16:colId xmlns:a16="http://schemas.microsoft.com/office/drawing/2014/main" xmlns="" val="3210271286"/>
                    </a:ext>
                  </a:extLst>
                </a:gridCol>
                <a:gridCol w="1704975">
                  <a:extLst>
                    <a:ext uri="{9D8B030D-6E8A-4147-A177-3AD203B41FA5}">
                      <a16:colId xmlns:a16="http://schemas.microsoft.com/office/drawing/2014/main" xmlns="" val="392651095"/>
                    </a:ext>
                  </a:extLst>
                </a:gridCol>
                <a:gridCol w="1704975">
                  <a:extLst>
                    <a:ext uri="{9D8B030D-6E8A-4147-A177-3AD203B41FA5}">
                      <a16:colId xmlns:a16="http://schemas.microsoft.com/office/drawing/2014/main" xmlns="" val="158548308"/>
                    </a:ext>
                  </a:extLst>
                </a:gridCol>
              </a:tblGrid>
              <a:tr h="4432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Металл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Агрегатное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состояние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Цвет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Блеск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Пластичность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Теплопроводность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Электропроводность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xmlns="" val="275726235"/>
                  </a:ext>
                </a:extLst>
              </a:tr>
              <a:tr h="1784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медь 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</a:rPr>
                        <a:t>Cu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твердое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красный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есть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есть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есть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есть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xmlns="" val="2097269262"/>
                  </a:ext>
                </a:extLst>
              </a:tr>
              <a:tr h="1784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железо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</a:rPr>
                        <a:t> Fe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твердое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серый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есть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есть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есть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есть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xmlns="" val="601557256"/>
                  </a:ext>
                </a:extLst>
              </a:tr>
              <a:tr h="2082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Алюминий</a:t>
                      </a:r>
                      <a:endParaRPr lang="en-US" sz="14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твердое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Серебристо-серый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есть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есть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есть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есть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xmlns="" val="681507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515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4" y="2205038"/>
            <a:ext cx="6480175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1774825" y="6308726"/>
            <a:ext cx="8713788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/>
              <a:t>Относительная  шкала твердости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086100" y="365126"/>
            <a:ext cx="8267700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Твердость металлов 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1514" y="1133476"/>
            <a:ext cx="111339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Твердость материала – это стойкость к разрушению при внедрении во внешний слой более твердого материала.</a:t>
            </a:r>
          </a:p>
        </p:txBody>
      </p:sp>
    </p:spTree>
    <p:extLst>
      <p:ext uri="{BB962C8B-B14F-4D97-AF65-F5344CB8AC3E}">
        <p14:creationId xmlns:p14="http://schemas.microsoft.com/office/powerpoint/2010/main" val="147666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 noChangeArrowheads="1"/>
          </p:cNvSpPr>
          <p:nvPr/>
        </p:nvSpPr>
        <p:spPr bwMode="auto">
          <a:xfrm>
            <a:off x="4800601" y="981075"/>
            <a:ext cx="2232025" cy="4318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/>
              <a:t>Металлы</a:t>
            </a:r>
          </a:p>
        </p:txBody>
      </p:sp>
      <p:sp>
        <p:nvSpPr>
          <p:cNvPr id="19460" name="Rectangle 5"/>
          <p:cNvSpPr>
            <a:spLocks noChangeArrowheads="1"/>
          </p:cNvSpPr>
          <p:nvPr/>
        </p:nvSpPr>
        <p:spPr bwMode="auto">
          <a:xfrm>
            <a:off x="7319964" y="1557338"/>
            <a:ext cx="2808287" cy="100806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/>
              <a:t>Легкие</a:t>
            </a:r>
          </a:p>
          <a:p>
            <a:pPr algn="ctr" eaLnBrk="1" hangingPunct="1"/>
            <a:r>
              <a:rPr lang="ru-RU" altLang="ru-RU"/>
              <a:t>Плотность менее 5 г/см</a:t>
            </a:r>
            <a:r>
              <a:rPr lang="ru-RU" altLang="ru-RU" baseline="30000"/>
              <a:t>3</a:t>
            </a:r>
          </a:p>
          <a:p>
            <a:pPr algn="ctr" eaLnBrk="1" hangingPunct="1"/>
            <a:endParaRPr lang="ru-RU" altLang="ru-RU"/>
          </a:p>
        </p:txBody>
      </p:sp>
      <p:sp>
        <p:nvSpPr>
          <p:cNvPr id="19461" name="Rectangle 6"/>
          <p:cNvSpPr>
            <a:spLocks noChangeArrowheads="1"/>
          </p:cNvSpPr>
          <p:nvPr/>
        </p:nvSpPr>
        <p:spPr bwMode="auto">
          <a:xfrm>
            <a:off x="2208214" y="1628775"/>
            <a:ext cx="2808287" cy="10795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/>
              <a:t>Тяжелые</a:t>
            </a:r>
          </a:p>
          <a:p>
            <a:pPr algn="ctr" eaLnBrk="1" hangingPunct="1"/>
            <a:r>
              <a:rPr lang="ru-RU" altLang="ru-RU"/>
              <a:t>Плотность более 5 г/см</a:t>
            </a:r>
            <a:r>
              <a:rPr lang="ru-RU" altLang="ru-RU" baseline="30000"/>
              <a:t>3</a:t>
            </a:r>
          </a:p>
        </p:txBody>
      </p:sp>
      <p:sp>
        <p:nvSpPr>
          <p:cNvPr id="19462" name="Line 7"/>
          <p:cNvSpPr>
            <a:spLocks noChangeShapeType="1"/>
          </p:cNvSpPr>
          <p:nvPr/>
        </p:nvSpPr>
        <p:spPr bwMode="auto">
          <a:xfrm flipH="1">
            <a:off x="4440239" y="1196975"/>
            <a:ext cx="287337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63" name="Line 8"/>
          <p:cNvSpPr>
            <a:spLocks noChangeShapeType="1"/>
          </p:cNvSpPr>
          <p:nvPr/>
        </p:nvSpPr>
        <p:spPr bwMode="auto">
          <a:xfrm>
            <a:off x="7032626" y="1196975"/>
            <a:ext cx="358775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64" name="Rectangle 10"/>
          <p:cNvSpPr>
            <a:spLocks noChangeArrowheads="1"/>
          </p:cNvSpPr>
          <p:nvPr/>
        </p:nvSpPr>
        <p:spPr bwMode="auto">
          <a:xfrm>
            <a:off x="3792538" y="6381750"/>
            <a:ext cx="5040312" cy="28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/>
              <a:t>Плотность некоторых металлов</a:t>
            </a:r>
          </a:p>
        </p:txBody>
      </p:sp>
      <p:pic>
        <p:nvPicPr>
          <p:cNvPr id="19465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05772">
            <a:off x="3502392" y="2949879"/>
            <a:ext cx="4679950" cy="336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3006970" y="68262"/>
            <a:ext cx="8267700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Плотность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173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151" y="1773238"/>
            <a:ext cx="6048375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Rectangle 8"/>
          <p:cNvSpPr>
            <a:spLocks noChangeArrowheads="1"/>
          </p:cNvSpPr>
          <p:nvPr/>
        </p:nvSpPr>
        <p:spPr bwMode="auto">
          <a:xfrm>
            <a:off x="1524000" y="836613"/>
            <a:ext cx="4535488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>
                <a:solidFill>
                  <a:schemeClr val="tx2"/>
                </a:solidFill>
              </a:rPr>
              <a:t>Легкоплавкие (</a:t>
            </a:r>
            <a:r>
              <a:rPr lang="en-US" altLang="ru-RU">
                <a:solidFill>
                  <a:schemeClr val="tx2"/>
                </a:solidFill>
              </a:rPr>
              <a:t>t</a:t>
            </a:r>
            <a:r>
              <a:rPr lang="ru-RU" altLang="ru-RU">
                <a:solidFill>
                  <a:schemeClr val="tx2"/>
                </a:solidFill>
              </a:rPr>
              <a:t> </a:t>
            </a:r>
            <a:r>
              <a:rPr lang="ru-RU" altLang="ru-RU" baseline="-25000">
                <a:solidFill>
                  <a:schemeClr val="tx2"/>
                </a:solidFill>
              </a:rPr>
              <a:t>пл</a:t>
            </a:r>
            <a:r>
              <a:rPr lang="ru-RU" altLang="ru-RU">
                <a:solidFill>
                  <a:schemeClr val="tx2"/>
                </a:solidFill>
              </a:rPr>
              <a:t> </a:t>
            </a:r>
            <a:r>
              <a:rPr lang="en-US" altLang="ru-RU">
                <a:solidFill>
                  <a:schemeClr val="tx2"/>
                </a:solidFill>
              </a:rPr>
              <a:t>&lt;</a:t>
            </a:r>
            <a:r>
              <a:rPr lang="ru-RU" altLang="ru-RU">
                <a:solidFill>
                  <a:schemeClr val="tx2"/>
                </a:solidFill>
              </a:rPr>
              <a:t> 350 </a:t>
            </a:r>
            <a:r>
              <a:rPr lang="ru-RU" altLang="ru-RU" baseline="30000">
                <a:solidFill>
                  <a:schemeClr val="tx2"/>
                </a:solidFill>
              </a:rPr>
              <a:t>0</a:t>
            </a:r>
            <a:r>
              <a:rPr lang="ru-RU" altLang="ru-RU">
                <a:solidFill>
                  <a:schemeClr val="tx2"/>
                </a:solidFill>
              </a:rPr>
              <a:t>) </a:t>
            </a:r>
          </a:p>
          <a:p>
            <a:pPr algn="ctr" eaLnBrk="1" hangingPunct="1"/>
            <a:r>
              <a:rPr lang="ru-RU" altLang="ru-RU">
                <a:solidFill>
                  <a:schemeClr val="tx2"/>
                </a:solidFill>
              </a:rPr>
              <a:t>С</a:t>
            </a:r>
            <a:r>
              <a:rPr lang="en-US" altLang="ru-RU">
                <a:solidFill>
                  <a:schemeClr val="tx2"/>
                </a:solidFill>
              </a:rPr>
              <a:t>s – 28 </a:t>
            </a:r>
            <a:r>
              <a:rPr lang="en-US" altLang="ru-RU" baseline="30000">
                <a:solidFill>
                  <a:schemeClr val="tx2"/>
                </a:solidFill>
              </a:rPr>
              <a:t>0</a:t>
            </a:r>
            <a:r>
              <a:rPr lang="en-US" altLang="ru-RU">
                <a:solidFill>
                  <a:schemeClr val="tx2"/>
                </a:solidFill>
              </a:rPr>
              <a:t>C</a:t>
            </a:r>
            <a:endParaRPr lang="ru-RU" altLang="ru-RU">
              <a:solidFill>
                <a:schemeClr val="tx2"/>
              </a:solidFill>
            </a:endParaRPr>
          </a:p>
        </p:txBody>
      </p:sp>
      <p:sp>
        <p:nvSpPr>
          <p:cNvPr id="20485" name="Rectangle 9"/>
          <p:cNvSpPr>
            <a:spLocks noChangeArrowheads="1"/>
          </p:cNvSpPr>
          <p:nvPr/>
        </p:nvSpPr>
        <p:spPr bwMode="auto">
          <a:xfrm>
            <a:off x="6132514" y="115888"/>
            <a:ext cx="4067175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solidFill>
                  <a:schemeClr val="tx2"/>
                </a:solidFill>
              </a:rPr>
              <a:t>Тугоплавкие (</a:t>
            </a:r>
            <a:r>
              <a:rPr lang="en-US" altLang="ru-RU">
                <a:solidFill>
                  <a:schemeClr val="tx2"/>
                </a:solidFill>
              </a:rPr>
              <a:t>t</a:t>
            </a:r>
            <a:r>
              <a:rPr lang="ru-RU" altLang="ru-RU">
                <a:solidFill>
                  <a:schemeClr val="tx2"/>
                </a:solidFill>
              </a:rPr>
              <a:t> </a:t>
            </a:r>
            <a:r>
              <a:rPr lang="ru-RU" altLang="ru-RU" baseline="-25000">
                <a:solidFill>
                  <a:schemeClr val="tx2"/>
                </a:solidFill>
              </a:rPr>
              <a:t>пл</a:t>
            </a:r>
            <a:r>
              <a:rPr lang="ru-RU" altLang="ru-RU">
                <a:solidFill>
                  <a:schemeClr val="tx2"/>
                </a:solidFill>
              </a:rPr>
              <a:t> </a:t>
            </a:r>
            <a:r>
              <a:rPr lang="en-US" altLang="ru-RU">
                <a:solidFill>
                  <a:schemeClr val="tx2"/>
                </a:solidFill>
              </a:rPr>
              <a:t>&gt;</a:t>
            </a:r>
            <a:r>
              <a:rPr lang="ru-RU" altLang="ru-RU">
                <a:solidFill>
                  <a:schemeClr val="tx2"/>
                </a:solidFill>
              </a:rPr>
              <a:t> 350 </a:t>
            </a:r>
            <a:r>
              <a:rPr lang="ru-RU" altLang="ru-RU" baseline="30000">
                <a:solidFill>
                  <a:schemeClr val="tx2"/>
                </a:solidFill>
              </a:rPr>
              <a:t>0</a:t>
            </a:r>
            <a:r>
              <a:rPr lang="ru-RU" altLang="ru-RU">
                <a:solidFill>
                  <a:schemeClr val="tx2"/>
                </a:solidFill>
              </a:rPr>
              <a:t>) </a:t>
            </a:r>
            <a:endParaRPr lang="en-US" altLang="ru-RU">
              <a:solidFill>
                <a:schemeClr val="tx2"/>
              </a:solidFill>
            </a:endParaRPr>
          </a:p>
          <a:p>
            <a:pPr eaLnBrk="1" hangingPunct="1"/>
            <a:r>
              <a:rPr lang="en-US" altLang="ru-RU">
                <a:solidFill>
                  <a:schemeClr val="tx2"/>
                </a:solidFill>
              </a:rPr>
              <a:t>Fe -1539</a:t>
            </a:r>
            <a:r>
              <a:rPr lang="en-US" altLang="ru-RU" baseline="30000">
                <a:solidFill>
                  <a:schemeClr val="tx2"/>
                </a:solidFill>
              </a:rPr>
              <a:t>0</a:t>
            </a:r>
            <a:r>
              <a:rPr lang="en-US" altLang="ru-RU">
                <a:solidFill>
                  <a:schemeClr val="tx2"/>
                </a:solidFill>
              </a:rPr>
              <a:t>C</a:t>
            </a:r>
            <a:endParaRPr lang="ru-RU" altLang="ru-RU">
              <a:solidFill>
                <a:schemeClr val="tx2"/>
              </a:solidFill>
            </a:endParaRPr>
          </a:p>
          <a:p>
            <a:pPr eaLnBrk="1" hangingPunct="1"/>
            <a:r>
              <a:rPr lang="en-US" altLang="ru-RU">
                <a:solidFill>
                  <a:schemeClr val="tx2"/>
                </a:solidFill>
              </a:rPr>
              <a:t>W - 3380</a:t>
            </a:r>
            <a:r>
              <a:rPr lang="en-US" altLang="ru-RU" baseline="30000">
                <a:solidFill>
                  <a:schemeClr val="tx2"/>
                </a:solidFill>
              </a:rPr>
              <a:t>0</a:t>
            </a:r>
            <a:r>
              <a:rPr lang="en-US" altLang="ru-RU">
                <a:solidFill>
                  <a:schemeClr val="tx2"/>
                </a:solidFill>
              </a:rPr>
              <a:t>C</a:t>
            </a:r>
            <a:endParaRPr lang="ru-RU" altLang="ru-RU">
              <a:solidFill>
                <a:schemeClr val="tx2"/>
              </a:solidFill>
            </a:endParaRPr>
          </a:p>
          <a:p>
            <a:pPr eaLnBrk="1" hangingPunct="1"/>
            <a:endParaRPr lang="ru-RU" altLang="ru-RU">
              <a:solidFill>
                <a:schemeClr val="tx2"/>
              </a:solidFill>
            </a:endParaRPr>
          </a:p>
        </p:txBody>
      </p:sp>
      <p:sp>
        <p:nvSpPr>
          <p:cNvPr id="20486" name="Line 10"/>
          <p:cNvSpPr>
            <a:spLocks noChangeShapeType="1"/>
          </p:cNvSpPr>
          <p:nvPr/>
        </p:nvSpPr>
        <p:spPr bwMode="auto">
          <a:xfrm>
            <a:off x="3071813" y="476250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487" name="Line 11"/>
          <p:cNvSpPr>
            <a:spLocks noChangeShapeType="1"/>
          </p:cNvSpPr>
          <p:nvPr/>
        </p:nvSpPr>
        <p:spPr bwMode="auto">
          <a:xfrm>
            <a:off x="4583114" y="260351"/>
            <a:ext cx="1584325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-3582986" y="-123824"/>
            <a:ext cx="8267700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Плавкость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11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439</TotalTime>
  <Words>997</Words>
  <Application>Microsoft Office PowerPoint</Application>
  <PresentationFormat>Произвольный</PresentationFormat>
  <Paragraphs>201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Урок №1.  Металлы-простые вещества.</vt:lpstr>
      <vt:lpstr>Выполните задание на листочке</vt:lpstr>
      <vt:lpstr>Проверьте себя</vt:lpstr>
      <vt:lpstr>Лабораторная работа</vt:lpstr>
      <vt:lpstr>Лабораторная работа</vt:lpstr>
      <vt:lpstr>Презентация PowerPoint</vt:lpstr>
      <vt:lpstr>Презентация PowerPoint</vt:lpstr>
      <vt:lpstr>Презентация PowerPoint</vt:lpstr>
      <vt:lpstr>– это свойство вещества изменять форму под внешним воздействием и сохранять принятую форму после прекращения этого воздействия. (ковкость – свойство деформироваться без трещин под влиянием сжатия при температуре ниже температуры плавления металла)  </vt:lpstr>
      <vt:lpstr>Металлом называется светлое тело, которое ковать можно. Таких тел находим только шесть: золото, серебро, медь, олово, железо и свинец. Разделяются на высокие и простые металлы; которое разнство в том состоит, что высоких одним огнём без помощи других материй в пепел сожечь не можно, а напротив того простые через едину онаго силу в пепел обращаются. М. В. Ломоносов </vt:lpstr>
      <vt:lpstr>Презентация PowerPoint</vt:lpstr>
      <vt:lpstr>Презентация PowerPoint</vt:lpstr>
      <vt:lpstr>https://learningapps.org/5709096 </vt:lpstr>
      <vt:lpstr>Металлы в Великой Отечественной войне</vt:lpstr>
      <vt:lpstr>Презентация PowerPoint</vt:lpstr>
      <vt:lpstr>Презентация PowerPoint</vt:lpstr>
      <vt:lpstr>Запишите на полях конспекта символ химического элемента, который соответствует итогу вашей работы на уроке</vt:lpstr>
      <vt:lpstr>Домашнее задание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24</cp:revision>
  <dcterms:created xsi:type="dcterms:W3CDTF">2018-10-16T07:11:20Z</dcterms:created>
  <dcterms:modified xsi:type="dcterms:W3CDTF">2020-06-08T07:48:18Z</dcterms:modified>
</cp:coreProperties>
</file>