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5" r:id="rId4"/>
    <p:sldId id="258" r:id="rId5"/>
    <p:sldId id="281" r:id="rId6"/>
    <p:sldId id="259" r:id="rId7"/>
    <p:sldId id="276" r:id="rId8"/>
    <p:sldId id="260" r:id="rId9"/>
    <p:sldId id="278" r:id="rId10"/>
    <p:sldId id="279" r:id="rId11"/>
    <p:sldId id="262" r:id="rId12"/>
    <p:sldId id="277" r:id="rId13"/>
    <p:sldId id="280" r:id="rId14"/>
    <p:sldId id="272" r:id="rId15"/>
    <p:sldId id="274" r:id="rId16"/>
    <p:sldId id="266" r:id="rId17"/>
    <p:sldId id="270" r:id="rId18"/>
    <p:sldId id="269" r:id="rId19"/>
    <p:sldId id="271" r:id="rId20"/>
    <p:sldId id="267" r:id="rId21"/>
    <p:sldId id="265" r:id="rId22"/>
    <p:sldId id="282" r:id="rId23"/>
    <p:sldId id="268" r:id="rId2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2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Лабораторная посуда и вспомогательные средства купить в СПб | ЛОИП"/>
          <p:cNvPicPr>
            <a:picLocks noChangeAspect="1" noChangeArrowheads="1"/>
          </p:cNvPicPr>
          <p:nvPr/>
        </p:nvPicPr>
        <p:blipFill>
          <a:blip r:embed="rId2"/>
          <a:srcRect t="9263"/>
          <a:stretch>
            <a:fillRect/>
          </a:stretch>
        </p:blipFill>
        <p:spPr bwMode="auto">
          <a:xfrm>
            <a:off x="609600" y="0"/>
            <a:ext cx="8032249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609600"/>
            <a:ext cx="8610600" cy="1470025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Презентация к уроку по учебному предмету «Биология» в 5-ом классе на тему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Методы исследования в биологии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3400" y="5903893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Вилисова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Марина Алексеевна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учитель биологии МБОУ СОШ № 9 г. Куса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762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Какой метод использовали обучающиеся, сидящие на 2-ом ряду?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2667000"/>
            <a:ext cx="8229600" cy="4525963"/>
          </a:xfrm>
        </p:spPr>
        <p:txBody>
          <a:bodyPr/>
          <a:lstStyle/>
          <a:p>
            <a:r>
              <a:rPr lang="ru-RU" sz="5400" u="sng" dirty="0" smtClean="0">
                <a:latin typeface="Times New Roman" pitchFamily="18" charset="0"/>
                <a:cs typeface="Times New Roman" pitchFamily="18" charset="0"/>
              </a:rPr>
              <a:t>2 ряд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использовал метод – </a:t>
            </a:r>
            <a:r>
              <a:rPr lang="ru-RU" sz="5400" u="sng" dirty="0" smtClean="0">
                <a:latin typeface="Times New Roman" pitchFamily="18" charset="0"/>
                <a:cs typeface="Times New Roman" pitchFamily="18" charset="0"/>
              </a:rPr>
              <a:t>эксперимент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Самостоятельная работа 3 ряд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парта измеряют температуру воды из под крана с помощью градусника.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парта измеряют объем воды в мерном цилиндре.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парта измеряют сантиметровой лентой обхват талии /обхват головы.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 парта измеряют массу тела с помощью весов.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 парта измеряют линейкой размер листа растения.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762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Какой метод использовали обучающиеся, сидящие на 3-ом ряду?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4824" name="Picture 8" descr="Оборудование для изучения природы (измерительные и увеличительные приборы, лабораторное  оборудование) | Природоведение. Реферат, доклад, сообщение, краткое  содержание, конспект, сочинение, ГДЗ, тест, книга | iEssay.r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2209800"/>
            <a:ext cx="8153401" cy="366266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5934670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Измерительные приборы: а — линейка; б — рулетка; в — настенные часы; термометры для измерения температуры тела человека: г — электронный,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— ртутный; е — песочные часы; ё — мерный стакан; ж — весы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762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Какой метод использовали обучающиеся, сидящие на 3-ом ряду?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2667000"/>
            <a:ext cx="8229600" cy="4525963"/>
          </a:xfrm>
        </p:spPr>
        <p:txBody>
          <a:bodyPr/>
          <a:lstStyle/>
          <a:p>
            <a:r>
              <a:rPr lang="ru-RU" sz="5400" u="sng" dirty="0" smtClean="0">
                <a:latin typeface="Times New Roman" pitchFamily="18" charset="0"/>
                <a:cs typeface="Times New Roman" pitchFamily="18" charset="0"/>
              </a:rPr>
              <a:t>3 ряд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использовал метод – </a:t>
            </a:r>
            <a:r>
              <a:rPr lang="ru-RU" sz="5400" u="sng" dirty="0" smtClean="0">
                <a:latin typeface="Times New Roman" pitchFamily="18" charset="0"/>
                <a:cs typeface="Times New Roman" pitchFamily="18" charset="0"/>
              </a:rPr>
              <a:t>измерение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Ответьте на вопрос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	С каким оборудованием вы сегодня работали на уроке?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Ответьте на вопрос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219201"/>
            <a:ext cx="8229600" cy="1905000"/>
          </a:xfrm>
        </p:spPr>
        <p:txBody>
          <a:bodyPr/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	С каким оборудованием вы сегодня работали на уроке? </a:t>
            </a:r>
          </a:p>
          <a:p>
            <a:endParaRPr lang="ru-RU" dirty="0"/>
          </a:p>
        </p:txBody>
      </p:sp>
      <p:pic>
        <p:nvPicPr>
          <p:cNvPr id="4" name="Picture 2" descr="Цилиндр мерный 25 мл (стекло) — Сибирский дистиллято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743200"/>
            <a:ext cx="3048000" cy="3048000"/>
          </a:xfrm>
          <a:prstGeom prst="rect">
            <a:avLst/>
          </a:prstGeom>
          <a:noFill/>
        </p:spPr>
      </p:pic>
      <p:pic>
        <p:nvPicPr>
          <p:cNvPr id="5" name="Picture 4" descr="Палочка стеклянная L=220мм - СКФ Самар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600" y="2895600"/>
            <a:ext cx="2667000" cy="2000250"/>
          </a:xfrm>
          <a:prstGeom prst="rect">
            <a:avLst/>
          </a:prstGeom>
          <a:noFill/>
        </p:spPr>
      </p:pic>
      <p:pic>
        <p:nvPicPr>
          <p:cNvPr id="6" name="Picture 6" descr="Стаканы: химические или лабораторные"/>
          <p:cNvPicPr>
            <a:picLocks noChangeAspect="1" noChangeArrowheads="1"/>
          </p:cNvPicPr>
          <p:nvPr/>
        </p:nvPicPr>
        <p:blipFill>
          <a:blip r:embed="rId4" cstate="print"/>
          <a:srcRect b="13606"/>
          <a:stretch>
            <a:fillRect/>
          </a:stretch>
        </p:blipFill>
        <p:spPr bwMode="auto">
          <a:xfrm>
            <a:off x="6172200" y="2743200"/>
            <a:ext cx="2551615" cy="220436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2400" y="5867400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Мерный цилиндр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67000" y="5105400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Стеклянная палочка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19800" y="5029200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Химический стакан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Подведение итогов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(устное выполнение заданий)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Соотнесите единицы  измерения из правого столбика с названием физических величин, приведенными в левом столбике, и соедините их стрелками.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Физические величины		Единицы измерения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 Масса				1. Сантиметр (см)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Б. Длина				2. Час (ч)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В. Время				3. Градус Цельсия (С)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Г. Скорость				4. Грамм (г)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Д. Температура			5. Километров в час (км/ч)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Подведение итогов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(устное выполнение заданий)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Соотнесите единицы  измерения из правого столбика с названием физических величин, приведенными в левом столбике, и соедините их стрелками.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Физические величины		Единицы измерения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 Масса				1. Сантиметр (см)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Б. Длина				2. Час (ч)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В. Время				3. Градус Цельсия (С)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Г. Скорость				4. Грамм (г)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Д. Температура			5. Километров в час (км/ч)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1905000" y="3962400"/>
            <a:ext cx="3200400" cy="1295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1905000" y="3886200"/>
            <a:ext cx="32004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1905000" y="4419600"/>
            <a:ext cx="32004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209800" y="5257800"/>
            <a:ext cx="28956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2743200" y="4876800"/>
            <a:ext cx="23622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Определите методы изучения природы по примеру.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Примеры: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Определение температуры кипения подсолнечного масла.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Голый слизень (моллюск) медленно ползет по листу капусты.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получения высокого урожая капусты в почву следует добавлять азотные удобрения.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Подведение итогов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(устное выполнение заданий)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Определите методы изучения природы по примеру.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Примеры: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Определение температуры кипения подсолнечного масла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(измерение)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Голый слизень (моллюск) медленно ползет по листу капусты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(наблюдение)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получения высокого урожая капусты в почву следует добавлять азотные удобрения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(эксперимент)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Подведение итогов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(устное выполнение заданий)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Тема урока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«Методы исследования в биологии»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5353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	Попробуйте самостоятельно сформулируйте цель урока.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Лабораторное оборудование"/>
          <p:cNvPicPr>
            <a:picLocks noChangeAspect="1" noChangeArrowheads="1"/>
          </p:cNvPicPr>
          <p:nvPr/>
        </p:nvPicPr>
        <p:blipFill>
          <a:blip r:embed="rId2"/>
          <a:srcRect t="19470" b="18325"/>
          <a:stretch>
            <a:fillRect/>
          </a:stretch>
        </p:blipFill>
        <p:spPr bwMode="auto">
          <a:xfrm>
            <a:off x="2362200" y="3962400"/>
            <a:ext cx="4655026" cy="289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Для чего предназначена химическая посуда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56000" y="2667000"/>
            <a:ext cx="5588000" cy="4191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Выскажитесь одним предложением, выбирав начало фразы из рефлексивного экрана: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1.сегодня я узнал…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2.было интересно…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3.было трудно…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4.я выполнял задания…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5.я понял, что…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6.теперь я могу…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7.я почувствовал, что…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8.я научился…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9.у меня получилось…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10.я смог…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Сформулировать и записать в тетрадь определения 3х методов изучения природы (наблюдение, эксперимент, измерение), привести по 3 своих примера.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Задание на дополнительную оценку: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Провести наблюдение за любым биологическим объектом, записать результаты наблюдения в тетрадь.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Список использованных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источников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информации: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Биология: введение в биологию: 5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.: учебник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В.В. Пасечник. – М.: Просвещение, 2021.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Иллюстративный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материал ресурсов сети Интернет.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Лабораторная, химическая посуда - купить в Екатеринбург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982065"/>
            <a:ext cx="8229600" cy="58759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Тема урока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«Методы исследования в биологии»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9812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Цель урока: в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ыявить какие существуют методы исследования, изучить их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Самостоятельная работа 1 ряд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парта изучают коллекцию грибов.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парта изучают коллекцию овощей.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парта изучают коллекцию фруктов.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 парта изучают коллекцию насекомых с помощью лупы.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 парта изучают микропрепарат «Кровь» с помощью микроскопа.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www.grafamania.net/uploads/posts/2008-08/1217743056_00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124200" cy="3457536"/>
          </a:xfrm>
          <a:prstGeom prst="rect">
            <a:avLst/>
          </a:prstGeom>
          <a:noFill/>
        </p:spPr>
      </p:pic>
      <p:pic>
        <p:nvPicPr>
          <p:cNvPr id="38914" name="Picture 2" descr="Коллекция различных овощей иллюстрирована | Бесплатно вектор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11518" y="1"/>
            <a:ext cx="4232481" cy="2819400"/>
          </a:xfrm>
          <a:prstGeom prst="rect">
            <a:avLst/>
          </a:prstGeom>
          <a:noFill/>
        </p:spPr>
      </p:pic>
      <p:pic>
        <p:nvPicPr>
          <p:cNvPr id="38916" name="Picture 4" descr="Коллекция фруктов и овощей в стиле flat | Премиум вектор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43200" y="1447800"/>
            <a:ext cx="3124200" cy="3628265"/>
          </a:xfrm>
          <a:prstGeom prst="rect">
            <a:avLst/>
          </a:prstGeom>
          <a:noFill/>
        </p:spPr>
      </p:pic>
      <p:pic>
        <p:nvPicPr>
          <p:cNvPr id="38918" name="Picture 6" descr="Коллекция различных насекомых, изолированные на белом фоне | Бесплатно  векторы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810000"/>
            <a:ext cx="3352799" cy="2677955"/>
          </a:xfrm>
          <a:prstGeom prst="rect">
            <a:avLst/>
          </a:prstGeom>
          <a:noFill/>
        </p:spPr>
      </p:pic>
      <p:pic>
        <p:nvPicPr>
          <p:cNvPr id="38920" name="Picture 8" descr="Люди, разгадавшие тайну крови"/>
          <p:cNvPicPr>
            <a:picLocks noChangeAspect="1" noChangeArrowheads="1"/>
          </p:cNvPicPr>
          <p:nvPr/>
        </p:nvPicPr>
        <p:blipFill>
          <a:blip r:embed="rId6"/>
          <a:srcRect b="11570"/>
          <a:stretch>
            <a:fillRect/>
          </a:stretch>
        </p:blipFill>
        <p:spPr bwMode="auto">
          <a:xfrm>
            <a:off x="5447137" y="4038601"/>
            <a:ext cx="3696864" cy="249318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0" y="3429000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Коллекция грибов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00800" y="2743200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Коллекция овощей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71800" y="5105400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Коллекция фруктов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6457890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Коллекция насекомых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86400" y="6457890"/>
            <a:ext cx="365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Мазок крови под микроскопом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762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Какой метод использовали обучающиеся, сидящие на 1-ом ряду?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iessay.ru/public/page_images/7689/470x0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43200"/>
            <a:ext cx="8915400" cy="189689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4953000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Увеличительные приборы: а — лупа; б — микроскоп; в — бинокль; г — телескоп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762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Какой метод использовали обучающиеся, сидящие на 1-ом ряду?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2667000"/>
            <a:ext cx="8229600" cy="4525963"/>
          </a:xfrm>
        </p:spPr>
        <p:txBody>
          <a:bodyPr/>
          <a:lstStyle/>
          <a:p>
            <a:r>
              <a:rPr lang="ru-RU" sz="5400" u="sng" dirty="0" smtClean="0">
                <a:latin typeface="Times New Roman" pitchFamily="18" charset="0"/>
                <a:cs typeface="Times New Roman" pitchFamily="18" charset="0"/>
              </a:rPr>
              <a:t>1 ряд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использовал метод – </a:t>
            </a:r>
            <a:r>
              <a:rPr lang="ru-RU" sz="5400" u="sng" dirty="0" smtClean="0">
                <a:latin typeface="Times New Roman" pitchFamily="18" charset="0"/>
                <a:cs typeface="Times New Roman" pitchFamily="18" charset="0"/>
              </a:rPr>
              <a:t>наблюдение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Самостоятельная работа 2 ряд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парта каплю йода добавляют на срез картофеля, обнаруживая крахмал  - углевод.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парта смешивают марганцовку с водой, получают раствор перманганата калия, наблюдают окрашивание раствора.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парта растворяют в стеклянном стакане с водой речной песок.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 парта растворяют в стеклянном стакане с водой сахарный песок.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 парта магнитом пытаются притянуть учебные принадлежности: ластик, скрепку, ручку, карандаш.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762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Какой метод использовали обучающиеся, сидящие на 2-ом ряду?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3794" name="Picture 2" descr="Следователь молодой женщины, что оборудование эксперимента и эксперименты  по науке нефть заливки ученого с сделать желтого цвета в Стоковое Фото -  изображение насчитывающей клиника, средств: 184419444"/>
          <p:cNvPicPr>
            <a:picLocks noChangeAspect="1" noChangeArrowheads="1"/>
          </p:cNvPicPr>
          <p:nvPr/>
        </p:nvPicPr>
        <p:blipFill>
          <a:blip r:embed="rId2"/>
          <a:srcRect b="8135"/>
          <a:stretch>
            <a:fillRect/>
          </a:stretch>
        </p:blipFill>
        <p:spPr bwMode="auto">
          <a:xfrm>
            <a:off x="1219200" y="2413803"/>
            <a:ext cx="6377322" cy="40826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611</Words>
  <PresentationFormat>Экран (4:3)</PresentationFormat>
  <Paragraphs>99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Office Theme</vt:lpstr>
      <vt:lpstr>Презентация к уроку по учебному предмету «Биология» в 5-ом классе на тему  «Методы исследования в биологии» </vt:lpstr>
      <vt:lpstr>Тема урока «Методы исследования в биологии»</vt:lpstr>
      <vt:lpstr>Тема урока «Методы исследования в биологии»</vt:lpstr>
      <vt:lpstr>Самостоятельная работа 1 ряд</vt:lpstr>
      <vt:lpstr>Слайд 5</vt:lpstr>
      <vt:lpstr>Какой метод использовали обучающиеся, сидящие на 1-ом ряду?</vt:lpstr>
      <vt:lpstr>Какой метод использовали обучающиеся, сидящие на 1-ом ряду?</vt:lpstr>
      <vt:lpstr>Самостоятельная работа 2 ряд</vt:lpstr>
      <vt:lpstr>Какой метод использовали обучающиеся, сидящие на 2-ом ряду?</vt:lpstr>
      <vt:lpstr>Какой метод использовали обучающиеся, сидящие на 2-ом ряду?</vt:lpstr>
      <vt:lpstr>Самостоятельная работа 3 ряд</vt:lpstr>
      <vt:lpstr>Какой метод использовали обучающиеся, сидящие на 3-ом ряду?</vt:lpstr>
      <vt:lpstr>Какой метод использовали обучающиеся, сидящие на 3-ом ряду?</vt:lpstr>
      <vt:lpstr>Ответьте на вопрос </vt:lpstr>
      <vt:lpstr>Ответьте на вопрос </vt:lpstr>
      <vt:lpstr>Подведение итогов  (устное выполнение заданий) </vt:lpstr>
      <vt:lpstr>Подведение итогов  (устное выполнение заданий) </vt:lpstr>
      <vt:lpstr>Подведение итогов  (устное выполнение заданий) </vt:lpstr>
      <vt:lpstr>Подведение итогов  (устное выполнение заданий) </vt:lpstr>
      <vt:lpstr>Рефлексия</vt:lpstr>
      <vt:lpstr>Домашнее задание:</vt:lpstr>
      <vt:lpstr>Список использованных источников     информации: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23</cp:revision>
  <dcterms:created xsi:type="dcterms:W3CDTF">2021-11-03T05:53:41Z</dcterms:created>
  <dcterms:modified xsi:type="dcterms:W3CDTF">2021-11-03T08:31:57Z</dcterms:modified>
</cp:coreProperties>
</file>