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  <p:sldMasterId id="2147484189" r:id="rId2"/>
    <p:sldMasterId id="2147484230" r:id="rId3"/>
  </p:sldMasterIdLst>
  <p:notesMasterIdLst>
    <p:notesMasterId r:id="rId44"/>
  </p:notesMasterIdLst>
  <p:sldIdLst>
    <p:sldId id="429" r:id="rId4"/>
    <p:sldId id="345" r:id="rId5"/>
    <p:sldId id="346" r:id="rId6"/>
    <p:sldId id="348" r:id="rId7"/>
    <p:sldId id="351" r:id="rId8"/>
    <p:sldId id="380" r:id="rId9"/>
    <p:sldId id="432" r:id="rId10"/>
    <p:sldId id="399" r:id="rId11"/>
    <p:sldId id="358" r:id="rId12"/>
    <p:sldId id="416" r:id="rId13"/>
    <p:sldId id="400" r:id="rId14"/>
    <p:sldId id="401" r:id="rId15"/>
    <p:sldId id="326" r:id="rId16"/>
    <p:sldId id="377" r:id="rId17"/>
    <p:sldId id="390" r:id="rId18"/>
    <p:sldId id="430" r:id="rId19"/>
    <p:sldId id="431" r:id="rId20"/>
    <p:sldId id="302" r:id="rId21"/>
    <p:sldId id="389" r:id="rId22"/>
    <p:sldId id="409" r:id="rId23"/>
    <p:sldId id="410" r:id="rId24"/>
    <p:sldId id="411" r:id="rId25"/>
    <p:sldId id="414" r:id="rId26"/>
    <p:sldId id="415" r:id="rId27"/>
    <p:sldId id="418" r:id="rId28"/>
    <p:sldId id="402" r:id="rId29"/>
    <p:sldId id="395" r:id="rId30"/>
    <p:sldId id="392" r:id="rId31"/>
    <p:sldId id="396" r:id="rId32"/>
    <p:sldId id="397" r:id="rId33"/>
    <p:sldId id="419" r:id="rId34"/>
    <p:sldId id="398" r:id="rId35"/>
    <p:sldId id="421" r:id="rId36"/>
    <p:sldId id="422" r:id="rId37"/>
    <p:sldId id="423" r:id="rId38"/>
    <p:sldId id="424" r:id="rId39"/>
    <p:sldId id="425" r:id="rId40"/>
    <p:sldId id="426" r:id="rId41"/>
    <p:sldId id="427" r:id="rId42"/>
    <p:sldId id="428" r:id="rId4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4A05F5"/>
    <a:srgbClr val="ED0DBD"/>
    <a:srgbClr val="F8F802"/>
    <a:srgbClr val="00FA71"/>
    <a:srgbClr val="0066FF"/>
    <a:srgbClr val="FFFF99"/>
    <a:srgbClr val="5DD5FF"/>
    <a:srgbClr val="66FFFF"/>
    <a:srgbClr val="26D0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46" autoAdjust="0"/>
    <p:restoredTop sz="94564" autoAdjust="0"/>
  </p:normalViewPr>
  <p:slideViewPr>
    <p:cSldViewPr>
      <p:cViewPr varScale="1">
        <p:scale>
          <a:sx n="101" d="100"/>
          <a:sy n="101" d="100"/>
        </p:scale>
        <p:origin x="55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emf"/><Relationship Id="rId1" Type="http://schemas.openxmlformats.org/officeDocument/2006/relationships/image" Target="../media/image71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2.wmf"/><Relationship Id="rId2" Type="http://schemas.openxmlformats.org/officeDocument/2006/relationships/image" Target="../media/image83.wmf"/><Relationship Id="rId1" Type="http://schemas.openxmlformats.org/officeDocument/2006/relationships/image" Target="../media/image9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7.wmf"/><Relationship Id="rId2" Type="http://schemas.openxmlformats.org/officeDocument/2006/relationships/image" Target="../media/image96.wmf"/><Relationship Id="rId1" Type="http://schemas.openxmlformats.org/officeDocument/2006/relationships/image" Target="../media/image83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31.wmf"/><Relationship Id="rId1" Type="http://schemas.openxmlformats.org/officeDocument/2006/relationships/image" Target="../media/image28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4" Type="http://schemas.openxmlformats.org/officeDocument/2006/relationships/image" Target="../media/image5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9EF64FA-0B30-4A93-8F79-7A204EB81002}" type="datetimeFigureOut">
              <a:rPr lang="ru-RU"/>
              <a:pPr>
                <a:defRPr/>
              </a:pPr>
              <a:t>28.03.2024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B2DE4E3-8639-42CC-A2A0-8AA433AC0C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900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E719F-E677-4144-A286-8869C76B9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67922-CC85-4FCC-937D-EBF2868F0B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714C8-FBBB-4368-8B6A-922F56F7A3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A5185-C572-45C5-84F6-C31CCA3B74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9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69985-4D62-4A85-9AB3-D370D010C2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1457D8-9B23-4924-947F-67E61E9CB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E719F-E677-4144-A286-8869C76B92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980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103D60-9170-42B2-91F6-4F7001ED4A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5774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ADBE17-A5F2-470B-97D3-57FF22163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335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B7F7E4-3741-48C2-993E-8F5C68A638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8509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3246AD-E02A-47CE-BDA2-A5BB2DD0FC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153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03D60-9170-42B2-91F6-4F7001ED4A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B11E4E-3595-43ED-8697-374E7B5B7E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7139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2718B9-81E7-4A9A-9765-B001A287D8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272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ABBADE-F087-4877-966E-074FFCF5CF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5537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6E6D69-2324-41C2-84D8-5604E72E52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3286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F67922-CC85-4FCC-937D-EBF2868F0B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3436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0714C8-FBBB-4368-8B6A-922F56F7A3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8467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5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85241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504" y="1412776"/>
            <a:ext cx="8928992" cy="1008112"/>
          </a:xfrm>
          <a:prstGeom prst="rect">
            <a:avLst/>
          </a:prstGeom>
          <a:solidFill>
            <a:srgbClr val="E6EDF6"/>
          </a:solidFill>
          <a:ln w="508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5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444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416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5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по образцу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5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07504" y="1448780"/>
            <a:ext cx="4464496" cy="5112568"/>
          </a:xfrm>
          <a:prstGeom prst="rect">
            <a:avLst/>
          </a:prstGeom>
          <a:solidFill>
            <a:srgbClr val="E6EDF6"/>
          </a:solidFill>
          <a:ln w="508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444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024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85241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504" y="1196752"/>
            <a:ext cx="8928992" cy="1224136"/>
          </a:xfrm>
          <a:prstGeom prst="rect">
            <a:avLst/>
          </a:prstGeom>
          <a:solidFill>
            <a:srgbClr val="E6EDF6"/>
          </a:solidFill>
          <a:ln w="508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444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171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E719F-E677-4144-A286-8869C76B92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840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DBE17-A5F2-470B-97D3-57FF221633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103D60-9170-42B2-91F6-4F7001ED4A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1363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ADBE17-A5F2-470B-97D3-57FF22163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6037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B7F7E4-3741-48C2-993E-8F5C68A638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4648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3246AD-E02A-47CE-BDA2-A5BB2DD0FC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9580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B11E4E-3595-43ED-8697-374E7B5B7E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8206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2718B9-81E7-4A9A-9765-B001A287D8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7219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ABBADE-F087-4877-966E-074FFCF5CF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0786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6E6D69-2324-41C2-84D8-5604E72E52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1153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F67922-CC85-4FCC-937D-EBF2868F0B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50634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0714C8-FBBB-4368-8B6A-922F56F7A3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818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7F7E4-3741-48C2-993E-8F5C68A638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246AD-E02A-47CE-BDA2-A5BB2DD0FC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B11E4E-3595-43ED-8697-374E7B5B7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718B9-81E7-4A9A-9765-B001A287D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BBADE-F087-4877-966E-074FFCF5C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E6D69-2324-41C2-84D8-5604E72E52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519325F2-4618-4FA8-A56F-970611ABA2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2" r:id="rId1"/>
    <p:sldLayoutId id="2147484181" r:id="rId2"/>
    <p:sldLayoutId id="2147484180" r:id="rId3"/>
    <p:sldLayoutId id="2147484179" r:id="rId4"/>
    <p:sldLayoutId id="2147484178" r:id="rId5"/>
    <p:sldLayoutId id="2147484177" r:id="rId6"/>
    <p:sldLayoutId id="2147484176" r:id="rId7"/>
    <p:sldLayoutId id="2147484175" r:id="rId8"/>
    <p:sldLayoutId id="2147484174" r:id="rId9"/>
    <p:sldLayoutId id="2147484173" r:id="rId10"/>
    <p:sldLayoutId id="2147484172" r:id="rId11"/>
    <p:sldLayoutId id="2147484171" r:id="rId12"/>
    <p:sldLayoutId id="2147484170" r:id="rId13"/>
    <p:sldLayoutId id="2147484169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A40A5C0-32FA-4427-8BCE-F0AE3B2BA64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327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0" r:id="rId1"/>
    <p:sldLayoutId id="2147484191" r:id="rId2"/>
    <p:sldLayoutId id="2147484192" r:id="rId3"/>
    <p:sldLayoutId id="2147484193" r:id="rId4"/>
    <p:sldLayoutId id="2147484194" r:id="rId5"/>
    <p:sldLayoutId id="2147484195" r:id="rId6"/>
    <p:sldLayoutId id="2147484196" r:id="rId7"/>
    <p:sldLayoutId id="2147484197" r:id="rId8"/>
    <p:sldLayoutId id="2147484198" r:id="rId9"/>
    <p:sldLayoutId id="2147484199" r:id="rId10"/>
    <p:sldLayoutId id="2147484200" r:id="rId11"/>
    <p:sldLayoutId id="2147484227" r:id="rId12"/>
    <p:sldLayoutId id="2147484228" r:id="rId13"/>
    <p:sldLayoutId id="2147484229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19325F2-4618-4FA8-A56F-970611ABA2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71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1" r:id="rId1"/>
    <p:sldLayoutId id="2147484232" r:id="rId2"/>
    <p:sldLayoutId id="2147484233" r:id="rId3"/>
    <p:sldLayoutId id="2147484234" r:id="rId4"/>
    <p:sldLayoutId id="2147484235" r:id="rId5"/>
    <p:sldLayoutId id="2147484236" r:id="rId6"/>
    <p:sldLayoutId id="2147484237" r:id="rId7"/>
    <p:sldLayoutId id="2147484238" r:id="rId8"/>
    <p:sldLayoutId id="2147484239" r:id="rId9"/>
    <p:sldLayoutId id="2147484240" r:id="rId10"/>
    <p:sldLayoutId id="214748424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9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35.png"/><Relationship Id="rId3" Type="http://schemas.openxmlformats.org/officeDocument/2006/relationships/oleObject" Target="../embeddings/oleObject5.bin"/><Relationship Id="rId7" Type="http://schemas.openxmlformats.org/officeDocument/2006/relationships/image" Target="../media/image31.wmf"/><Relationship Id="rId12" Type="http://schemas.openxmlformats.org/officeDocument/2006/relationships/image" Target="../media/image34.gif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32.wmf"/><Relationship Id="rId5" Type="http://schemas.openxmlformats.org/officeDocument/2006/relationships/oleObject" Target="../embeddings/oleObject6.bin"/><Relationship Id="rId15" Type="http://schemas.openxmlformats.org/officeDocument/2006/relationships/image" Target="../media/image33.wmf"/><Relationship Id="rId10" Type="http://schemas.openxmlformats.org/officeDocument/2006/relationships/oleObject" Target="../embeddings/oleObject9.bin"/><Relationship Id="rId4" Type="http://schemas.openxmlformats.org/officeDocument/2006/relationships/image" Target="../media/image28.wmf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10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8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21.xml"/><Relationship Id="rId1" Type="http://schemas.openxmlformats.org/officeDocument/2006/relationships/audio" Target="file:///C:\Documents%20and%20Settings\&#1040;&#1088;&#1090;&#1105;&#1084;\&#1056;&#1072;&#1073;&#1086;&#1095;&#1080;&#1081;%20&#1089;&#1090;&#1086;&#1083;\&#1087;&#1088;&#1086;&#1077;&#1082;&#1090;\wmpaud3.wav" TargetMode="External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oleObject" Target="../embeddings/oleObject11.bin"/><Relationship Id="rId7" Type="http://schemas.openxmlformats.org/officeDocument/2006/relationships/image" Target="../media/image50.wmf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52.wmf"/><Relationship Id="rId5" Type="http://schemas.openxmlformats.org/officeDocument/2006/relationships/image" Target="../media/image53.jpeg"/><Relationship Id="rId10" Type="http://schemas.openxmlformats.org/officeDocument/2006/relationships/oleObject" Target="../embeddings/oleObject14.bin"/><Relationship Id="rId4" Type="http://schemas.openxmlformats.org/officeDocument/2006/relationships/image" Target="../media/image49.wmf"/><Relationship Id="rId9" Type="http://schemas.openxmlformats.org/officeDocument/2006/relationships/image" Target="../media/image5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54.wmf"/><Relationship Id="rId4" Type="http://schemas.openxmlformats.org/officeDocument/2006/relationships/oleObject" Target="../embeddings/oleObject15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59.jpeg"/><Relationship Id="rId4" Type="http://schemas.openxmlformats.org/officeDocument/2006/relationships/image" Target="../media/image58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60.wmf"/><Relationship Id="rId9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67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7" Type="http://schemas.openxmlformats.org/officeDocument/2006/relationships/image" Target="../media/image73.jpeg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72.e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7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80.gif"/><Relationship Id="rId5" Type="http://schemas.openxmlformats.org/officeDocument/2006/relationships/image" Target="../media/image79.gif"/><Relationship Id="rId4" Type="http://schemas.openxmlformats.org/officeDocument/2006/relationships/image" Target="../media/image78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image" Target="../media/image84.gif"/><Relationship Id="rId7" Type="http://schemas.openxmlformats.org/officeDocument/2006/relationships/image" Target="../media/image82.wmf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81.wm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83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85.wmf"/><Relationship Id="rId4" Type="http://schemas.openxmlformats.org/officeDocument/2006/relationships/oleObject" Target="../embeddings/oleObject27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87.wmf"/><Relationship Id="rId4" Type="http://schemas.openxmlformats.org/officeDocument/2006/relationships/oleObject" Target="../embeddings/oleObject28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89.wmf"/><Relationship Id="rId4" Type="http://schemas.openxmlformats.org/officeDocument/2006/relationships/oleObject" Target="../embeddings/oleObject29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image" Target="../media/image93.png"/><Relationship Id="rId7" Type="http://schemas.openxmlformats.org/officeDocument/2006/relationships/image" Target="../media/image83.wmf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91.wmf"/><Relationship Id="rId4" Type="http://schemas.openxmlformats.org/officeDocument/2006/relationships/oleObject" Target="../embeddings/oleObject30.bin"/><Relationship Id="rId9" Type="http://schemas.openxmlformats.org/officeDocument/2006/relationships/image" Target="../media/image92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94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95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image" Target="../media/image98.jpeg"/><Relationship Id="rId7" Type="http://schemas.openxmlformats.org/officeDocument/2006/relationships/image" Target="../media/image96.wmf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35.bin"/><Relationship Id="rId5" Type="http://schemas.openxmlformats.org/officeDocument/2006/relationships/image" Target="../media/image83.wmf"/><Relationship Id="rId4" Type="http://schemas.openxmlformats.org/officeDocument/2006/relationships/oleObject" Target="../embeddings/oleObject34.bin"/><Relationship Id="rId9" Type="http://schemas.openxmlformats.org/officeDocument/2006/relationships/image" Target="../media/image97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99.wmf"/><Relationship Id="rId4" Type="http://schemas.openxmlformats.org/officeDocument/2006/relationships/oleObject" Target="../embeddings/oleObject3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jpeg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23.png"/><Relationship Id="rId9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700808"/>
            <a:ext cx="78502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Monotype Corsiva" panose="03010101010201010101" pitchFamily="66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Механическая работа</a:t>
            </a:r>
            <a:endParaRPr lang="ru-RU" sz="7200" dirty="0">
              <a:latin typeface="Monotype Corsiva" panose="03010101010201010101" pitchFamily="66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6056" y="4437112"/>
            <a:ext cx="37208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Учитель физики </a:t>
            </a:r>
          </a:p>
          <a:p>
            <a:r>
              <a:rPr lang="ru-RU" sz="2400" dirty="0" smtClean="0">
                <a:latin typeface="Monotype Corsiva" panose="03010101010201010101" pitchFamily="66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МБОУ Междуреченская СОШ</a:t>
            </a:r>
          </a:p>
          <a:p>
            <a:r>
              <a:rPr lang="ru-RU" sz="2400" dirty="0" smtClean="0">
                <a:latin typeface="Monotype Corsiva" panose="03010101010201010101" pitchFamily="66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Кузнецова С.Г</a:t>
            </a:r>
            <a:endParaRPr lang="ru-RU" sz="2400" dirty="0">
              <a:latin typeface="Monotype Corsiva" panose="03010101010201010101" pitchFamily="66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61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211960" y="1356828"/>
            <a:ext cx="4824536" cy="792088"/>
          </a:xfrm>
        </p:spPr>
        <p:txBody>
          <a:bodyPr/>
          <a:lstStyle/>
          <a:p>
            <a:pPr marL="0" indent="0">
              <a:buNone/>
            </a:pPr>
            <a:r>
              <a:rPr lang="ru-RU" sz="6000" dirty="0" smtClean="0"/>
              <a:t>32000000 Дж</a:t>
            </a:r>
            <a:endParaRPr lang="ru-RU" sz="6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29943" y="135682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5400" dirty="0"/>
              <a:t>32 </a:t>
            </a:r>
            <a:r>
              <a:rPr lang="ru-RU" sz="5400" dirty="0" smtClean="0"/>
              <a:t>МДж=</a:t>
            </a:r>
          </a:p>
          <a:p>
            <a:r>
              <a:rPr lang="ru-RU" sz="5400" dirty="0" smtClean="0"/>
              <a:t>6,7 мДж=</a:t>
            </a:r>
          </a:p>
          <a:p>
            <a:r>
              <a:rPr lang="ru-RU" sz="5400" dirty="0" smtClean="0"/>
              <a:t>2,7 кДж=</a:t>
            </a:r>
          </a:p>
          <a:p>
            <a:r>
              <a:rPr lang="ru-RU" sz="5400" dirty="0" smtClean="0"/>
              <a:t>8,4 </a:t>
            </a:r>
            <a:r>
              <a:rPr lang="ru-RU" sz="5400" dirty="0" err="1" smtClean="0"/>
              <a:t>мкДж</a:t>
            </a:r>
            <a:r>
              <a:rPr lang="ru-RU" sz="5400" dirty="0" smtClean="0"/>
              <a:t>=</a:t>
            </a:r>
            <a:endParaRPr lang="ru-RU" sz="5400" dirty="0"/>
          </a:p>
        </p:txBody>
      </p:sp>
      <p:sp>
        <p:nvSpPr>
          <p:cNvPr id="4" name="Объект 1"/>
          <p:cNvSpPr txBox="1">
            <a:spLocks/>
          </p:cNvSpPr>
          <p:nvPr/>
        </p:nvSpPr>
        <p:spPr bwMode="auto">
          <a:xfrm>
            <a:off x="4319464" y="2948948"/>
            <a:ext cx="48245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ru-RU" sz="6000" kern="0" dirty="0" smtClean="0"/>
              <a:t>2700 Дж</a:t>
            </a:r>
            <a:endParaRPr lang="ru-RU" sz="6000" kern="0" dirty="0"/>
          </a:p>
        </p:txBody>
      </p:sp>
      <p:sp>
        <p:nvSpPr>
          <p:cNvPr id="5" name="Объект 1"/>
          <p:cNvSpPr txBox="1">
            <a:spLocks/>
          </p:cNvSpPr>
          <p:nvPr/>
        </p:nvSpPr>
        <p:spPr bwMode="auto">
          <a:xfrm>
            <a:off x="4319464" y="2156860"/>
            <a:ext cx="48245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ru-RU" sz="6000" kern="0" dirty="0" smtClean="0"/>
              <a:t>0,0067 Дж</a:t>
            </a:r>
            <a:endParaRPr lang="ru-RU" sz="6000" kern="0" dirty="0"/>
          </a:p>
        </p:txBody>
      </p:sp>
      <p:sp>
        <p:nvSpPr>
          <p:cNvPr id="6" name="Объект 1"/>
          <p:cNvSpPr txBox="1">
            <a:spLocks/>
          </p:cNvSpPr>
          <p:nvPr/>
        </p:nvSpPr>
        <p:spPr bwMode="auto">
          <a:xfrm>
            <a:off x="4083832" y="3865204"/>
            <a:ext cx="508079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ru-RU" sz="6000" kern="0" dirty="0" smtClean="0"/>
              <a:t>0,0000084 Дж</a:t>
            </a:r>
            <a:endParaRPr lang="ru-RU" sz="6000" kern="0" dirty="0"/>
          </a:p>
        </p:txBody>
      </p:sp>
    </p:spTree>
    <p:extLst>
      <p:ext uri="{BB962C8B-B14F-4D97-AF65-F5344CB8AC3E}">
        <p14:creationId xmlns:p14="http://schemas.microsoft.com/office/powerpoint/2010/main" val="253256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292600"/>
            <a:ext cx="1992313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Прямоугольник 3"/>
          <p:cNvSpPr>
            <a:spLocks noChangeArrowheads="1"/>
          </p:cNvSpPr>
          <p:nvPr/>
        </p:nvSpPr>
        <p:spPr bwMode="auto">
          <a:xfrm>
            <a:off x="395288" y="252413"/>
            <a:ext cx="8208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не совершается (т.е. равна 0 ), если:</a:t>
            </a:r>
            <a:endParaRPr lang="ru-RU" altLang="ru-RU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981075"/>
            <a:ext cx="197485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47813" y="1547813"/>
            <a:ext cx="8509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S=0</a:t>
            </a:r>
            <a:endParaRPr lang="ru-RU" altLang="ru-RU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2771775" y="4365625"/>
            <a:ext cx="936625" cy="14287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 </a:t>
            </a:r>
            <a:endParaRPr lang="ru-RU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51275" y="1476375"/>
            <a:ext cx="920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A=0</a:t>
            </a:r>
            <a:endParaRPr lang="ru-RU" altLang="ru-RU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23850" y="950913"/>
            <a:ext cx="5819775" cy="461962"/>
          </a:xfrm>
          <a:prstGeom prst="rect">
            <a:avLst/>
          </a:prstGeom>
          <a:solidFill>
            <a:schemeClr val="bg2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Сила действует, а тело не перемещается.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23850" y="2781300"/>
            <a:ext cx="8353425" cy="1200150"/>
          </a:xfrm>
          <a:prstGeom prst="rect">
            <a:avLst/>
          </a:prstGeom>
          <a:solidFill>
            <a:schemeClr val="bg2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Тело перемещается, а сила равна нулю, или все силы скомпенсированы (т.е. равнодействующая этих сил равна 0). Так при движении по инерции работа не совершается</a:t>
            </a:r>
            <a:r>
              <a:rPr lang="ru-RU" altLang="ru-RU" sz="24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22263" y="5084763"/>
            <a:ext cx="5545137" cy="1200150"/>
          </a:xfrm>
          <a:prstGeom prst="rect">
            <a:avLst/>
          </a:prstGeom>
          <a:solidFill>
            <a:schemeClr val="bg2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Направление действия силы и направление движения тела взаимно перпендикулярны.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692275" y="4149725"/>
            <a:ext cx="873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F=0</a:t>
            </a:r>
            <a:endParaRPr lang="ru-RU" altLang="ru-RU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3924300" y="4149725"/>
            <a:ext cx="920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A=0</a:t>
            </a:r>
            <a:endParaRPr lang="ru-RU" altLang="ru-RU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2700338" y="1771650"/>
            <a:ext cx="935037" cy="14446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7956550" y="5588000"/>
            <a:ext cx="287338" cy="86518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17" name="Стрелка влево 16"/>
          <p:cNvSpPr/>
          <p:nvPr/>
        </p:nvSpPr>
        <p:spPr>
          <a:xfrm>
            <a:off x="6659563" y="5445125"/>
            <a:ext cx="1512887" cy="21590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7308850" y="6092825"/>
          <a:ext cx="7620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04" name="Формула" r:id="rId5" imgW="355446" imgH="228501" progId="Equation.3">
                  <p:embed/>
                </p:oleObj>
              </mc:Choice>
              <mc:Fallback>
                <p:oleObj name="Формула" r:id="rId5" imgW="355446" imgH="228501" progId="Equation.3">
                  <p:embed/>
                  <p:pic>
                    <p:nvPicPr>
                      <p:cNvPr id="18" name="Объект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850" y="6092825"/>
                        <a:ext cx="762000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6659563" y="4724400"/>
          <a:ext cx="43180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05" name="Формула" r:id="rId7" imgW="114250" imgH="228501" progId="Equation.3">
                  <p:embed/>
                </p:oleObj>
              </mc:Choice>
              <mc:Fallback>
                <p:oleObj name="Формула" r:id="rId7" imgW="114250" imgH="228501" progId="Equation.3">
                  <p:embed/>
                  <p:pic>
                    <p:nvPicPr>
                      <p:cNvPr id="19" name="Объект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3" y="4724400"/>
                        <a:ext cx="431800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563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nimBg="1" autoUpdateAnimBg="0"/>
      <p:bldP spid="7" grpId="0" autoUpdateAnimBg="0"/>
      <p:bldP spid="8" grpId="0" animBg="1" autoUpdateAnimBg="0"/>
      <p:bldP spid="9" grpId="0" animBg="1" autoUpdateAnimBg="0"/>
      <p:bldP spid="10" grpId="0" animBg="1" autoUpdateAnimBg="0"/>
      <p:bldP spid="11" grpId="0" autoUpdateAnimBg="0"/>
      <p:bldP spid="12" grpId="0" autoUpdateAnimBg="0"/>
      <p:bldP spid="15" grpId="0" animBg="1" autoUpdateAnimBg="0"/>
      <p:bldP spid="13" grpId="0" animBg="1" autoUpdateAnimBg="0"/>
      <p:bldP spid="17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3"/>
          <p:cNvSpPr>
            <a:spLocks noChangeArrowheads="1"/>
          </p:cNvSpPr>
          <p:nvPr/>
        </p:nvSpPr>
        <p:spPr bwMode="auto">
          <a:xfrm>
            <a:off x="250825" y="260350"/>
            <a:ext cx="86423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может быть положительной и отрицательной.</a:t>
            </a:r>
            <a:endParaRPr lang="ru-RU" altLang="ru-RU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8313" y="1412875"/>
            <a:ext cx="5616575" cy="1477963"/>
          </a:xfrm>
          <a:prstGeom prst="rect">
            <a:avLst/>
          </a:prstGeom>
          <a:solidFill>
            <a:schemeClr val="bg2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Если направление силы и направление движения тела совпадают, совершается положительная работа.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68313" y="3740150"/>
            <a:ext cx="5616575" cy="1201738"/>
          </a:xfrm>
          <a:prstGeom prst="rect">
            <a:avLst/>
          </a:prstGeom>
          <a:solidFill>
            <a:schemeClr val="bg2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Если направление силы и движения тела противоположны, совершается отрицательная работа.</a:t>
            </a:r>
          </a:p>
        </p:txBody>
      </p:sp>
      <p:sp>
        <p:nvSpPr>
          <p:cNvPr id="12" name="Стрелка вниз 11"/>
          <p:cNvSpPr/>
          <p:nvPr/>
        </p:nvSpPr>
        <p:spPr>
          <a:xfrm rot="16200000" flipH="1">
            <a:off x="8081962" y="5103813"/>
            <a:ext cx="252413" cy="9350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5400000">
            <a:off x="7002462" y="4959351"/>
            <a:ext cx="252413" cy="122396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6732588" y="5661025"/>
          <a:ext cx="38893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64" name="Формула" r:id="rId3" imgW="114250" imgH="228501" progId="Equation.3">
                  <p:embed/>
                </p:oleObj>
              </mc:Choice>
              <mc:Fallback>
                <p:oleObj name="Формула" r:id="rId3" imgW="114250" imgH="228501" progId="Equation.3">
                  <p:embed/>
                  <p:pic>
                    <p:nvPicPr>
                      <p:cNvPr id="1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588" y="5661025"/>
                        <a:ext cx="388937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7667625" y="2781300"/>
          <a:ext cx="38893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65" name="Формула" r:id="rId5" imgW="114250" imgH="228501" progId="Equation.3">
                  <p:embed/>
                </p:oleObj>
              </mc:Choice>
              <mc:Fallback>
                <p:oleObj name="Формула" r:id="rId5" imgW="114250" imgH="228501" progId="Equation.3">
                  <p:embed/>
                  <p:pic>
                    <p:nvPicPr>
                      <p:cNvPr id="11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7625" y="2781300"/>
                        <a:ext cx="388938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8037513" y="5700713"/>
          <a:ext cx="598487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66" name="Формула" r:id="rId6" imgW="279279" imgH="253890" progId="Equation.3">
                  <p:embed/>
                </p:oleObj>
              </mc:Choice>
              <mc:Fallback>
                <p:oleObj name="Формула" r:id="rId6" imgW="279279" imgH="253890" progId="Equation.3">
                  <p:embed/>
                  <p:pic>
                    <p:nvPicPr>
                      <p:cNvPr id="14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37513" y="5700713"/>
                        <a:ext cx="598487" cy="62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8243888" y="2133600"/>
          <a:ext cx="7620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67" name="Формула" r:id="rId8" imgW="355446" imgH="228501" progId="Equation.3">
                  <p:embed/>
                </p:oleObj>
              </mc:Choice>
              <mc:Fallback>
                <p:oleObj name="Формула" r:id="rId8" imgW="355446" imgH="228501" progId="Equation.3">
                  <p:embed/>
                  <p:pic>
                    <p:nvPicPr>
                      <p:cNvPr id="15" name="Объект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3888" y="2133600"/>
                        <a:ext cx="762000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1979613" y="5203825"/>
          <a:ext cx="2090737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68" name="Формула" r:id="rId10" imgW="748975" imgH="241195" progId="Equation.3">
                  <p:embed/>
                </p:oleObj>
              </mc:Choice>
              <mc:Fallback>
                <p:oleObj name="Формула" r:id="rId10" imgW="748975" imgH="241195" progId="Equation.3">
                  <p:embed/>
                  <p:pic>
                    <p:nvPicPr>
                      <p:cNvPr id="16" name="Объект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5203825"/>
                        <a:ext cx="2090737" cy="673100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98" name="Picture 78" descr="http://www.animated-gifs.eu/sports-skiing/0060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4005263"/>
            <a:ext cx="1878013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http://ic.pics.livejournal.com/aurume/15770482/4473/4473_original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1412875"/>
            <a:ext cx="11525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Капля 16"/>
          <p:cNvSpPr/>
          <p:nvPr/>
        </p:nvSpPr>
        <p:spPr>
          <a:xfrm rot="18658253">
            <a:off x="7851775" y="1528763"/>
            <a:ext cx="557213" cy="547687"/>
          </a:xfrm>
          <a:prstGeom prst="teardrop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1925638" y="3014663"/>
          <a:ext cx="2054225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69" name="Формула" r:id="rId14" imgW="736600" imgH="228600" progId="Equation.3">
                  <p:embed/>
                </p:oleObj>
              </mc:Choice>
              <mc:Fallback>
                <p:oleObj name="Формула" r:id="rId14" imgW="736600" imgH="228600" progId="Equation.3">
                  <p:embed/>
                  <p:pic>
                    <p:nvPicPr>
                      <p:cNvPr id="18" name="Объект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5638" y="3014663"/>
                        <a:ext cx="2054225" cy="636587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Стрелка вниз 25"/>
          <p:cNvSpPr/>
          <p:nvPr/>
        </p:nvSpPr>
        <p:spPr>
          <a:xfrm>
            <a:off x="8027988" y="1844675"/>
            <a:ext cx="215900" cy="165576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8027988" y="1844675"/>
            <a:ext cx="215900" cy="100806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42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3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332656"/>
            <a:ext cx="6100712" cy="707886"/>
          </a:xfrm>
          <a:prstGeom prst="rect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РАБОТА=СИЛА·ПУТЬ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5400000">
            <a:off x="1178719" y="1535906"/>
            <a:ext cx="1143000" cy="64293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7000875" y="1285875"/>
            <a:ext cx="1143000" cy="9286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3964781" y="1821657"/>
            <a:ext cx="1071563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00063" y="2571750"/>
            <a:ext cx="1785937" cy="708025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A=Fs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643313" y="2500313"/>
            <a:ext cx="1785937" cy="708025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A=-Fs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929438" y="2357438"/>
            <a:ext cx="1785937" cy="708025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A=0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142"/>
          <p:cNvGrpSpPr>
            <a:grpSpLocks/>
          </p:cNvGrpSpPr>
          <p:nvPr/>
        </p:nvGrpSpPr>
        <p:grpSpPr bwMode="auto">
          <a:xfrm>
            <a:off x="6929438" y="4643438"/>
            <a:ext cx="1785937" cy="1360487"/>
            <a:chOff x="6929454" y="4357694"/>
            <a:chExt cx="1785950" cy="1360711"/>
          </a:xfrm>
        </p:grpSpPr>
        <p:sp>
          <p:nvSpPr>
            <p:cNvPr id="18492" name="TextBox 113"/>
            <p:cNvSpPr txBox="1">
              <a:spLocks noChangeArrowheads="1"/>
            </p:cNvSpPr>
            <p:nvPr/>
          </p:nvSpPr>
          <p:spPr bwMode="auto">
            <a:xfrm>
              <a:off x="7572396" y="4357694"/>
              <a:ext cx="64294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600" b="1" i="1">
                  <a:latin typeface="Calibri" pitchFamily="34" charset="0"/>
                </a:rPr>
                <a:t>v</a:t>
              </a:r>
              <a:endParaRPr lang="ru-RU" sz="3600" b="1" i="1">
                <a:latin typeface="Calibri" pitchFamily="34" charset="0"/>
              </a:endParaRPr>
            </a:p>
          </p:txBody>
        </p:sp>
        <p:grpSp>
          <p:nvGrpSpPr>
            <p:cNvPr id="5" name="Группа 141"/>
            <p:cNvGrpSpPr>
              <a:grpSpLocks/>
            </p:cNvGrpSpPr>
            <p:nvPr/>
          </p:nvGrpSpPr>
          <p:grpSpPr bwMode="auto">
            <a:xfrm>
              <a:off x="6929454" y="4500570"/>
              <a:ext cx="1785950" cy="1217835"/>
              <a:chOff x="6929454" y="3500438"/>
              <a:chExt cx="1785950" cy="1217835"/>
            </a:xfrm>
          </p:grpSpPr>
          <p:sp>
            <p:nvSpPr>
              <p:cNvPr id="104" name="Овал 103"/>
              <p:cNvSpPr/>
              <p:nvPr/>
            </p:nvSpPr>
            <p:spPr>
              <a:xfrm>
                <a:off x="6929454" y="3714808"/>
                <a:ext cx="428628" cy="428695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grpSp>
            <p:nvGrpSpPr>
              <p:cNvPr id="7" name="Группа 127"/>
              <p:cNvGrpSpPr>
                <a:grpSpLocks/>
              </p:cNvGrpSpPr>
              <p:nvPr/>
            </p:nvGrpSpPr>
            <p:grpSpPr bwMode="auto">
              <a:xfrm>
                <a:off x="7143768" y="3500438"/>
                <a:ext cx="1571636" cy="1217835"/>
                <a:chOff x="7143768" y="3500438"/>
                <a:chExt cx="1571636" cy="1217835"/>
              </a:xfrm>
            </p:grpSpPr>
            <p:sp>
              <p:nvSpPr>
                <p:cNvPr id="105" name="Овал 104"/>
                <p:cNvSpPr/>
                <p:nvPr/>
              </p:nvSpPr>
              <p:spPr>
                <a:xfrm>
                  <a:off x="8286776" y="3714808"/>
                  <a:ext cx="428628" cy="428695"/>
                </a:xfrm>
                <a:prstGeom prst="ellipse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cxnSp>
              <p:nvCxnSpPr>
                <p:cNvPr id="107" name="Прямая со стрелкой 106"/>
                <p:cNvCxnSpPr/>
                <p:nvPr/>
              </p:nvCxnSpPr>
              <p:spPr>
                <a:xfrm rot="5400000">
                  <a:off x="6823040" y="4249884"/>
                  <a:ext cx="643043" cy="1588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Прямая соединительная линия 109"/>
                <p:cNvCxnSpPr>
                  <a:endCxn id="105" idx="2"/>
                </p:cNvCxnSpPr>
                <p:nvPr/>
              </p:nvCxnSpPr>
              <p:spPr>
                <a:xfrm>
                  <a:off x="7143768" y="3929156"/>
                  <a:ext cx="1143008" cy="158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Прямая со стрелкой 111"/>
                <p:cNvCxnSpPr/>
                <p:nvPr/>
              </p:nvCxnSpPr>
              <p:spPr>
                <a:xfrm>
                  <a:off x="7572396" y="3929156"/>
                  <a:ext cx="569917" cy="1587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500" name="TextBox 114"/>
                <p:cNvSpPr txBox="1">
                  <a:spLocks noChangeArrowheads="1"/>
                </p:cNvSpPr>
                <p:nvPr/>
              </p:nvSpPr>
              <p:spPr bwMode="auto">
                <a:xfrm>
                  <a:off x="7215206" y="4071942"/>
                  <a:ext cx="285752" cy="646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3600" b="1">
                      <a:latin typeface="Calibri" pitchFamily="34" charset="0"/>
                    </a:rPr>
                    <a:t>F</a:t>
                  </a:r>
                  <a:endParaRPr lang="ru-RU" sz="3600" b="1">
                    <a:latin typeface="Calibri" pitchFamily="34" charset="0"/>
                  </a:endParaRPr>
                </a:p>
              </p:txBody>
            </p:sp>
            <p:cxnSp>
              <p:nvCxnSpPr>
                <p:cNvPr id="120" name="Прямая со стрелкой 119"/>
                <p:cNvCxnSpPr/>
                <p:nvPr/>
              </p:nvCxnSpPr>
              <p:spPr>
                <a:xfrm>
                  <a:off x="7715272" y="3500461"/>
                  <a:ext cx="214315" cy="1587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Прямая со стрелкой 125"/>
                <p:cNvCxnSpPr/>
                <p:nvPr/>
              </p:nvCxnSpPr>
              <p:spPr>
                <a:xfrm>
                  <a:off x="7358083" y="4214953"/>
                  <a:ext cx="214313" cy="1587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9" name="Группа 128"/>
          <p:cNvGrpSpPr>
            <a:grpSpLocks/>
          </p:cNvGrpSpPr>
          <p:nvPr/>
        </p:nvGrpSpPr>
        <p:grpSpPr bwMode="auto">
          <a:xfrm>
            <a:off x="3500438" y="4786313"/>
            <a:ext cx="2643187" cy="1216025"/>
            <a:chOff x="3428992" y="4714884"/>
            <a:chExt cx="2643206" cy="1215240"/>
          </a:xfrm>
        </p:grpSpPr>
        <p:grpSp>
          <p:nvGrpSpPr>
            <p:cNvPr id="10" name="Группа 102"/>
            <p:cNvGrpSpPr>
              <a:grpSpLocks/>
            </p:cNvGrpSpPr>
            <p:nvPr/>
          </p:nvGrpSpPr>
          <p:grpSpPr bwMode="auto">
            <a:xfrm>
              <a:off x="3428992" y="4714884"/>
              <a:ext cx="2643206" cy="1215240"/>
              <a:chOff x="3428992" y="3286124"/>
              <a:chExt cx="2643206" cy="1215240"/>
            </a:xfrm>
          </p:grpSpPr>
          <p:grpSp>
            <p:nvGrpSpPr>
              <p:cNvPr id="11" name="Группа 98"/>
              <p:cNvGrpSpPr>
                <a:grpSpLocks/>
              </p:cNvGrpSpPr>
              <p:nvPr/>
            </p:nvGrpSpPr>
            <p:grpSpPr bwMode="auto">
              <a:xfrm>
                <a:off x="3500430" y="3286124"/>
                <a:ext cx="2571768" cy="1215240"/>
                <a:chOff x="3571868" y="3429000"/>
                <a:chExt cx="2571768" cy="1215240"/>
              </a:xfrm>
            </p:grpSpPr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>
                  <a:off x="3786183" y="4285697"/>
                  <a:ext cx="2357453" cy="1586"/>
                </a:xfrm>
                <a:prstGeom prst="line">
                  <a:avLst/>
                </a:prstGeom>
                <a:ln w="38100"/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481" name="TextBox 45"/>
                <p:cNvSpPr txBox="1">
                  <a:spLocks noChangeArrowheads="1"/>
                </p:cNvSpPr>
                <p:nvPr/>
              </p:nvSpPr>
              <p:spPr bwMode="auto">
                <a:xfrm>
                  <a:off x="4929190" y="3429000"/>
                  <a:ext cx="642942" cy="646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3600" b="1" i="1">
                      <a:latin typeface="Calibri" pitchFamily="34" charset="0"/>
                    </a:rPr>
                    <a:t>v</a:t>
                  </a:r>
                  <a:endParaRPr lang="ru-RU" sz="3600" b="1" i="1">
                    <a:latin typeface="Calibri" pitchFamily="34" charset="0"/>
                  </a:endParaRPr>
                </a:p>
              </p:txBody>
            </p:sp>
            <p:sp>
              <p:nvSpPr>
                <p:cNvPr id="24" name="Овал 23"/>
                <p:cNvSpPr/>
                <p:nvPr/>
              </p:nvSpPr>
              <p:spPr>
                <a:xfrm>
                  <a:off x="3786183" y="3857348"/>
                  <a:ext cx="428628" cy="428348"/>
                </a:xfrm>
                <a:prstGeom prst="ellipse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25" name="Овал 24"/>
                <p:cNvSpPr/>
                <p:nvPr/>
              </p:nvSpPr>
              <p:spPr>
                <a:xfrm>
                  <a:off x="5643571" y="3857348"/>
                  <a:ext cx="428628" cy="428348"/>
                </a:xfrm>
                <a:prstGeom prst="ellipse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cxnSp>
              <p:nvCxnSpPr>
                <p:cNvPr id="32" name="Прямая соединительная линия 31"/>
                <p:cNvCxnSpPr>
                  <a:stCxn id="24" idx="6"/>
                  <a:endCxn id="25" idx="2"/>
                </p:cNvCxnSpPr>
                <p:nvPr/>
              </p:nvCxnSpPr>
              <p:spPr>
                <a:xfrm>
                  <a:off x="4214811" y="4071522"/>
                  <a:ext cx="1428760" cy="158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Прямая соединительная линия 35"/>
                <p:cNvCxnSpPr>
                  <a:stCxn id="24" idx="4"/>
                </p:cNvCxnSpPr>
                <p:nvPr/>
              </p:nvCxnSpPr>
              <p:spPr>
                <a:xfrm rot="5400000">
                  <a:off x="3820431" y="4464175"/>
                  <a:ext cx="358543" cy="1587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Прямая соединительная линия 36"/>
                <p:cNvCxnSpPr/>
                <p:nvPr/>
              </p:nvCxnSpPr>
              <p:spPr>
                <a:xfrm rot="5400000">
                  <a:off x="5680199" y="4463381"/>
                  <a:ext cx="356956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Прямая со стрелкой 46"/>
                <p:cNvCxnSpPr/>
                <p:nvPr/>
              </p:nvCxnSpPr>
              <p:spPr>
                <a:xfrm>
                  <a:off x="5072067" y="3571783"/>
                  <a:ext cx="142876" cy="1586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489" name="TextBox 79"/>
                <p:cNvSpPr txBox="1">
                  <a:spLocks noChangeArrowheads="1"/>
                </p:cNvSpPr>
                <p:nvPr/>
              </p:nvSpPr>
              <p:spPr bwMode="auto">
                <a:xfrm>
                  <a:off x="4786314" y="4214818"/>
                  <a:ext cx="357190" cy="4001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2000" b="1">
                      <a:latin typeface="Calibri" pitchFamily="34" charset="0"/>
                    </a:rPr>
                    <a:t>s</a:t>
                  </a:r>
                  <a:endParaRPr lang="ru-RU" sz="2000" b="1">
                    <a:latin typeface="Calibri" pitchFamily="34" charset="0"/>
                  </a:endParaRPr>
                </a:p>
              </p:txBody>
            </p:sp>
            <p:cxnSp>
              <p:nvCxnSpPr>
                <p:cNvPr id="82" name="Прямая со стрелкой 81"/>
                <p:cNvCxnSpPr>
                  <a:endCxn id="18481" idx="2"/>
                </p:cNvCxnSpPr>
                <p:nvPr/>
              </p:nvCxnSpPr>
              <p:spPr>
                <a:xfrm>
                  <a:off x="4786315" y="4071522"/>
                  <a:ext cx="465140" cy="3173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491" name="TextBox 87"/>
                <p:cNvSpPr txBox="1">
                  <a:spLocks noChangeArrowheads="1"/>
                </p:cNvSpPr>
                <p:nvPr/>
              </p:nvSpPr>
              <p:spPr bwMode="auto">
                <a:xfrm>
                  <a:off x="3571868" y="3429000"/>
                  <a:ext cx="285752" cy="646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3600" b="1">
                      <a:latin typeface="Calibri" pitchFamily="34" charset="0"/>
                    </a:rPr>
                    <a:t>F</a:t>
                  </a:r>
                  <a:endParaRPr lang="ru-RU" sz="3600" b="1">
                    <a:latin typeface="Calibri" pitchFamily="34" charset="0"/>
                  </a:endParaRPr>
                </a:p>
              </p:txBody>
            </p:sp>
          </p:grpSp>
          <p:cxnSp>
            <p:nvCxnSpPr>
              <p:cNvPr id="100" name="Прямая со стрелкой 99"/>
              <p:cNvCxnSpPr/>
              <p:nvPr/>
            </p:nvCxnSpPr>
            <p:spPr>
              <a:xfrm rot="10800000">
                <a:off x="3428992" y="3928646"/>
                <a:ext cx="428628" cy="1587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5" name="Прямая со стрелкой 44"/>
            <p:cNvCxnSpPr/>
            <p:nvPr/>
          </p:nvCxnSpPr>
          <p:spPr>
            <a:xfrm>
              <a:off x="3643306" y="4786275"/>
              <a:ext cx="142876" cy="158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Группа 136"/>
          <p:cNvGrpSpPr>
            <a:grpSpLocks/>
          </p:cNvGrpSpPr>
          <p:nvPr/>
        </p:nvGrpSpPr>
        <p:grpSpPr bwMode="auto">
          <a:xfrm>
            <a:off x="357188" y="4786313"/>
            <a:ext cx="2357437" cy="1216024"/>
            <a:chOff x="3357554" y="3571876"/>
            <a:chExt cx="2357454" cy="1215239"/>
          </a:xfrm>
        </p:grpSpPr>
        <p:grpSp>
          <p:nvGrpSpPr>
            <p:cNvPr id="13" name="Группа 135"/>
            <p:cNvGrpSpPr>
              <a:grpSpLocks/>
            </p:cNvGrpSpPr>
            <p:nvPr/>
          </p:nvGrpSpPr>
          <p:grpSpPr bwMode="auto">
            <a:xfrm>
              <a:off x="3357554" y="3571876"/>
              <a:ext cx="2357454" cy="1215239"/>
              <a:chOff x="571472" y="3286124"/>
              <a:chExt cx="2357454" cy="1215239"/>
            </a:xfrm>
          </p:grpSpPr>
          <p:sp>
            <p:nvSpPr>
              <p:cNvPr id="18459" name="TextBox 41"/>
              <p:cNvSpPr txBox="1">
                <a:spLocks noChangeArrowheads="1"/>
              </p:cNvSpPr>
              <p:nvPr/>
            </p:nvSpPr>
            <p:spPr bwMode="auto">
              <a:xfrm>
                <a:off x="1428728" y="4071942"/>
                <a:ext cx="35719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2000" b="1">
                    <a:latin typeface="Calibri" pitchFamily="34" charset="0"/>
                  </a:rPr>
                  <a:t>s</a:t>
                </a:r>
                <a:endParaRPr lang="ru-RU" sz="2000" b="1">
                  <a:latin typeface="Calibri" pitchFamily="34" charset="0"/>
                </a:endParaRPr>
              </a:p>
            </p:txBody>
          </p:sp>
          <p:cxnSp>
            <p:nvCxnSpPr>
              <p:cNvPr id="60" name="Прямая соединительная линия 59"/>
              <p:cNvCxnSpPr/>
              <p:nvPr/>
            </p:nvCxnSpPr>
            <p:spPr>
              <a:xfrm>
                <a:off x="571472" y="4142821"/>
                <a:ext cx="2357454" cy="1586"/>
              </a:xfrm>
              <a:prstGeom prst="line">
                <a:avLst/>
              </a:prstGeom>
              <a:ln w="38100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Группа 134"/>
              <p:cNvGrpSpPr>
                <a:grpSpLocks/>
              </p:cNvGrpSpPr>
              <p:nvPr/>
            </p:nvGrpSpPr>
            <p:grpSpPr bwMode="auto">
              <a:xfrm>
                <a:off x="642910" y="3286124"/>
                <a:ext cx="2286016" cy="1215239"/>
                <a:chOff x="642910" y="3286124"/>
                <a:chExt cx="2286016" cy="1215239"/>
              </a:xfrm>
            </p:grpSpPr>
            <p:grpSp>
              <p:nvGrpSpPr>
                <p:cNvPr id="15" name="Группа 133"/>
                <p:cNvGrpSpPr>
                  <a:grpSpLocks/>
                </p:cNvGrpSpPr>
                <p:nvPr/>
              </p:nvGrpSpPr>
              <p:grpSpPr bwMode="auto">
                <a:xfrm>
                  <a:off x="642910" y="3286124"/>
                  <a:ext cx="2286016" cy="1215239"/>
                  <a:chOff x="642910" y="3286124"/>
                  <a:chExt cx="2286016" cy="1215239"/>
                </a:xfrm>
              </p:grpSpPr>
              <p:sp>
                <p:nvSpPr>
                  <p:cNvPr id="18464" name="TextBox 7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85918" y="3286124"/>
                    <a:ext cx="571504" cy="6463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sz="3600" b="1" i="1">
                        <a:latin typeface="Calibri" pitchFamily="34" charset="0"/>
                      </a:rPr>
                      <a:t>v</a:t>
                    </a:r>
                    <a:endParaRPr lang="ru-RU" sz="3600" b="1" i="1">
                      <a:latin typeface="Calibri" pitchFamily="34" charset="0"/>
                    </a:endParaRPr>
                  </a:p>
                </p:txBody>
              </p:sp>
              <p:grpSp>
                <p:nvGrpSpPr>
                  <p:cNvPr id="19" name="Группа 132"/>
                  <p:cNvGrpSpPr>
                    <a:grpSpLocks/>
                  </p:cNvGrpSpPr>
                  <p:nvPr/>
                </p:nvGrpSpPr>
                <p:grpSpPr bwMode="auto">
                  <a:xfrm>
                    <a:off x="642910" y="3286124"/>
                    <a:ext cx="2286016" cy="1215239"/>
                    <a:chOff x="642910" y="3286124"/>
                    <a:chExt cx="2286016" cy="1215239"/>
                  </a:xfrm>
                </p:grpSpPr>
                <p:sp>
                  <p:nvSpPr>
                    <p:cNvPr id="18466" name="TextBox 7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0100" y="3286124"/>
                      <a:ext cx="642942" cy="6463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r>
                        <a:rPr lang="en-US" sz="3600" b="1">
                          <a:latin typeface="Calibri" pitchFamily="34" charset="0"/>
                        </a:rPr>
                        <a:t>F</a:t>
                      </a:r>
                      <a:endParaRPr lang="ru-RU" sz="3600" b="1">
                        <a:latin typeface="Calibri" pitchFamily="34" charset="0"/>
                      </a:endParaRPr>
                    </a:p>
                  </p:txBody>
                </p:sp>
                <p:grpSp>
                  <p:nvGrpSpPr>
                    <p:cNvPr id="20" name="Группа 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42910" y="3428907"/>
                      <a:ext cx="2286016" cy="1072456"/>
                      <a:chOff x="428596" y="3428907"/>
                      <a:chExt cx="2286016" cy="1072456"/>
                    </a:xfrm>
                  </p:grpSpPr>
                  <p:sp>
                    <p:nvSpPr>
                      <p:cNvPr id="64" name="Овал 63"/>
                      <p:cNvSpPr/>
                      <p:nvPr/>
                    </p:nvSpPr>
                    <p:spPr>
                      <a:xfrm>
                        <a:off x="428596" y="3714473"/>
                        <a:ext cx="428628" cy="428348"/>
                      </a:xfrm>
                      <a:prstGeom prst="ellipse">
                        <a:avLst/>
                      </a:prstGeom>
                      <a:solidFill>
                        <a:srgbClr val="00B050"/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ru-RU"/>
                      </a:p>
                    </p:txBody>
                  </p:sp>
                  <p:sp>
                    <p:nvSpPr>
                      <p:cNvPr id="65" name="Овал 64"/>
                      <p:cNvSpPr/>
                      <p:nvPr/>
                    </p:nvSpPr>
                    <p:spPr>
                      <a:xfrm>
                        <a:off x="2285984" y="3714473"/>
                        <a:ext cx="428628" cy="428348"/>
                      </a:xfrm>
                      <a:prstGeom prst="ellipse">
                        <a:avLst/>
                      </a:prstGeom>
                      <a:solidFill>
                        <a:srgbClr val="00B050"/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ru-RU"/>
                      </a:p>
                    </p:txBody>
                  </p:sp>
                  <p:cxnSp>
                    <p:nvCxnSpPr>
                      <p:cNvPr id="67" name="Прямая соединительная линия 66"/>
                      <p:cNvCxnSpPr>
                        <a:stCxn id="64" idx="4"/>
                      </p:cNvCxnSpPr>
                      <p:nvPr/>
                    </p:nvCxnSpPr>
                    <p:spPr>
                      <a:xfrm rot="5400000">
                        <a:off x="464432" y="4321297"/>
                        <a:ext cx="356957" cy="3175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8" name="Прямая соединительная линия 67"/>
                      <p:cNvCxnSpPr/>
                      <p:nvPr/>
                    </p:nvCxnSpPr>
                    <p:spPr>
                      <a:xfrm rot="5400000">
                        <a:off x="2322614" y="4320505"/>
                        <a:ext cx="356956" cy="158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0" name="Прямая со стрелкой 69"/>
                      <p:cNvCxnSpPr/>
                      <p:nvPr/>
                    </p:nvCxnSpPr>
                    <p:spPr>
                      <a:xfrm>
                        <a:off x="928663" y="3428907"/>
                        <a:ext cx="142876" cy="1586"/>
                      </a:xfrm>
                      <a:prstGeom prst="straightConnector1">
                        <a:avLst/>
                      </a:prstGeom>
                      <a:ln w="19050">
                        <a:solidFill>
                          <a:schemeClr val="tx1"/>
                        </a:solidFill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1" name="Прямая со стрелкой 70"/>
                      <p:cNvCxnSpPr/>
                      <p:nvPr/>
                    </p:nvCxnSpPr>
                    <p:spPr>
                      <a:xfrm>
                        <a:off x="1714480" y="3428907"/>
                        <a:ext cx="142876" cy="1586"/>
                      </a:xfrm>
                      <a:prstGeom prst="straightConnector1">
                        <a:avLst/>
                      </a:prstGeom>
                      <a:ln w="19050">
                        <a:solidFill>
                          <a:schemeClr val="tx1"/>
                        </a:solidFill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6" name="Прямая соединительная линия 65"/>
                      <p:cNvCxnSpPr>
                        <a:endCxn id="65" idx="2"/>
                      </p:cNvCxnSpPr>
                      <p:nvPr/>
                    </p:nvCxnSpPr>
                    <p:spPr>
                      <a:xfrm>
                        <a:off x="1142976" y="3928646"/>
                        <a:ext cx="1143008" cy="1587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  <a:prstDash val="dash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  <p:cxnSp>
              <p:nvCxnSpPr>
                <p:cNvPr id="29" name="Прямая со стрелкой 28"/>
                <p:cNvCxnSpPr/>
                <p:nvPr/>
              </p:nvCxnSpPr>
              <p:spPr>
                <a:xfrm>
                  <a:off x="857225" y="3928646"/>
                  <a:ext cx="571504" cy="1587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30" name="Прямая со стрелкой 29"/>
            <p:cNvCxnSpPr/>
            <p:nvPr/>
          </p:nvCxnSpPr>
          <p:spPr>
            <a:xfrm>
              <a:off x="4572000" y="4214398"/>
              <a:ext cx="500067" cy="1587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Прямоугольник 74"/>
          <p:cNvSpPr>
            <a:spLocks noChangeArrowheads="1"/>
          </p:cNvSpPr>
          <p:nvPr/>
        </p:nvSpPr>
        <p:spPr bwMode="auto">
          <a:xfrm>
            <a:off x="251520" y="3573016"/>
            <a:ext cx="26273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66FF"/>
                </a:solidFill>
                <a:latin typeface="Calibri" pitchFamily="34" charset="0"/>
              </a:rPr>
              <a:t>Положительная работа</a:t>
            </a: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Calibri" pitchFamily="34" charset="0"/>
              </a:rPr>
              <a:t>А</a:t>
            </a:r>
            <a:r>
              <a:rPr lang="en-US" sz="2400" b="1" dirty="0">
                <a:solidFill>
                  <a:srgbClr val="00B050"/>
                </a:solidFill>
                <a:latin typeface="Calibri" pitchFamily="34" charset="0"/>
              </a:rPr>
              <a:t>&gt;0</a:t>
            </a:r>
            <a:r>
              <a:rPr lang="ru-RU" sz="2400" b="1" dirty="0">
                <a:solidFill>
                  <a:srgbClr val="00B050"/>
                </a:solidFill>
                <a:latin typeface="Calibri" pitchFamily="34" charset="0"/>
              </a:rPr>
              <a:t>  </a:t>
            </a:r>
          </a:p>
        </p:txBody>
      </p:sp>
      <p:sp>
        <p:nvSpPr>
          <p:cNvPr id="78" name="Прямоугольник 77"/>
          <p:cNvSpPr>
            <a:spLocks noChangeArrowheads="1"/>
          </p:cNvSpPr>
          <p:nvPr/>
        </p:nvSpPr>
        <p:spPr bwMode="auto">
          <a:xfrm>
            <a:off x="3275856" y="3573016"/>
            <a:ext cx="26431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66FF"/>
                </a:solidFill>
                <a:latin typeface="Calibri" pitchFamily="34" charset="0"/>
              </a:rPr>
              <a:t>Отрицательная  работа</a:t>
            </a:r>
            <a:endParaRPr lang="en-US" sz="2400" b="1" dirty="0">
              <a:solidFill>
                <a:srgbClr val="0066FF"/>
              </a:solidFill>
              <a:latin typeface="Calibri" pitchFamily="34" charset="0"/>
            </a:endParaRPr>
          </a:p>
          <a:p>
            <a:pPr algn="ctr"/>
            <a:r>
              <a:rPr lang="en-US" sz="2400" b="1" dirty="0">
                <a:solidFill>
                  <a:srgbClr val="00B050"/>
                </a:solidFill>
                <a:latin typeface="Calibri" pitchFamily="34" charset="0"/>
              </a:rPr>
              <a:t>A&lt;0</a:t>
            </a:r>
            <a:r>
              <a:rPr lang="ru-RU" sz="2400" b="1" dirty="0">
                <a:solidFill>
                  <a:srgbClr val="00B050"/>
                </a:solidFill>
                <a:latin typeface="Calibri" pitchFamily="34" charset="0"/>
              </a:rPr>
              <a:t> </a:t>
            </a:r>
            <a:r>
              <a:rPr lang="ru-RU" sz="2400" b="1" dirty="0">
                <a:solidFill>
                  <a:schemeClr val="tx2"/>
                </a:solidFill>
                <a:latin typeface="Calibri" pitchFamily="34" charset="0"/>
              </a:rPr>
              <a:t> </a:t>
            </a:r>
            <a:endParaRPr lang="ru-RU" sz="20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79" name="Прямоугольник 78"/>
          <p:cNvSpPr>
            <a:spLocks noChangeArrowheads="1"/>
          </p:cNvSpPr>
          <p:nvPr/>
        </p:nvSpPr>
        <p:spPr bwMode="auto">
          <a:xfrm>
            <a:off x="6228184" y="3717032"/>
            <a:ext cx="26431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66FF"/>
                </a:solidFill>
                <a:latin typeface="Calibri" pitchFamily="34" charset="0"/>
              </a:rPr>
              <a:t>Работа равна нулю</a:t>
            </a:r>
            <a:r>
              <a:rPr lang="ru-RU" sz="2400" b="1" dirty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sz="2400" b="1" dirty="0" smtClean="0">
                <a:solidFill>
                  <a:srgbClr val="00B050"/>
                </a:solidFill>
                <a:latin typeface="Calibri" pitchFamily="34" charset="0"/>
              </a:rPr>
              <a:t>A</a:t>
            </a:r>
            <a:r>
              <a:rPr lang="ru-RU" sz="2400" b="1" dirty="0" smtClean="0">
                <a:solidFill>
                  <a:srgbClr val="00B050"/>
                </a:solidFill>
                <a:latin typeface="Calibri" pitchFamily="34" charset="0"/>
              </a:rPr>
              <a:t>=</a:t>
            </a:r>
            <a:r>
              <a:rPr lang="en-US" sz="2400" b="1" dirty="0" smtClean="0">
                <a:solidFill>
                  <a:srgbClr val="00B050"/>
                </a:solidFill>
                <a:latin typeface="Calibri" pitchFamily="34" charset="0"/>
              </a:rPr>
              <a:t>0</a:t>
            </a:r>
            <a:endParaRPr lang="ru-RU" sz="24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18454" name="Рисунок 76" descr="raznoe148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5538"/>
            <a:ext cx="13525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5" name="Рисунок 79" descr="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1125538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6" name="Рисунок 80" descr="lines_hor_ani_2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4275" y="3357563"/>
            <a:ext cx="57594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3" name="Прямая со стрелкой 72"/>
          <p:cNvCxnSpPr/>
          <p:nvPr/>
        </p:nvCxnSpPr>
        <p:spPr bwMode="auto">
          <a:xfrm>
            <a:off x="611560" y="5877272"/>
            <a:ext cx="187220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" name="Прямая со стрелкой 73"/>
          <p:cNvCxnSpPr/>
          <p:nvPr/>
        </p:nvCxnSpPr>
        <p:spPr bwMode="auto">
          <a:xfrm>
            <a:off x="3995936" y="5877272"/>
            <a:ext cx="187220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75" grpId="0"/>
      <p:bldP spid="78" grpId="0"/>
      <p:bldP spid="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A0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2060848"/>
            <a:ext cx="49685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Подумаем</a:t>
            </a:r>
            <a:endParaRPr lang="ru-RU" sz="8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44448" y="962775"/>
            <a:ext cx="7158038" cy="647700"/>
          </a:xfrm>
        </p:spPr>
        <p:txBody>
          <a:bodyPr anchor="b">
            <a:normAutofit fontScale="90000"/>
          </a:bodyPr>
          <a:lstStyle/>
          <a:p>
            <a:pPr algn="ctr" eaLnBrk="1" hangingPunct="1"/>
            <a:r>
              <a:rPr lang="ru-RU" sz="3200" b="1" dirty="0" smtClean="0">
                <a:latin typeface="Times New Roman" pitchFamily="18" charset="0"/>
              </a:rPr>
              <a:t>Задача: В каком случае совершается механическая работа</a:t>
            </a:r>
            <a:r>
              <a:rPr lang="ru-RU" sz="3200" b="1" dirty="0" smtClean="0"/>
              <a:t>?</a:t>
            </a:r>
            <a:br>
              <a:rPr lang="ru-RU" sz="3200" b="1" dirty="0" smtClean="0"/>
            </a:br>
            <a:endParaRPr lang="ru-RU" sz="3200" b="1" dirty="0" smtClean="0"/>
          </a:p>
        </p:txBody>
      </p:sp>
      <p:sp>
        <p:nvSpPr>
          <p:cNvPr id="75778" name="Rectangle 3"/>
          <p:cNvSpPr>
            <a:spLocks noChangeArrowheads="1"/>
          </p:cNvSpPr>
          <p:nvPr/>
        </p:nvSpPr>
        <p:spPr bwMode="auto">
          <a:xfrm>
            <a:off x="1533525" y="2500313"/>
            <a:ext cx="1019175" cy="11096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3200">
              <a:latin typeface="Times New Roman" pitchFamily="18" charset="0"/>
            </a:endParaRPr>
          </a:p>
        </p:txBody>
      </p:sp>
      <p:sp>
        <p:nvSpPr>
          <p:cNvPr id="75779" name="Rectangle 4"/>
          <p:cNvSpPr>
            <a:spLocks noChangeArrowheads="1"/>
          </p:cNvSpPr>
          <p:nvPr/>
        </p:nvSpPr>
        <p:spPr bwMode="auto">
          <a:xfrm>
            <a:off x="1008063" y="3609975"/>
            <a:ext cx="6904037" cy="76200"/>
          </a:xfrm>
          <a:prstGeom prst="rect">
            <a:avLst/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3200">
              <a:latin typeface="Times New Roman" pitchFamily="18" charset="0"/>
            </a:endParaRPr>
          </a:p>
        </p:txBody>
      </p:sp>
      <p:sp>
        <p:nvSpPr>
          <p:cNvPr id="75780" name="Text Box 5"/>
          <p:cNvSpPr txBox="1">
            <a:spLocks noChangeArrowheads="1"/>
          </p:cNvSpPr>
          <p:nvPr/>
        </p:nvSpPr>
        <p:spPr bwMode="auto">
          <a:xfrm>
            <a:off x="1895475" y="2085975"/>
            <a:ext cx="325438" cy="396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1</a:t>
            </a:r>
          </a:p>
        </p:txBody>
      </p:sp>
      <p:sp>
        <p:nvSpPr>
          <p:cNvPr id="75781" name="Text Box 6"/>
          <p:cNvSpPr txBox="1">
            <a:spLocks noChangeArrowheads="1"/>
          </p:cNvSpPr>
          <p:nvPr/>
        </p:nvSpPr>
        <p:spPr bwMode="auto">
          <a:xfrm>
            <a:off x="4065588" y="2060575"/>
            <a:ext cx="325437" cy="396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2</a:t>
            </a:r>
          </a:p>
        </p:txBody>
      </p:sp>
      <p:sp>
        <p:nvSpPr>
          <p:cNvPr id="75782" name="Text Box 7"/>
          <p:cNvSpPr txBox="1">
            <a:spLocks noChangeArrowheads="1"/>
          </p:cNvSpPr>
          <p:nvPr/>
        </p:nvSpPr>
        <p:spPr bwMode="auto">
          <a:xfrm>
            <a:off x="6792913" y="2060575"/>
            <a:ext cx="325437" cy="396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3</a:t>
            </a:r>
          </a:p>
        </p:txBody>
      </p:sp>
      <p:sp>
        <p:nvSpPr>
          <p:cNvPr id="75783" name="AutoShape 8"/>
          <p:cNvSpPr>
            <a:spLocks noChangeArrowheads="1"/>
          </p:cNvSpPr>
          <p:nvPr/>
        </p:nvSpPr>
        <p:spPr bwMode="auto">
          <a:xfrm>
            <a:off x="1895475" y="3067050"/>
            <a:ext cx="165100" cy="957263"/>
          </a:xfrm>
          <a:prstGeom prst="downArrow">
            <a:avLst>
              <a:gd name="adj1" fmla="val 50000"/>
              <a:gd name="adj2" fmla="val 14495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3200">
              <a:latin typeface="Times New Roman" pitchFamily="18" charset="0"/>
            </a:endParaRPr>
          </a:p>
        </p:txBody>
      </p:sp>
      <p:sp>
        <p:nvSpPr>
          <p:cNvPr id="75784" name="Text Box 9"/>
          <p:cNvSpPr txBox="1">
            <a:spLocks noChangeArrowheads="1"/>
          </p:cNvSpPr>
          <p:nvPr/>
        </p:nvSpPr>
        <p:spPr bwMode="auto">
          <a:xfrm>
            <a:off x="2074863" y="3681413"/>
            <a:ext cx="415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F</a:t>
            </a:r>
            <a:r>
              <a:rPr lang="ru-RU" sz="2000" baseline="-25000"/>
              <a:t>т</a:t>
            </a:r>
          </a:p>
        </p:txBody>
      </p:sp>
      <p:sp>
        <p:nvSpPr>
          <p:cNvPr id="75785" name="Rectangle 10"/>
          <p:cNvSpPr>
            <a:spLocks noChangeArrowheads="1"/>
          </p:cNvSpPr>
          <p:nvPr/>
        </p:nvSpPr>
        <p:spPr bwMode="auto">
          <a:xfrm>
            <a:off x="3209925" y="3557588"/>
            <a:ext cx="2203450" cy="52387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3200">
              <a:latin typeface="Times New Roman" pitchFamily="18" charset="0"/>
            </a:endParaRPr>
          </a:p>
        </p:txBody>
      </p:sp>
      <p:grpSp>
        <p:nvGrpSpPr>
          <p:cNvPr id="75786" name="Group 11"/>
          <p:cNvGrpSpPr>
            <a:grpSpLocks/>
          </p:cNvGrpSpPr>
          <p:nvPr/>
        </p:nvGrpSpPr>
        <p:grpSpPr bwMode="auto">
          <a:xfrm>
            <a:off x="6432550" y="2500313"/>
            <a:ext cx="1744663" cy="1109662"/>
            <a:chOff x="3946" y="1684"/>
            <a:chExt cx="1203" cy="975"/>
          </a:xfrm>
        </p:grpSpPr>
        <p:sp>
          <p:nvSpPr>
            <p:cNvPr id="75795" name="Rectangle 12"/>
            <p:cNvSpPr>
              <a:spLocks noChangeArrowheads="1"/>
            </p:cNvSpPr>
            <p:nvPr/>
          </p:nvSpPr>
          <p:spPr bwMode="auto">
            <a:xfrm>
              <a:off x="3946" y="1684"/>
              <a:ext cx="703" cy="9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3200">
                <a:latin typeface="Times New Roman" pitchFamily="18" charset="0"/>
              </a:endParaRPr>
            </a:p>
          </p:txBody>
        </p:sp>
        <p:sp>
          <p:nvSpPr>
            <p:cNvPr id="75796" name="AutoShape 13"/>
            <p:cNvSpPr>
              <a:spLocks noChangeArrowheads="1"/>
            </p:cNvSpPr>
            <p:nvPr/>
          </p:nvSpPr>
          <p:spPr bwMode="auto">
            <a:xfrm rot="16200000" flipH="1">
              <a:off x="4672" y="1797"/>
              <a:ext cx="114" cy="840"/>
            </a:xfrm>
            <a:prstGeom prst="downArrow">
              <a:avLst>
                <a:gd name="adj1" fmla="val 50000"/>
                <a:gd name="adj2" fmla="val 18421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3200">
                <a:latin typeface="Times New Roman" pitchFamily="18" charset="0"/>
              </a:endParaRPr>
            </a:p>
          </p:txBody>
        </p:sp>
      </p:grpSp>
      <p:sp>
        <p:nvSpPr>
          <p:cNvPr id="75787" name="Text Box 14"/>
          <p:cNvSpPr txBox="1">
            <a:spLocks noChangeArrowheads="1"/>
          </p:cNvSpPr>
          <p:nvPr/>
        </p:nvSpPr>
        <p:spPr bwMode="auto">
          <a:xfrm>
            <a:off x="7878763" y="2705100"/>
            <a:ext cx="339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F</a:t>
            </a:r>
            <a:endParaRPr lang="ru-RU" sz="2000"/>
          </a:p>
        </p:txBody>
      </p:sp>
      <p:sp>
        <p:nvSpPr>
          <p:cNvPr id="75788" name="Rectangle 15"/>
          <p:cNvSpPr>
            <a:spLocks noChangeArrowheads="1"/>
          </p:cNvSpPr>
          <p:nvPr/>
        </p:nvSpPr>
        <p:spPr bwMode="auto">
          <a:xfrm>
            <a:off x="3770313" y="2447925"/>
            <a:ext cx="1019175" cy="11096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3200">
              <a:latin typeface="Times New Roman" pitchFamily="18" charset="0"/>
            </a:endParaRPr>
          </a:p>
        </p:txBody>
      </p:sp>
      <p:sp>
        <p:nvSpPr>
          <p:cNvPr id="75789" name="AutoShape 16"/>
          <p:cNvSpPr>
            <a:spLocks noChangeArrowheads="1"/>
          </p:cNvSpPr>
          <p:nvPr/>
        </p:nvSpPr>
        <p:spPr bwMode="auto">
          <a:xfrm>
            <a:off x="4910138" y="2625725"/>
            <a:ext cx="493712" cy="76200"/>
          </a:xfrm>
          <a:prstGeom prst="rightArrow">
            <a:avLst>
              <a:gd name="adj1" fmla="val 50000"/>
              <a:gd name="adj2" fmla="val 1619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3200">
              <a:latin typeface="Times New Roman" pitchFamily="18" charset="0"/>
            </a:endParaRPr>
          </a:p>
        </p:txBody>
      </p:sp>
      <p:sp>
        <p:nvSpPr>
          <p:cNvPr id="75790" name="Text Box 17"/>
          <p:cNvSpPr txBox="1">
            <a:spLocks noChangeArrowheads="1"/>
          </p:cNvSpPr>
          <p:nvPr/>
        </p:nvSpPr>
        <p:spPr bwMode="auto">
          <a:xfrm>
            <a:off x="5076825" y="2168525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i="1">
                <a:latin typeface="Times New Roman" pitchFamily="18" charset="0"/>
              </a:rPr>
              <a:t>v</a:t>
            </a:r>
            <a:endParaRPr lang="ru-RU" sz="3200" b="1" i="1">
              <a:latin typeface="Times New Roman" pitchFamily="18" charset="0"/>
            </a:endParaRPr>
          </a:p>
        </p:txBody>
      </p:sp>
      <p:sp>
        <p:nvSpPr>
          <p:cNvPr id="75791" name="Text Box 18"/>
          <p:cNvSpPr txBox="1">
            <a:spLocks noChangeArrowheads="1"/>
          </p:cNvSpPr>
          <p:nvPr/>
        </p:nvSpPr>
        <p:spPr bwMode="auto">
          <a:xfrm>
            <a:off x="191925" y="4355986"/>
            <a:ext cx="853631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AutoNum type="arabicPeriod"/>
            </a:pPr>
            <a:r>
              <a:rPr lang="ru-RU" sz="2400" b="1" dirty="0"/>
              <a:t>Брусок покоится</a:t>
            </a:r>
          </a:p>
          <a:p>
            <a:pPr marL="342900" indent="-342900">
              <a:buFont typeface="Wingdings" pitchFamily="2" charset="2"/>
              <a:buAutoNum type="arabicPeriod"/>
            </a:pPr>
            <a:r>
              <a:rPr lang="ru-RU" sz="2400" b="1" dirty="0"/>
              <a:t>Брусок движется по гладкому стеклу</a:t>
            </a:r>
          </a:p>
          <a:p>
            <a:pPr marL="342900" indent="-342900">
              <a:buFont typeface="Wingdings" pitchFamily="2" charset="2"/>
              <a:buAutoNum type="arabicPeriod"/>
            </a:pPr>
            <a:r>
              <a:rPr lang="ru-RU" sz="2400" b="1" dirty="0"/>
              <a:t>Брусок перемещается под действием силы </a:t>
            </a:r>
            <a:r>
              <a:rPr lang="en-US" sz="2400" b="1" dirty="0"/>
              <a:t>F</a:t>
            </a:r>
            <a:endParaRPr lang="ru-RU" sz="2400" b="1" dirty="0"/>
          </a:p>
        </p:txBody>
      </p:sp>
      <p:sp>
        <p:nvSpPr>
          <p:cNvPr id="75792" name="Text Box 19"/>
          <p:cNvSpPr txBox="1">
            <a:spLocks noChangeArrowheads="1"/>
          </p:cNvSpPr>
          <p:nvPr/>
        </p:nvSpPr>
        <p:spPr bwMode="auto">
          <a:xfrm>
            <a:off x="1547813" y="2528888"/>
            <a:ext cx="800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i="1">
                <a:latin typeface="Times New Roman" pitchFamily="18" charset="0"/>
              </a:rPr>
              <a:t>v=0</a:t>
            </a:r>
            <a:endParaRPr lang="ru-RU" sz="3200" b="1" i="1">
              <a:latin typeface="Times New Roman" pitchFamily="18" charset="0"/>
            </a:endParaRPr>
          </a:p>
        </p:txBody>
      </p:sp>
      <p:sp>
        <p:nvSpPr>
          <p:cNvPr id="75793" name="AutoShape 20"/>
          <p:cNvSpPr>
            <a:spLocks noChangeArrowheads="1"/>
          </p:cNvSpPr>
          <p:nvPr/>
        </p:nvSpPr>
        <p:spPr bwMode="auto">
          <a:xfrm>
            <a:off x="7500938" y="2625725"/>
            <a:ext cx="493712" cy="76200"/>
          </a:xfrm>
          <a:prstGeom prst="rightArrow">
            <a:avLst>
              <a:gd name="adj1" fmla="val 50000"/>
              <a:gd name="adj2" fmla="val 1619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3200">
              <a:latin typeface="Times New Roman" pitchFamily="18" charset="0"/>
            </a:endParaRPr>
          </a:p>
        </p:txBody>
      </p:sp>
      <p:sp>
        <p:nvSpPr>
          <p:cNvPr id="75794" name="Text Box 21"/>
          <p:cNvSpPr txBox="1">
            <a:spLocks noChangeArrowheads="1"/>
          </p:cNvSpPr>
          <p:nvPr/>
        </p:nvSpPr>
        <p:spPr bwMode="auto">
          <a:xfrm>
            <a:off x="7667625" y="2168525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i="1">
                <a:latin typeface="Times New Roman" pitchFamily="18" charset="0"/>
              </a:rPr>
              <a:t>v</a:t>
            </a:r>
            <a:endParaRPr lang="ru-RU" sz="3200" b="1" i="1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715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1475656" y="260648"/>
            <a:ext cx="6172200" cy="4474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dirty="0"/>
              <a:t>В КАКИХ СЛУЧАЯХ СОВЕРШАЕТСЯ РАБОТА?</a:t>
            </a:r>
          </a:p>
        </p:txBody>
      </p:sp>
      <p:pic>
        <p:nvPicPr>
          <p:cNvPr id="14" name="Рисунок 13" descr="Изображение выглядит как небо, внешний, грузовик,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id="{8C87D598-9B36-45F6-92CA-A3D1813D17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52" b="6006"/>
          <a:stretch/>
        </p:blipFill>
        <p:spPr>
          <a:xfrm>
            <a:off x="197514" y="1646802"/>
            <a:ext cx="3552884" cy="4104456"/>
          </a:xfrm>
          <a:prstGeom prst="rect">
            <a:avLst/>
          </a:prstGeom>
        </p:spPr>
      </p:pic>
      <p:pic>
        <p:nvPicPr>
          <p:cNvPr id="16" name="Рисунок 15" descr="Изображение выглядит как насекомое, зеленый&#10;&#10;Автоматически созданное описание">
            <a:extLst>
              <a:ext uri="{FF2B5EF4-FFF2-40B4-BE49-F238E27FC236}">
                <a16:creationId xmlns:a16="http://schemas.microsoft.com/office/drawing/2014/main" id="{ADD19A13-57A2-43A9-ACEC-439F3FF4D1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7" r="9346"/>
          <a:stretch/>
        </p:blipFill>
        <p:spPr>
          <a:xfrm>
            <a:off x="4031940" y="1646802"/>
            <a:ext cx="4883173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91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1475656" y="332656"/>
            <a:ext cx="6172200" cy="4474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dirty="0"/>
              <a:t>В КАКИХ СЛУЧАЯХ СОВЕРШАЕТСЯ РАБОТА?</a:t>
            </a:r>
          </a:p>
        </p:txBody>
      </p:sp>
      <p:pic>
        <p:nvPicPr>
          <p:cNvPr id="4" name="Рисунок 3" descr="Изображение выглядит как человек, спорт, плавание&#10;&#10;Автоматически созданное описание">
            <a:extLst>
              <a:ext uri="{FF2B5EF4-FFF2-40B4-BE49-F238E27FC236}">
                <a16:creationId xmlns:a16="http://schemas.microsoft.com/office/drawing/2014/main" id="{ECED27FC-8800-4556-B94A-0015750A7D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35" y="1851345"/>
            <a:ext cx="5457109" cy="3638873"/>
          </a:xfrm>
          <a:prstGeom prst="rect">
            <a:avLst/>
          </a:prstGeom>
        </p:spPr>
      </p:pic>
      <p:pic>
        <p:nvPicPr>
          <p:cNvPr id="12" name="Рисунок 11" descr="Изображение выглядит как земля, дерево, внешний, грязь&#10;&#10;Автоматически созданное описание">
            <a:extLst>
              <a:ext uri="{FF2B5EF4-FFF2-40B4-BE49-F238E27FC236}">
                <a16:creationId xmlns:a16="http://schemas.microsoft.com/office/drawing/2014/main" id="{6D3A5D6E-76D4-465E-8F1E-DEC26A8382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88" b="5723"/>
          <a:stretch/>
        </p:blipFill>
        <p:spPr>
          <a:xfrm>
            <a:off x="5868144" y="1851345"/>
            <a:ext cx="3102621" cy="363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94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31130"/>
            <a:ext cx="6870700" cy="44856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Совершилась ли работа?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064878"/>
            <a:ext cx="8424862" cy="4495800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Шар катится по гладкой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поверхности пола</a:t>
            </a:r>
          </a:p>
          <a:p>
            <a:pPr eaLnBrk="1" hangingPunct="1">
              <a:lnSpc>
                <a:spcPct val="90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Кирпич лежит на земле</a:t>
            </a:r>
          </a:p>
          <a:p>
            <a:pPr eaLnBrk="1" hangingPunct="1">
              <a:lnSpc>
                <a:spcPct val="90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Автопогрузчик поднимает груз</a:t>
            </a:r>
          </a:p>
          <a:p>
            <a:pPr eaLnBrk="1" hangingPunct="1">
              <a:lnSpc>
                <a:spcPct val="90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Яблоко  падает на землю</a:t>
            </a:r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</p:txBody>
      </p:sp>
      <p:pic>
        <p:nvPicPr>
          <p:cNvPr id="10245" name="Picture 5" descr="MCj0233739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420888"/>
            <a:ext cx="1512887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MCj034661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5163760"/>
            <a:ext cx="1872207" cy="1694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0" name="Picture 2" descr="http://im2-tub-ru.yandex.net/i?id=533675395-55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0"/>
            <a:ext cx="2376264" cy="2376264"/>
          </a:xfrm>
          <a:prstGeom prst="rect">
            <a:avLst/>
          </a:prstGeom>
          <a:noFill/>
        </p:spPr>
      </p:pic>
      <p:pic>
        <p:nvPicPr>
          <p:cNvPr id="104452" name="Picture 4" descr="http://im0-tub-ru.yandex.net/i?id=503326976-02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03640" y="4149080"/>
            <a:ext cx="3240360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14" y="313283"/>
            <a:ext cx="9144000" cy="1295400"/>
          </a:xfrm>
        </p:spPr>
        <p:txBody>
          <a:bodyPr anchor="b">
            <a:normAutofit fontScale="90000"/>
          </a:bodyPr>
          <a:lstStyle/>
          <a:p>
            <a:pPr marL="742950" indent="-742950" algn="ctr" eaLnBrk="1" hangingPunct="1"/>
            <a:r>
              <a:rPr lang="ru-RU" sz="3200" b="1" dirty="0" smtClean="0"/>
              <a:t>Одинаковую </a:t>
            </a:r>
            <a:r>
              <a:rPr lang="ru-RU" sz="3200" b="1" dirty="0" smtClean="0"/>
              <a:t>ли работу совершают мальчики при равномерном перемещении саней на одном и том же пути?</a:t>
            </a:r>
          </a:p>
        </p:txBody>
      </p:sp>
      <p:pic>
        <p:nvPicPr>
          <p:cNvPr id="198659" name="wmpaud3.wav">
            <a:hlinkClick r:id="" action="ppaction://media"/>
          </p:cNvPr>
          <p:cNvPicPr>
            <a:picLocks noGrp="1" noRot="1" noChangeAspect="1" noChangeArrowheads="1"/>
          </p:cNvPicPr>
          <p:nvPr>
            <p:ph sz="quarter" idx="4294967295"/>
            <a:audi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213100"/>
            <a:ext cx="304800" cy="304800"/>
          </a:xfrm>
        </p:spPr>
      </p:pic>
      <p:sp>
        <p:nvSpPr>
          <p:cNvPr id="68611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03238" y="4292600"/>
            <a:ext cx="8640762" cy="33575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000" dirty="0" smtClean="0"/>
              <a:t>Бочка </a:t>
            </a:r>
            <a:r>
              <a:rPr lang="ru-RU" sz="3000" dirty="0" smtClean="0"/>
              <a:t>заполнена водой. Пользуясь ведром половину бочки вычерпала девочка. Оставшуюся часть воды- мальчик. Одинаковую ли работу совершили девочка и мальчик? </a:t>
            </a:r>
          </a:p>
          <a:p>
            <a:pPr eaLnBrk="1" hangingPunct="1"/>
            <a:endParaRPr lang="ru-RU" sz="3000" dirty="0" smtClean="0"/>
          </a:p>
        </p:txBody>
      </p:sp>
      <p:pic>
        <p:nvPicPr>
          <p:cNvPr id="68612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75" y="1772816"/>
            <a:ext cx="914400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4426435"/>
      </p:ext>
    </p:extLst>
  </p:cSld>
  <p:clrMapOvr>
    <a:masterClrMapping/>
  </p:clrMapOvr>
  <p:transition spd="slow" advClick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86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865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95536" y="188640"/>
            <a:ext cx="8424862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itchFamily="18" charset="0"/>
              </a:rPr>
              <a:t>В обыденной жизни под словом «работа» мы называем различные действия человека или устройства. Например, мы говорим:</a:t>
            </a: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916113"/>
            <a:ext cx="17907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390525" y="1528763"/>
            <a:ext cx="2165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ourier New" pitchFamily="49" charset="0"/>
              </a:rPr>
              <a:t>работает врач</a:t>
            </a: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1484313"/>
            <a:ext cx="3168650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2987675" y="4005263"/>
            <a:ext cx="2774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ourier New" pitchFamily="49" charset="0"/>
              </a:rPr>
              <a:t>работает продавец</a:t>
            </a: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6407150" y="1340768"/>
            <a:ext cx="27368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latin typeface="Courier New" pitchFamily="49" charset="0"/>
              </a:rPr>
              <a:t>работает </a:t>
            </a:r>
            <a:r>
              <a:rPr lang="ru-RU" sz="2000" b="1" dirty="0" err="1" smtClean="0">
                <a:latin typeface="Courier New" pitchFamily="49" charset="0"/>
              </a:rPr>
              <a:t>кофемашина</a:t>
            </a:r>
            <a:endParaRPr lang="ru-RU" sz="2000" b="1" dirty="0">
              <a:latin typeface="Courier New" pitchFamily="49" charset="0"/>
            </a:endParaRP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7020272" y="6150114"/>
            <a:ext cx="26997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Courier New" pitchFamily="49" charset="0"/>
              </a:rPr>
              <a:t>работает компьютер</a:t>
            </a:r>
          </a:p>
        </p:txBody>
      </p:sp>
      <p:pic>
        <p:nvPicPr>
          <p:cNvPr id="15" name="Picture 5" descr="Снимок экрана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40000" y="4365104"/>
            <a:ext cx="4818981" cy="2492896"/>
          </a:xfrm>
          <a:prstGeom prst="rect">
            <a:avLst/>
          </a:prstGeom>
          <a:noFill/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6150114"/>
            <a:ext cx="22677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Courier New" pitchFamily="49" charset="0"/>
              </a:rPr>
              <a:t>работает </a:t>
            </a:r>
            <a:r>
              <a:rPr lang="ru-RU" sz="2000" b="1" dirty="0" smtClean="0">
                <a:latin typeface="Courier New" pitchFamily="49" charset="0"/>
              </a:rPr>
              <a:t>грузчик</a:t>
            </a:r>
            <a:endParaRPr lang="ru-RU" sz="2000" b="1" dirty="0">
              <a:latin typeface="Courier New" pitchFamily="49" charset="0"/>
            </a:endParaRPr>
          </a:p>
        </p:txBody>
      </p:sp>
      <p:pic>
        <p:nvPicPr>
          <p:cNvPr id="131074" name="Picture 2" descr="http://im5-tub-ru.yandex.net/i?id=240809144-07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2060848"/>
            <a:ext cx="1872208" cy="2420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4108" grpId="0"/>
      <p:bldP spid="4109" grpId="0"/>
      <p:bldP spid="4110" grpId="0"/>
      <p:bldP spid="4111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514478" y="4365113"/>
            <a:ext cx="1796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93063" y="3750546"/>
            <a:ext cx="1796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22384" y="3187978"/>
            <a:ext cx="203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90021" y="1427505"/>
            <a:ext cx="89185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Какую работу совершает сила тяжести при падении камня массой 0,5 кг с высоты 12 м?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644148" y="2913567"/>
            <a:ext cx="0" cy="23762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539552" y="4929791"/>
            <a:ext cx="210459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74078" y="3261992"/>
            <a:ext cx="20816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0,5 кг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4512" y="3785212"/>
            <a:ext cx="1768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2097" y="4941401"/>
            <a:ext cx="181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4400" y="4819892"/>
            <a:ext cx="3312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60 Дж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7793" y="2551585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64400" y="2542997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4690" y="4308432"/>
            <a:ext cx="2189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Н/кг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 userDrawn="1">
            <p:extLst/>
          </p:nvPr>
        </p:nvGraphicFramePr>
        <p:xfrm>
          <a:off x="4139952" y="3055641"/>
          <a:ext cx="1135062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54" name="Формула" r:id="rId3" imgW="507960" imgH="203040" progId="Equation.3">
                  <p:embed/>
                </p:oleObj>
              </mc:Choice>
              <mc:Fallback>
                <p:oleObj name="Формула" r:id="rId3" imgW="507960" imgH="203040" progId="Equation.3">
                  <p:embed/>
                  <p:pic>
                    <p:nvPicPr>
                      <p:cNvPr id="2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3055641"/>
                        <a:ext cx="1135062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84" name="Picture 68" descr="https://flomaster.club/uploads/posts/2021-11/1635800368_131-flomaster-club-p-propast-narisovannaya-krasivii-risunok-139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96973" y="2534409"/>
            <a:ext cx="3064583" cy="3380105"/>
          </a:xfrm>
          <a:prstGeom prst="rect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 userDrawn="1">
            <p:extLst/>
          </p:nvPr>
        </p:nvGraphicFramePr>
        <p:xfrm>
          <a:off x="2764400" y="3077515"/>
          <a:ext cx="10509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55" name="Формула" r:id="rId6" imgW="469696" imgH="177723" progId="Equation.3">
                  <p:embed/>
                </p:oleObj>
              </mc:Choice>
              <mc:Fallback>
                <p:oleObj name="Формула" r:id="rId6" imgW="469696" imgH="177723" progId="Equation.3">
                  <p:embed/>
                  <p:pic>
                    <p:nvPicPr>
                      <p:cNvPr id="4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4400" y="3077515"/>
                        <a:ext cx="1050925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 userDrawn="1">
            <p:extLst/>
          </p:nvPr>
        </p:nvGraphicFramePr>
        <p:xfrm>
          <a:off x="3521138" y="3440006"/>
          <a:ext cx="76835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56" name="Формула" r:id="rId8" imgW="342720" imgH="177480" progId="Equation.3">
                  <p:embed/>
                </p:oleObj>
              </mc:Choice>
              <mc:Fallback>
                <p:oleObj name="Формула" r:id="rId8" imgW="342720" imgH="177480" progId="Equation.3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1138" y="3440006"/>
                        <a:ext cx="768350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 userDrawn="1">
            <p:extLst/>
          </p:nvPr>
        </p:nvGraphicFramePr>
        <p:xfrm>
          <a:off x="2764400" y="3969667"/>
          <a:ext cx="3709987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57" name="Формула" r:id="rId10" imgW="1523880" imgH="203040" progId="Equation.3">
                  <p:embed/>
                </p:oleObj>
              </mc:Choice>
              <mc:Fallback>
                <p:oleObj name="Формула" r:id="rId10" imgW="1523880" imgH="203040" progId="Equation.3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4400" y="3969667"/>
                        <a:ext cx="3709987" cy="5095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61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896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9" grpId="0" animBg="1"/>
      <p:bldP spid="27" grpId="0" animBg="1"/>
      <p:bldP spid="28" grpId="0" animBg="1"/>
      <p:bldP spid="18" grpId="0"/>
      <p:bldP spid="20" grpId="0"/>
      <p:bldP spid="22" grpId="0"/>
      <p:bldP spid="23" grpId="0"/>
      <p:bldP spid="25" grpId="0" animBg="1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5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244" y="1628800"/>
            <a:ext cx="44644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Какую работу совершает лошадь при перевозке груза на расстояние 5 км, если приложенная сила равна 3 кН?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9751" y="4212704"/>
            <a:ext cx="1694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15 МДж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s://mlpforums.com/uploads/post_images/img-2437044-1-1R5zEJS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8494" y="2145867"/>
            <a:ext cx="4559907" cy="357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Объект 10"/>
          <p:cNvGraphicFramePr>
            <a:graphicFrameLocks noChangeAspect="1"/>
          </p:cNvGraphicFramePr>
          <p:nvPr userDrawn="1">
            <p:extLst/>
          </p:nvPr>
        </p:nvGraphicFramePr>
        <p:xfrm>
          <a:off x="314396" y="5621940"/>
          <a:ext cx="3030537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60" name="Формула" r:id="rId4" imgW="1244520" imgH="177480" progId="Equation.3">
                  <p:embed/>
                </p:oleObj>
              </mc:Choice>
              <mc:Fallback>
                <p:oleObj name="Формула" r:id="rId4" imgW="1244520" imgH="177480" progId="Equation.3">
                  <p:embed/>
                  <p:pic>
                    <p:nvPicPr>
                      <p:cNvPr id="11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96" y="5621940"/>
                        <a:ext cx="3030537" cy="4460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61176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134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5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244" y="1628800"/>
            <a:ext cx="44644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Какую работу совершает подъёмный кран, поднявший 2 м³ кирпичей на высоту 22 м?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9751" y="4212704"/>
            <a:ext cx="1694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792 кДж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4150" y="4849996"/>
            <a:ext cx="1730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ρV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7551" y="5398476"/>
            <a:ext cx="3704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800" b="1" i="1" dirty="0" smtClean="0">
                <a:latin typeface="Times New Roman" pitchFamily="18" charset="0"/>
                <a:cs typeface="Times New Roman" pitchFamily="18" charset="0"/>
              </a:rPr>
              <a:t>ρ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кирпича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1800 кг/м³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s://i.pinimg.com/originals/1f/57/65/1f57657c4a14d4db7dc00294dcbf6044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3963" y="1273256"/>
            <a:ext cx="4037096" cy="479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 userDrawn="1">
            <p:extLst/>
          </p:nvPr>
        </p:nvGraphicFramePr>
        <p:xfrm>
          <a:off x="395536" y="5933863"/>
          <a:ext cx="5256213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84" name="Формула" r:id="rId5" imgW="2158920" imgH="203040" progId="Equation.3">
                  <p:embed/>
                </p:oleObj>
              </mc:Choice>
              <mc:Fallback>
                <p:oleObj name="Формула" r:id="rId5" imgW="2158920" imgH="203040" progId="Equation.3">
                  <p:embed/>
                  <p:pic>
                    <p:nvPicPr>
                      <p:cNvPr id="2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5933863"/>
                        <a:ext cx="5256213" cy="5095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61176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375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1" y="1628800"/>
            <a:ext cx="43924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 какой высоты упал камень массой 400 г, если сила тяжести совершила работу 28 Дж?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7 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5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 userDrawn="1">
            <p:extLst/>
          </p:nvPr>
        </p:nvGraphicFramePr>
        <p:xfrm>
          <a:off x="923192" y="5450999"/>
          <a:ext cx="2905125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08" name="Формула" r:id="rId3" imgW="1193760" imgH="419040" progId="Equation.3">
                  <p:embed/>
                </p:oleObj>
              </mc:Choice>
              <mc:Fallback>
                <p:oleObj name="Формула" r:id="rId3" imgW="1193760" imgH="419040" progId="Equation.3">
                  <p:embed/>
                  <p:pic>
                    <p:nvPicPr>
                      <p:cNvPr id="2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3192" y="5450999"/>
                        <a:ext cx="2905125" cy="10509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61176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68" descr="https://flomaster.club/uploads/posts/2021-11/1635800368_131-flomaster-club-p-propast-narisovannaya-krasivii-risunok-139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88024" y="1566289"/>
            <a:ext cx="3962920" cy="4370933"/>
          </a:xfrm>
          <a:prstGeom prst="rect">
            <a:avLst/>
          </a:prstGeom>
          <a:noFill/>
          <a:ln w="50800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5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, используя формулу нахождения высоты</a:t>
            </a:r>
            <a:endParaRPr lang="ru-RU" sz="32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48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364111" y="3729155"/>
            <a:ext cx="39916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84829" y="3146431"/>
            <a:ext cx="36831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5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4189" y="1406329"/>
            <a:ext cx="907812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Определите путь, пройденный автомобилем, если при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силе тяги 25 кН совершённая работа равна 50 МДж.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7660" y="3146431"/>
            <a:ext cx="3844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кН       25·10³ Н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2097" y="4941401"/>
            <a:ext cx="181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s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55752" y="5464621"/>
            <a:ext cx="3312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Ответ: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 км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8030" y="2492896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443219" y="2492896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5" name="Объект 34"/>
          <p:cNvGraphicFramePr>
            <a:graphicFrameLocks noChangeAspect="1"/>
          </p:cNvGraphicFramePr>
          <p:nvPr>
            <p:extLst/>
          </p:nvPr>
        </p:nvGraphicFramePr>
        <p:xfrm>
          <a:off x="6084168" y="3114274"/>
          <a:ext cx="909637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44" name="Формула" r:id="rId3" imgW="406080" imgH="393480" progId="Equation.3">
                  <p:embed/>
                </p:oleObj>
              </mc:Choice>
              <mc:Fallback>
                <p:oleObj name="Формула" r:id="rId3" imgW="406080" imgH="393480" progId="Equation.3">
                  <p:embed/>
                  <p:pic>
                    <p:nvPicPr>
                      <p:cNvPr id="35" name="Объект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168" y="3114274"/>
                        <a:ext cx="909637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82097" y="3719573"/>
            <a:ext cx="4132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50 МДж   50·10⁶ Дж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 userDrawn="1">
            <p:extLst/>
          </p:nvPr>
        </p:nvGraphicFramePr>
        <p:xfrm>
          <a:off x="4640738" y="4152086"/>
          <a:ext cx="2287587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45" name="Формула" r:id="rId5" imgW="939600" imgH="419040" progId="Equation.3">
                  <p:embed/>
                </p:oleObj>
              </mc:Choice>
              <mc:Fallback>
                <p:oleObj name="Формула" r:id="rId5" imgW="939600" imgH="419040" progId="Equation.3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0738" y="4152086"/>
                        <a:ext cx="2287587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Прямая соединительная линия 23"/>
          <p:cNvCxnSpPr/>
          <p:nvPr/>
        </p:nvCxnSpPr>
        <p:spPr>
          <a:xfrm flipH="1">
            <a:off x="539552" y="4929791"/>
            <a:ext cx="210459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644148" y="2913567"/>
            <a:ext cx="0" cy="23762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355752" y="2913567"/>
            <a:ext cx="0" cy="23762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ChangeAspect="1"/>
          </p:cNvGraphicFramePr>
          <p:nvPr userDrawn="1">
            <p:extLst/>
          </p:nvPr>
        </p:nvGraphicFramePr>
        <p:xfrm>
          <a:off x="4663979" y="3362909"/>
          <a:ext cx="10509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46" name="Формула" r:id="rId7" imgW="469696" imgH="177723" progId="Equation.3">
                  <p:embed/>
                </p:oleObj>
              </mc:Choice>
              <mc:Fallback>
                <p:oleObj name="Формула" r:id="rId7" imgW="469696" imgH="177723" progId="Equation.3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3979" y="3362909"/>
                        <a:ext cx="1050925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" name="Picture 4" descr="https://a.d-cd.net/394175u-960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2235" y="4650130"/>
            <a:ext cx="2943825" cy="220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47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25" grpId="0"/>
      <p:bldP spid="28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2204864"/>
            <a:ext cx="438613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Monotype Corsiva" panose="03010101010201010101" pitchFamily="66" charset="0"/>
              </a:rPr>
              <a:t>Мощность</a:t>
            </a:r>
            <a:endParaRPr lang="ru-RU" sz="8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8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916113"/>
            <a:ext cx="4105275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916113"/>
            <a:ext cx="3911600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916113"/>
            <a:ext cx="3240087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916113"/>
            <a:ext cx="3914775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TextBox 1"/>
          <p:cNvSpPr txBox="1">
            <a:spLocks noChangeArrowheads="1"/>
          </p:cNvSpPr>
          <p:nvPr/>
        </p:nvSpPr>
        <p:spPr bwMode="auto">
          <a:xfrm>
            <a:off x="282574" y="162719"/>
            <a:ext cx="8723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быстрее совершит одинаковую работу?</a:t>
            </a:r>
          </a:p>
        </p:txBody>
      </p:sp>
      <p:sp>
        <p:nvSpPr>
          <p:cNvPr id="10247" name="TextBox 2"/>
          <p:cNvSpPr txBox="1">
            <a:spLocks noChangeArrowheads="1"/>
          </p:cNvSpPr>
          <p:nvPr/>
        </p:nvSpPr>
        <p:spPr bwMode="auto">
          <a:xfrm>
            <a:off x="299815" y="876300"/>
            <a:ext cx="22621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Почему?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5288" y="4868863"/>
            <a:ext cx="849788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величина, характеризующая </a:t>
            </a:r>
            <a:r>
              <a:rPr lang="ru-RU" alt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выполнения работы</a:t>
            </a:r>
            <a: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называется механической мощностью </a:t>
            </a:r>
          </a:p>
        </p:txBody>
      </p:sp>
    </p:spTree>
    <p:extLst>
      <p:ext uri="{BB962C8B-B14F-4D97-AF65-F5344CB8AC3E}">
        <p14:creationId xmlns:p14="http://schemas.microsoft.com/office/powerpoint/2010/main" val="96183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71438" y="115888"/>
            <a:ext cx="8964612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 dirty="0">
                <a:solidFill>
                  <a:srgbClr val="000099"/>
                </a:solidFill>
              </a:rPr>
              <a:t>Ясно, что подъёмный кран ту же работу совершает </a:t>
            </a:r>
            <a:r>
              <a:rPr lang="ru-RU" altLang="ru-RU" sz="2400" b="1" dirty="0">
                <a:solidFill>
                  <a:srgbClr val="FF0000"/>
                </a:solidFill>
              </a:rPr>
              <a:t>быстрее</a:t>
            </a:r>
            <a:r>
              <a:rPr lang="ru-RU" altLang="ru-RU" sz="2400" b="1" dirty="0">
                <a:solidFill>
                  <a:srgbClr val="000099"/>
                </a:solidFill>
              </a:rPr>
              <a:t>, чем рабочий, трактор – </a:t>
            </a:r>
            <a:r>
              <a:rPr lang="ru-RU" altLang="ru-RU" sz="2400" b="1" dirty="0">
                <a:solidFill>
                  <a:srgbClr val="FF0000"/>
                </a:solidFill>
              </a:rPr>
              <a:t>быстрее</a:t>
            </a:r>
            <a:r>
              <a:rPr lang="ru-RU" altLang="ru-RU" sz="2400" b="1" dirty="0">
                <a:solidFill>
                  <a:srgbClr val="000099"/>
                </a:solidFill>
              </a:rPr>
              <a:t>, чем лошадь, а экскаватор </a:t>
            </a:r>
            <a:r>
              <a:rPr lang="ru-RU" altLang="ru-RU" sz="2400" b="1" dirty="0">
                <a:solidFill>
                  <a:srgbClr val="FF0000"/>
                </a:solidFill>
              </a:rPr>
              <a:t>быстрее</a:t>
            </a:r>
            <a:r>
              <a:rPr lang="ru-RU" altLang="ru-RU" sz="2400" b="1" dirty="0">
                <a:solidFill>
                  <a:srgbClr val="000099"/>
                </a:solidFill>
              </a:rPr>
              <a:t>, чем землекоп.</a:t>
            </a:r>
          </a:p>
          <a:p>
            <a:pPr algn="ctr">
              <a:spcBef>
                <a:spcPct val="50000"/>
              </a:spcBef>
            </a:pPr>
            <a:r>
              <a:rPr lang="ru-RU" altLang="ru-RU" sz="2400" b="1" dirty="0">
                <a:solidFill>
                  <a:srgbClr val="009900"/>
                </a:solidFill>
              </a:rPr>
              <a:t>Быстроту выполнения работы характеризуют особой величиной, называемой мощностью.</a:t>
            </a:r>
          </a:p>
          <a:p>
            <a:pPr algn="ctr">
              <a:spcBef>
                <a:spcPct val="50000"/>
              </a:spcBef>
            </a:pPr>
            <a:r>
              <a:rPr lang="ru-RU" altLang="ru-RU" sz="2400" b="1" dirty="0">
                <a:solidFill>
                  <a:srgbClr val="FF0000"/>
                </a:solidFill>
              </a:rPr>
              <a:t>Мощность равна отношению работы ко времени, за которое она была совершена</a:t>
            </a:r>
            <a:r>
              <a:rPr lang="ru-RU" altLang="ru-RU" sz="2800" b="1" dirty="0">
                <a:solidFill>
                  <a:srgbClr val="FF0000"/>
                </a:solidFill>
              </a:rPr>
              <a:t>.</a:t>
            </a:r>
          </a:p>
        </p:txBody>
      </p:sp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34925" y="3514725"/>
          <a:ext cx="9036050" cy="293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3" name="Формула" r:id="rId3" imgW="2692080" imgH="876240" progId="Equation.3">
                  <p:embed/>
                </p:oleObj>
              </mc:Choice>
              <mc:Fallback>
                <p:oleObj name="Формула" r:id="rId3" imgW="2692080" imgH="876240" progId="Equation.3">
                  <p:embed/>
                  <p:pic>
                    <p:nvPicPr>
                      <p:cNvPr id="512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" y="3514725"/>
                        <a:ext cx="9036050" cy="2938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13229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01\Desktop\11\ф3.jpg"/>
          <p:cNvPicPr>
            <a:picLocks noChangeAspect="1" noChangeArrowheads="1"/>
          </p:cNvPicPr>
          <p:nvPr/>
        </p:nvPicPr>
        <p:blipFill>
          <a:blip r:embed="rId2" cstate="print"/>
          <a:srcRect l="3538" t="4851" r="2751"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 descr="http://900igr.net/up/datai/57360/0007-017-.jpg"/>
          <p:cNvPicPr>
            <a:picLocks noChangeAspect="1" noChangeArrowheads="1"/>
          </p:cNvPicPr>
          <p:nvPr/>
        </p:nvPicPr>
        <p:blipFill>
          <a:blip r:embed="rId3" cstate="print"/>
          <a:srcRect l="-1755" b="1961"/>
          <a:stretch>
            <a:fillRect/>
          </a:stretch>
        </p:blipFill>
        <p:spPr bwMode="auto">
          <a:xfrm>
            <a:off x="1979712" y="548680"/>
            <a:ext cx="4752528" cy="3113725"/>
          </a:xfrm>
          <a:prstGeom prst="rect">
            <a:avLst/>
          </a:prstGeom>
          <a:noFill/>
          <a:ln>
            <a:solidFill>
              <a:srgbClr val="6600FF"/>
            </a:solidFill>
          </a:ln>
        </p:spPr>
      </p:pic>
      <p:pic>
        <p:nvPicPr>
          <p:cNvPr id="5" name="Picture 2" descr="http://900igr.net/up/datai/124431/0050-020-.jpg"/>
          <p:cNvPicPr>
            <a:picLocks noChangeAspect="1" noChangeArrowheads="1"/>
          </p:cNvPicPr>
          <p:nvPr/>
        </p:nvPicPr>
        <p:blipFill>
          <a:blip r:embed="rId4" cstate="print"/>
          <a:srcRect l="38090" t="19495" r="30469" b="47936"/>
          <a:stretch>
            <a:fillRect/>
          </a:stretch>
        </p:blipFill>
        <p:spPr bwMode="auto">
          <a:xfrm>
            <a:off x="827584" y="3933056"/>
            <a:ext cx="3312368" cy="2380765"/>
          </a:xfrm>
          <a:prstGeom prst="rect">
            <a:avLst/>
          </a:prstGeom>
          <a:noFill/>
        </p:spPr>
      </p:pic>
      <p:pic>
        <p:nvPicPr>
          <p:cNvPr id="6" name="Picture 2" descr="http://900igr.net/up/datai/124431/0050-020-.jpg"/>
          <p:cNvPicPr>
            <a:picLocks noChangeAspect="1" noChangeArrowheads="1"/>
          </p:cNvPicPr>
          <p:nvPr/>
        </p:nvPicPr>
        <p:blipFill>
          <a:blip r:embed="rId4" cstate="print"/>
          <a:srcRect l="34388" t="77882" r="25328"/>
          <a:stretch>
            <a:fillRect/>
          </a:stretch>
        </p:blipFill>
        <p:spPr bwMode="auto">
          <a:xfrm>
            <a:off x="5292080" y="4581128"/>
            <a:ext cx="3519367" cy="1340768"/>
          </a:xfrm>
          <a:prstGeom prst="rect">
            <a:avLst/>
          </a:prstGeom>
          <a:noFill/>
        </p:spPr>
      </p:pic>
      <p:sp>
        <p:nvSpPr>
          <p:cNvPr id="7" name="Стрелка вправо 6"/>
          <p:cNvSpPr/>
          <p:nvPr/>
        </p:nvSpPr>
        <p:spPr>
          <a:xfrm>
            <a:off x="4211960" y="4941168"/>
            <a:ext cx="978408" cy="484632"/>
          </a:xfrm>
          <a:prstGeom prst="rightArrow">
            <a:avLst/>
          </a:prstGeom>
          <a:solidFill>
            <a:srgbClr val="3333FF"/>
          </a:solidFill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97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71438" y="115888"/>
            <a:ext cx="8964612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 dirty="0">
                <a:solidFill>
                  <a:srgbClr val="000099"/>
                </a:solidFill>
              </a:rPr>
              <a:t>За единицу мощности принимают такую мощность, при которой в </a:t>
            </a:r>
            <a:r>
              <a:rPr lang="ru-RU" altLang="ru-RU" sz="2000" b="1" dirty="0">
                <a:solidFill>
                  <a:srgbClr val="FF0000"/>
                </a:solidFill>
              </a:rPr>
              <a:t>1 с</a:t>
            </a:r>
            <a:r>
              <a:rPr lang="ru-RU" altLang="ru-RU" sz="2000" b="1" dirty="0">
                <a:solidFill>
                  <a:srgbClr val="000099"/>
                </a:solidFill>
              </a:rPr>
              <a:t> совершается работа в </a:t>
            </a:r>
            <a:r>
              <a:rPr lang="ru-RU" altLang="ru-RU" sz="2000" b="1" dirty="0">
                <a:solidFill>
                  <a:srgbClr val="FF0000"/>
                </a:solidFill>
              </a:rPr>
              <a:t>1 Дж</a:t>
            </a:r>
            <a:r>
              <a:rPr lang="ru-RU" altLang="ru-RU" sz="2000" b="1" dirty="0">
                <a:solidFill>
                  <a:srgbClr val="000099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ru-RU" altLang="ru-RU" sz="2000" b="1" dirty="0">
                <a:solidFill>
                  <a:srgbClr val="000099"/>
                </a:solidFill>
              </a:rPr>
              <a:t>Эту единицу называют </a:t>
            </a:r>
            <a:r>
              <a:rPr lang="ru-RU" altLang="ru-RU" sz="2000" b="1" dirty="0">
                <a:solidFill>
                  <a:srgbClr val="FF0000"/>
                </a:solidFill>
              </a:rPr>
              <a:t>ваттом (Вт)</a:t>
            </a:r>
            <a:r>
              <a:rPr lang="ru-RU" altLang="ru-RU" sz="2000" b="1" dirty="0">
                <a:solidFill>
                  <a:srgbClr val="000099"/>
                </a:solidFill>
              </a:rPr>
              <a:t> в честь английского учёного </a:t>
            </a:r>
            <a:r>
              <a:rPr lang="ru-RU" altLang="ru-RU" sz="2000" b="1" dirty="0">
                <a:solidFill>
                  <a:srgbClr val="FF0000"/>
                </a:solidFill>
              </a:rPr>
              <a:t>Уатта</a:t>
            </a:r>
            <a:r>
              <a:rPr lang="ru-RU" altLang="ru-RU" sz="2000" b="1" dirty="0">
                <a:solidFill>
                  <a:srgbClr val="000099"/>
                </a:solidFill>
              </a:rPr>
              <a:t> (1736-1819), построившего первую паровую машину.</a:t>
            </a:r>
            <a:endParaRPr lang="ru-RU" altLang="ru-RU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1229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134119"/>
              </p:ext>
            </p:extLst>
          </p:nvPr>
        </p:nvGraphicFramePr>
        <p:xfrm>
          <a:off x="971600" y="1897063"/>
          <a:ext cx="6911975" cy="16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6" name="Формула" r:id="rId3" imgW="1663560" imgH="393480" progId="Equation.3">
                  <p:embed/>
                </p:oleObj>
              </mc:Choice>
              <mc:Fallback>
                <p:oleObj name="Формула" r:id="rId3" imgW="1663560" imgH="393480" progId="Equation.3">
                  <p:embed/>
                  <p:pic>
                    <p:nvPicPr>
                      <p:cNvPr id="1229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897063"/>
                        <a:ext cx="6911975" cy="1635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71438" y="3356992"/>
            <a:ext cx="8964612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 dirty="0">
                <a:solidFill>
                  <a:srgbClr val="000099"/>
                </a:solidFill>
              </a:rPr>
              <a:t>Сам Уатт пользовался другой единицей мощности – </a:t>
            </a:r>
            <a:r>
              <a:rPr lang="ru-RU" altLang="ru-RU" sz="2400" b="1" dirty="0">
                <a:solidFill>
                  <a:srgbClr val="FF0000"/>
                </a:solidFill>
              </a:rPr>
              <a:t>лошадиной силой (1 л. с.)</a:t>
            </a:r>
            <a:r>
              <a:rPr lang="ru-RU" altLang="ru-RU" sz="2400" b="1" dirty="0">
                <a:solidFill>
                  <a:srgbClr val="000099"/>
                </a:solidFill>
              </a:rPr>
              <a:t>, которую он ввёл с целью возможности сравнения работоспособности паровой машины и лошади.</a:t>
            </a:r>
          </a:p>
        </p:txBody>
      </p:sp>
      <p:graphicFrame>
        <p:nvGraphicFramePr>
          <p:cNvPr id="12295" name="Object 7"/>
          <p:cNvGraphicFramePr>
            <a:graphicFrameLocks noChangeAspect="1"/>
          </p:cNvGraphicFramePr>
          <p:nvPr/>
        </p:nvGraphicFramePr>
        <p:xfrm>
          <a:off x="4248150" y="5480050"/>
          <a:ext cx="4787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7" name="Формула" r:id="rId5" imgW="1079280" imgH="203040" progId="Equation.3">
                  <p:embed/>
                </p:oleObj>
              </mc:Choice>
              <mc:Fallback>
                <p:oleObj name="Формула" r:id="rId5" imgW="1079280" imgH="203040" progId="Equation.3">
                  <p:embed/>
                  <p:pic>
                    <p:nvPicPr>
                      <p:cNvPr id="1229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8150" y="5480050"/>
                        <a:ext cx="47879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298" name="Picture 10" descr="лошадь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2088"/>
            <a:ext cx="3959225" cy="1541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14383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2555776" y="0"/>
            <a:ext cx="4032448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b="1" i="1" dirty="0"/>
              <a:t>Работа</a:t>
            </a:r>
          </a:p>
        </p:txBody>
      </p:sp>
      <p:sp>
        <p:nvSpPr>
          <p:cNvPr id="5124" name="Line 5"/>
          <p:cNvSpPr>
            <a:spLocks noChangeShapeType="1"/>
          </p:cNvSpPr>
          <p:nvPr/>
        </p:nvSpPr>
        <p:spPr bwMode="auto">
          <a:xfrm flipH="1">
            <a:off x="2267744" y="2492375"/>
            <a:ext cx="1656556" cy="57658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5" name="Line 6"/>
          <p:cNvSpPr>
            <a:spLocks noChangeShapeType="1"/>
          </p:cNvSpPr>
          <p:nvPr/>
        </p:nvSpPr>
        <p:spPr bwMode="auto">
          <a:xfrm flipH="1">
            <a:off x="4427538" y="2565400"/>
            <a:ext cx="0" cy="2303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6" name="Line 7"/>
          <p:cNvSpPr>
            <a:spLocks noChangeShapeType="1"/>
          </p:cNvSpPr>
          <p:nvPr/>
        </p:nvSpPr>
        <p:spPr bwMode="auto">
          <a:xfrm>
            <a:off x="4859338" y="2492375"/>
            <a:ext cx="1656878" cy="57658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7" name="Text Box 8"/>
          <p:cNvSpPr txBox="1">
            <a:spLocks noChangeArrowheads="1"/>
          </p:cNvSpPr>
          <p:nvPr/>
        </p:nvSpPr>
        <p:spPr bwMode="auto">
          <a:xfrm>
            <a:off x="0" y="3068960"/>
            <a:ext cx="2448198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УМСТВЕННАЯ</a:t>
            </a:r>
          </a:p>
        </p:txBody>
      </p:sp>
      <p:sp>
        <p:nvSpPr>
          <p:cNvPr id="5128" name="Text Box 9"/>
          <p:cNvSpPr txBox="1">
            <a:spLocks noChangeArrowheads="1"/>
          </p:cNvSpPr>
          <p:nvPr/>
        </p:nvSpPr>
        <p:spPr bwMode="auto">
          <a:xfrm>
            <a:off x="2987824" y="4941888"/>
            <a:ext cx="35283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МЕХАНИЧЕСКАЯ</a:t>
            </a:r>
          </a:p>
        </p:txBody>
      </p:sp>
      <p:sp>
        <p:nvSpPr>
          <p:cNvPr id="5129" name="Text Box 10"/>
          <p:cNvSpPr txBox="1">
            <a:spLocks noChangeArrowheads="1"/>
          </p:cNvSpPr>
          <p:nvPr/>
        </p:nvSpPr>
        <p:spPr bwMode="auto">
          <a:xfrm>
            <a:off x="3131840" y="4941168"/>
            <a:ext cx="2519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130" name="Text Box 11"/>
          <p:cNvSpPr txBox="1">
            <a:spLocks noChangeArrowheads="1"/>
          </p:cNvSpPr>
          <p:nvPr/>
        </p:nvSpPr>
        <p:spPr bwMode="auto">
          <a:xfrm>
            <a:off x="6372200" y="3284984"/>
            <a:ext cx="2160588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ФИЗИЧЕСКАЯ</a:t>
            </a:r>
          </a:p>
        </p:txBody>
      </p:sp>
      <p:pic>
        <p:nvPicPr>
          <p:cNvPr id="5134" name="Picture 15" descr="MCj0198516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3435" y="3561060"/>
            <a:ext cx="2079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0" y="-1971600"/>
            <a:ext cx="8229600" cy="1143000"/>
          </a:xfrm>
        </p:spPr>
        <p:txBody>
          <a:bodyPr/>
          <a:lstStyle/>
          <a:p>
            <a:endParaRPr lang="ru-RU" sz="6000" dirty="0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251520" y="5903893"/>
            <a:ext cx="8568630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</a:rPr>
              <a:t>Физика изучает </a:t>
            </a:r>
            <a:r>
              <a:rPr lang="ru-RU" sz="2800" b="1" dirty="0">
                <a:latin typeface="Times New Roman" pitchFamily="18" charset="0"/>
              </a:rPr>
              <a:t>физическую величину, которая называется «механической работой»</a:t>
            </a:r>
          </a:p>
        </p:txBody>
      </p:sp>
      <p:pic>
        <p:nvPicPr>
          <p:cNvPr id="19" name="Рисунок 18" descr="avosjka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732514"/>
            <a:ext cx="1512168" cy="2105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K:\CD_CLIPART1 (H)\Карикатуры\Професии\CW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90872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0" name="Picture 2" descr="http://im7-tub-ru.yandex.net/i?id=519630302-64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412776"/>
            <a:ext cx="2114550" cy="1428750"/>
          </a:xfrm>
          <a:prstGeom prst="rect">
            <a:avLst/>
          </a:prstGeom>
          <a:noFill/>
        </p:spPr>
      </p:pic>
      <p:pic>
        <p:nvPicPr>
          <p:cNvPr id="130052" name="Picture 4" descr="http://im1-tub-ru.yandex.net/i?id=161083093-55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3501008"/>
            <a:ext cx="2664296" cy="2270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  <p:bldP spid="5128" grpId="0"/>
      <p:bldP spid="5130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71438" y="115888"/>
            <a:ext cx="8964612" cy="637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>
                <a:solidFill>
                  <a:srgbClr val="000099"/>
                </a:solidFill>
              </a:rPr>
              <a:t>В технике широко используют и другие единицы мощности:</a:t>
            </a:r>
          </a:p>
          <a:p>
            <a:pPr>
              <a:spcBef>
                <a:spcPct val="50000"/>
              </a:spcBef>
            </a:pPr>
            <a:r>
              <a:rPr lang="ru-RU" altLang="ru-RU" sz="2800" b="1" dirty="0">
                <a:solidFill>
                  <a:srgbClr val="FF0000"/>
                </a:solidFill>
              </a:rPr>
              <a:t>1 МВт = 1 000 000 Вт                 </a:t>
            </a:r>
            <a:endParaRPr lang="ru-RU" altLang="ru-RU" sz="2800" b="1" dirty="0" smtClean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altLang="ru-RU" sz="2800" b="1" dirty="0" smtClean="0">
                <a:solidFill>
                  <a:srgbClr val="FF0000"/>
                </a:solidFill>
              </a:rPr>
              <a:t>1 </a:t>
            </a:r>
            <a:r>
              <a:rPr lang="ru-RU" altLang="ru-RU" sz="2800" b="1" dirty="0">
                <a:solidFill>
                  <a:srgbClr val="FF0000"/>
                </a:solidFill>
              </a:rPr>
              <a:t>Вт = 0,000001 МВт</a:t>
            </a:r>
          </a:p>
          <a:p>
            <a:pPr>
              <a:spcBef>
                <a:spcPct val="50000"/>
              </a:spcBef>
            </a:pPr>
            <a:r>
              <a:rPr lang="ru-RU" altLang="ru-RU" sz="2800" b="1" dirty="0">
                <a:solidFill>
                  <a:srgbClr val="FF0000"/>
                </a:solidFill>
              </a:rPr>
              <a:t>1кВт = 1000 Вт                           </a:t>
            </a:r>
            <a:endParaRPr lang="ru-RU" altLang="ru-RU" sz="2800" b="1" dirty="0" smtClean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altLang="ru-RU" sz="2800" b="1" dirty="0" smtClean="0">
                <a:solidFill>
                  <a:srgbClr val="FF0000"/>
                </a:solidFill>
              </a:rPr>
              <a:t>1 </a:t>
            </a:r>
            <a:r>
              <a:rPr lang="ru-RU" altLang="ru-RU" sz="2800" b="1" dirty="0">
                <a:solidFill>
                  <a:srgbClr val="FF0000"/>
                </a:solidFill>
              </a:rPr>
              <a:t>Вт = 0,001 кВт</a:t>
            </a:r>
          </a:p>
          <a:p>
            <a:pPr>
              <a:spcBef>
                <a:spcPct val="50000"/>
              </a:spcBef>
            </a:pPr>
            <a:r>
              <a:rPr lang="ru-RU" altLang="ru-RU" sz="2800" b="1" dirty="0">
                <a:solidFill>
                  <a:srgbClr val="FF0000"/>
                </a:solidFill>
              </a:rPr>
              <a:t>1 мВт = 0,001 Вт                        </a:t>
            </a:r>
            <a:endParaRPr lang="ru-RU" altLang="ru-RU" sz="2800" b="1" dirty="0" smtClean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altLang="ru-RU" sz="2800" b="1" dirty="0" smtClean="0">
                <a:solidFill>
                  <a:srgbClr val="FF0000"/>
                </a:solidFill>
              </a:rPr>
              <a:t>1 </a:t>
            </a:r>
            <a:r>
              <a:rPr lang="ru-RU" altLang="ru-RU" sz="2800" b="1" dirty="0">
                <a:solidFill>
                  <a:srgbClr val="FF0000"/>
                </a:solidFill>
              </a:rPr>
              <a:t>Вт = 1000 мВт</a:t>
            </a:r>
          </a:p>
          <a:p>
            <a:pPr>
              <a:spcBef>
                <a:spcPct val="50000"/>
              </a:spcBef>
            </a:pPr>
            <a:r>
              <a:rPr lang="ru-RU" altLang="ru-RU" sz="2400" b="1" dirty="0">
                <a:solidFill>
                  <a:srgbClr val="000099"/>
                </a:solidFill>
              </a:rPr>
              <a:t>Двигатели имеют мощности от сотых и десятых долей кВт (двигатель электробритвы, швейной машины) до сотен тысяч кВт (водяные и паровые турбины).</a:t>
            </a:r>
          </a:p>
        </p:txBody>
      </p:sp>
      <p:pic>
        <p:nvPicPr>
          <p:cNvPr id="13319" name="Picture 7" descr="Сила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221163"/>
            <a:ext cx="9124950" cy="251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Обл8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5685" y="3789363"/>
            <a:ext cx="1374775" cy="194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1601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80728"/>
            <a:ext cx="66784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3200" dirty="0">
                <a:latin typeface="PetersburgC"/>
              </a:rPr>
              <a:t>Сравните мощности двигателей:</a:t>
            </a:r>
          </a:p>
          <a:p>
            <a:pPr algn="l"/>
            <a:r>
              <a:rPr lang="ru-RU" sz="3200" dirty="0">
                <a:latin typeface="PetersburgC"/>
              </a:rPr>
              <a:t>а) </a:t>
            </a:r>
            <a:r>
              <a:rPr lang="en-US" sz="3200" i="1" dirty="0" smtClean="0">
                <a:latin typeface="PetersburgC-Italic"/>
              </a:rPr>
              <a:t>N</a:t>
            </a:r>
            <a:r>
              <a:rPr lang="ru-RU" sz="3200" dirty="0" smtClean="0">
                <a:latin typeface="PetersburgC"/>
              </a:rPr>
              <a:t>1 </a:t>
            </a:r>
            <a:r>
              <a:rPr lang="en-US" sz="3200" dirty="0" smtClean="0">
                <a:latin typeface="Symbol-Identity-H"/>
              </a:rPr>
              <a:t>=</a:t>
            </a:r>
            <a:r>
              <a:rPr lang="ru-RU" sz="3200" dirty="0" smtClean="0">
                <a:latin typeface="Symbol-Identity-H"/>
              </a:rPr>
              <a:t> </a:t>
            </a:r>
            <a:r>
              <a:rPr lang="ru-RU" sz="3200" dirty="0">
                <a:latin typeface="PetersburgC"/>
              </a:rPr>
              <a:t>2,8 Вт;</a:t>
            </a:r>
          </a:p>
          <a:p>
            <a:pPr algn="l"/>
            <a:r>
              <a:rPr lang="ru-RU" sz="3200" dirty="0">
                <a:latin typeface="PetersburgC"/>
              </a:rPr>
              <a:t>б) </a:t>
            </a:r>
            <a:r>
              <a:rPr lang="en-US" sz="3200" i="1" dirty="0" smtClean="0">
                <a:latin typeface="PetersburgC-Italic"/>
              </a:rPr>
              <a:t>N</a:t>
            </a:r>
            <a:r>
              <a:rPr lang="en-US" sz="3200" dirty="0" smtClean="0">
                <a:latin typeface="PetersburgC"/>
              </a:rPr>
              <a:t>2 </a:t>
            </a:r>
            <a:r>
              <a:rPr lang="en-US" sz="3200" dirty="0" smtClean="0">
                <a:latin typeface="Symbol-Identity-H"/>
              </a:rPr>
              <a:t>=</a:t>
            </a:r>
            <a:r>
              <a:rPr lang="ru-RU" sz="3200" dirty="0" smtClean="0">
                <a:latin typeface="Symbol-Identity-H"/>
              </a:rPr>
              <a:t> </a:t>
            </a:r>
            <a:r>
              <a:rPr lang="ru-RU" sz="3200" dirty="0">
                <a:latin typeface="PetersburgC"/>
              </a:rPr>
              <a:t>0,28 кВт;</a:t>
            </a:r>
          </a:p>
          <a:p>
            <a:pPr algn="l"/>
            <a:r>
              <a:rPr lang="ru-RU" sz="3200" dirty="0">
                <a:latin typeface="PetersburgC"/>
              </a:rPr>
              <a:t>в) </a:t>
            </a:r>
            <a:r>
              <a:rPr lang="en-US" sz="3200" i="1" dirty="0" smtClean="0">
                <a:latin typeface="PetersburgC-Italic"/>
              </a:rPr>
              <a:t>N</a:t>
            </a:r>
            <a:r>
              <a:rPr lang="ru-RU" sz="3200" dirty="0" smtClean="0">
                <a:latin typeface="PetersburgC"/>
              </a:rPr>
              <a:t>3 </a:t>
            </a:r>
            <a:r>
              <a:rPr lang="en-US" sz="3200" dirty="0" smtClean="0">
                <a:latin typeface="Symbol-Identity-H"/>
              </a:rPr>
              <a:t>=</a:t>
            </a:r>
            <a:r>
              <a:rPr lang="ru-RU" sz="3200" dirty="0" smtClean="0">
                <a:latin typeface="Symbol-Identity-H"/>
              </a:rPr>
              <a:t> </a:t>
            </a:r>
            <a:r>
              <a:rPr lang="ru-RU" sz="3200" dirty="0">
                <a:latin typeface="PetersburgC"/>
              </a:rPr>
              <a:t>0,0028 МВт;</a:t>
            </a:r>
          </a:p>
          <a:p>
            <a:pPr algn="l"/>
            <a:r>
              <a:rPr lang="ru-RU" sz="3200" dirty="0">
                <a:latin typeface="PetersburgC"/>
              </a:rPr>
              <a:t>г) </a:t>
            </a:r>
            <a:r>
              <a:rPr lang="en-US" sz="3200" i="1" dirty="0" smtClean="0">
                <a:latin typeface="PetersburgC-Italic"/>
              </a:rPr>
              <a:t>N</a:t>
            </a:r>
            <a:r>
              <a:rPr lang="ru-RU" sz="3200" dirty="0" smtClean="0">
                <a:latin typeface="PetersburgC"/>
              </a:rPr>
              <a:t>4 </a:t>
            </a:r>
            <a:r>
              <a:rPr lang="en-US" sz="3200" dirty="0" smtClean="0">
                <a:latin typeface="Symbol-Identity-H"/>
              </a:rPr>
              <a:t>=</a:t>
            </a:r>
            <a:r>
              <a:rPr lang="ru-RU" sz="3200" dirty="0" smtClean="0">
                <a:latin typeface="Symbol-Identity-H"/>
              </a:rPr>
              <a:t> </a:t>
            </a:r>
            <a:r>
              <a:rPr lang="ru-RU" sz="3200" dirty="0">
                <a:latin typeface="PetersburgC"/>
              </a:rPr>
              <a:t>2800 мВт.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4636341" y="2435545"/>
            <a:ext cx="18598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280</a:t>
            </a:r>
            <a:r>
              <a:rPr lang="ru-RU" sz="3200" dirty="0" smtClean="0"/>
              <a:t>0</a:t>
            </a:r>
            <a:r>
              <a:rPr lang="en-US" sz="3200" dirty="0" smtClean="0"/>
              <a:t> </a:t>
            </a:r>
            <a:r>
              <a:rPr lang="ru-RU" sz="3200" dirty="0" smtClean="0"/>
              <a:t>Вт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639392" y="1920020"/>
            <a:ext cx="15985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280 </a:t>
            </a:r>
            <a:r>
              <a:rPr lang="ru-RU" sz="3200" dirty="0" smtClean="0"/>
              <a:t>Вт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636341" y="2976821"/>
            <a:ext cx="14863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2</a:t>
            </a:r>
            <a:r>
              <a:rPr lang="ru-RU" sz="3200" dirty="0" smtClean="0"/>
              <a:t>,</a:t>
            </a:r>
            <a:r>
              <a:rPr lang="en-US" sz="3200" dirty="0" smtClean="0"/>
              <a:t>8 </a:t>
            </a:r>
            <a:r>
              <a:rPr lang="ru-RU" sz="3200" dirty="0" smtClean="0"/>
              <a:t>Вт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0899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71438" y="115888"/>
            <a:ext cx="8964612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>
                <a:solidFill>
                  <a:srgbClr val="000099"/>
                </a:solidFill>
              </a:rPr>
              <a:t>На каждом двигателе имеется </a:t>
            </a:r>
            <a:r>
              <a:rPr lang="ru-RU" altLang="ru-RU" sz="2400" b="1">
                <a:solidFill>
                  <a:srgbClr val="FF0000"/>
                </a:solidFill>
              </a:rPr>
              <a:t>табличка (паспорт двигателя)</a:t>
            </a:r>
            <a:r>
              <a:rPr lang="ru-RU" altLang="ru-RU" sz="2400" b="1">
                <a:solidFill>
                  <a:srgbClr val="000099"/>
                </a:solidFill>
              </a:rPr>
              <a:t>, на которой указаны некоторые данные о двигателе, в том числе и его мощность.</a:t>
            </a:r>
          </a:p>
          <a:p>
            <a:pPr>
              <a:spcBef>
                <a:spcPct val="50000"/>
              </a:spcBef>
            </a:pPr>
            <a:r>
              <a:rPr lang="ru-RU" altLang="ru-RU" sz="2400" b="1">
                <a:solidFill>
                  <a:srgbClr val="000099"/>
                </a:solidFill>
              </a:rPr>
              <a:t>Мощность человека при нормальных условиях работы в среднем равна </a:t>
            </a:r>
            <a:r>
              <a:rPr lang="ru-RU" altLang="ru-RU" sz="2400" b="1">
                <a:solidFill>
                  <a:srgbClr val="FF0000"/>
                </a:solidFill>
              </a:rPr>
              <a:t>70-80 Вт</a:t>
            </a:r>
            <a:r>
              <a:rPr lang="ru-RU" altLang="ru-RU" sz="2400" b="1">
                <a:solidFill>
                  <a:srgbClr val="000099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ru-RU" altLang="ru-RU" sz="2400" b="1">
                <a:solidFill>
                  <a:srgbClr val="000099"/>
                </a:solidFill>
              </a:rPr>
              <a:t>Совершая прыжки, взбегая по лестнице, человек может развивать мощность до </a:t>
            </a:r>
            <a:r>
              <a:rPr lang="ru-RU" altLang="ru-RU" sz="2400" b="1">
                <a:solidFill>
                  <a:srgbClr val="FF0000"/>
                </a:solidFill>
              </a:rPr>
              <a:t>730 Вт</a:t>
            </a:r>
            <a:r>
              <a:rPr lang="ru-RU" altLang="ru-RU" sz="2400" b="1">
                <a:solidFill>
                  <a:srgbClr val="000099"/>
                </a:solidFill>
              </a:rPr>
              <a:t>, а в отдельных случаях и </a:t>
            </a:r>
            <a:r>
              <a:rPr lang="ru-RU" altLang="ru-RU" sz="2400" b="1">
                <a:solidFill>
                  <a:srgbClr val="FF0000"/>
                </a:solidFill>
              </a:rPr>
              <a:t>большую</a:t>
            </a:r>
            <a:r>
              <a:rPr lang="ru-RU" altLang="ru-RU" sz="2400" b="1">
                <a:solidFill>
                  <a:srgbClr val="000099"/>
                </a:solidFill>
              </a:rPr>
              <a:t>.</a:t>
            </a:r>
          </a:p>
        </p:txBody>
      </p:sp>
      <p:pic>
        <p:nvPicPr>
          <p:cNvPr id="14340" name="Picture 4" descr="На батуте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665663"/>
            <a:ext cx="1774825" cy="144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11" descr="6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24400"/>
            <a:ext cx="1368425" cy="13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8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724400"/>
            <a:ext cx="836612" cy="138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14" descr="Лопата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724400"/>
            <a:ext cx="1641475" cy="127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2" name="Picture 16" descr="Человек бег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488" y="4724400"/>
            <a:ext cx="135255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8658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377504" y="4806759"/>
            <a:ext cx="2049458" cy="423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17631" y="4203458"/>
            <a:ext cx="17281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46362" y="3703853"/>
            <a:ext cx="3333550" cy="411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65311" y="3212976"/>
            <a:ext cx="203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51" name="Picture 35" descr="http://www.mountain.ru/climber/news/2002/11-12/250.gif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131" r="2666"/>
          <a:stretch/>
        </p:blipFill>
        <p:spPr bwMode="auto">
          <a:xfrm>
            <a:off x="5724128" y="2523880"/>
            <a:ext cx="3179726" cy="3430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51519" y="1412776"/>
            <a:ext cx="88105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Какую мощность развивает альпинист массой 80 кг,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поднявшийся на высоту 500 м за 2 ч?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923928" y="3024054"/>
            <a:ext cx="0" cy="23762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518369" y="5261609"/>
            <a:ext cx="354957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55217" y="3095382"/>
            <a:ext cx="1933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00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3171" y="4707514"/>
            <a:ext cx="2454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Н/кг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0914" y="5273219"/>
            <a:ext cx="181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23938" y="5818802"/>
            <a:ext cx="3312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56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77504" y="254137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(4):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11960" y="2564822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(2):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 userDrawn="1">
            <p:extLst/>
          </p:nvPr>
        </p:nvGraphicFramePr>
        <p:xfrm>
          <a:off x="4225968" y="4737902"/>
          <a:ext cx="39560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3" name="Формула" r:id="rId4" imgW="1625400" imgH="393480" progId="Equation.3">
                  <p:embed/>
                </p:oleObj>
              </mc:Choice>
              <mc:Fallback>
                <p:oleObj name="Формула" r:id="rId4" imgW="1625400" imgH="393480" progId="Equation.3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5968" y="4737902"/>
                        <a:ext cx="3956050" cy="9874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82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02477" y="3615229"/>
            <a:ext cx="3593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 ч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  7200 c    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7504" y="4154777"/>
            <a:ext cx="1933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80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кг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 userDrawn="1">
            <p:extLst/>
          </p:nvPr>
        </p:nvGraphicFramePr>
        <p:xfrm>
          <a:off x="4084166" y="3199520"/>
          <a:ext cx="1277938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4" name="Формула" r:id="rId6" imgW="571252" imgH="203112" progId="Equation.3">
                  <p:embed/>
                </p:oleObj>
              </mc:Choice>
              <mc:Fallback>
                <p:oleObj name="Формула" r:id="rId6" imgW="571252" imgH="203112" progId="Equation.3">
                  <p:embed/>
                  <p:pic>
                    <p:nvPicPr>
                      <p:cNvPr id="2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4166" y="3199520"/>
                        <a:ext cx="1277938" cy="509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 userDrawn="1">
            <p:extLst/>
          </p:nvPr>
        </p:nvGraphicFramePr>
        <p:xfrm>
          <a:off x="4211960" y="3703853"/>
          <a:ext cx="10223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5" name="Формула" r:id="rId8" imgW="457002" imgH="393529" progId="Equation.3">
                  <p:embed/>
                </p:oleObj>
              </mc:Choice>
              <mc:Fallback>
                <p:oleObj name="Формула" r:id="rId8" imgW="457002" imgH="393529" progId="Equation.3">
                  <p:embed/>
                  <p:pic>
                    <p:nvPicPr>
                      <p:cNvPr id="4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3703853"/>
                        <a:ext cx="10223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Прямая соединительная линия 33"/>
          <p:cNvCxnSpPr/>
          <p:nvPr/>
        </p:nvCxnSpPr>
        <p:spPr>
          <a:xfrm>
            <a:off x="2555776" y="3015326"/>
            <a:ext cx="0" cy="23762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218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  <p:bldP spid="27" grpId="0" animBg="1"/>
      <p:bldP spid="28" grpId="0" animBg="1"/>
      <p:bldP spid="18" grpId="0"/>
      <p:bldP spid="20" grpId="0"/>
      <p:bldP spid="22" grpId="0"/>
      <p:bldP spid="23" grpId="0"/>
      <p:bldP spid="25" grpId="0" animBg="1"/>
      <p:bldP spid="21" grpId="0"/>
      <p:bldP spid="2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4431" y="1516076"/>
            <a:ext cx="4320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Какую среднюю мощность развивает человек массой 70 кг, поднимающийся на 4 этаж за 2 мин, если высота одного этажа 3 м?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752" y="421270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0 Вт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otvet.imgsmail.ru/download/244564442_428ecbef0f9b3b07cf89565deb6df126_800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1450" y="2492896"/>
            <a:ext cx="4202191" cy="349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Объект 2"/>
          <p:cNvGraphicFramePr>
            <a:graphicFrameLocks noChangeAspect="1"/>
          </p:cNvGraphicFramePr>
          <p:nvPr userDrawn="1">
            <p:extLst/>
          </p:nvPr>
        </p:nvGraphicFramePr>
        <p:xfrm>
          <a:off x="495300" y="5491163"/>
          <a:ext cx="3738563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75" name="Формула" r:id="rId4" imgW="1536480" imgH="393480" progId="Equation.3">
                  <p:embed/>
                </p:oleObj>
              </mc:Choice>
              <mc:Fallback>
                <p:oleObj name="Формула" r:id="rId4" imgW="1536480" imgH="393480" progId="Equation.3">
                  <p:embed/>
                  <p:pic>
                    <p:nvPicPr>
                      <p:cNvPr id="3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5491163"/>
                        <a:ext cx="3738563" cy="9874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8196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738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задачу, применяя формулу </a:t>
            </a:r>
          </a:p>
          <a:p>
            <a:pPr algn="ctr"/>
            <a:r>
              <a:rPr lang="ru-RU" sz="3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нахождения работы:</a:t>
            </a:r>
            <a:endParaRPr lang="ru-RU" sz="30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1916832"/>
            <a:ext cx="4320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Какую работу может выполнить насос мощностью 60 кВт за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20 мин?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9752" y="421270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72 МДж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4" descr="https://odstroy.ru/wp-content/uploads/e/7/4/e74af56ccb84bb19ceee67fde20507e6.jpe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69868" y="1571655"/>
            <a:ext cx="3746313" cy="4104456"/>
          </a:xfrm>
          <a:prstGeom prst="rect">
            <a:avLst/>
          </a:prstGeom>
          <a:noFill/>
          <a:ln w="5080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Объект 10"/>
          <p:cNvGraphicFramePr>
            <a:graphicFrameLocks noChangeAspect="1"/>
          </p:cNvGraphicFramePr>
          <p:nvPr userDrawn="1">
            <p:extLst/>
          </p:nvPr>
        </p:nvGraphicFramePr>
        <p:xfrm>
          <a:off x="622300" y="5621338"/>
          <a:ext cx="324485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699" name="Формула" r:id="rId4" imgW="1333440" imgH="177480" progId="Equation.3">
                  <p:embed/>
                </p:oleObj>
              </mc:Choice>
              <mc:Fallback>
                <p:oleObj name="Формула" r:id="rId4" imgW="1333440" imgH="177480" progId="Equation.3">
                  <p:embed/>
                  <p:pic>
                    <p:nvPicPr>
                      <p:cNvPr id="11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300" y="5621338"/>
                        <a:ext cx="3244850" cy="4460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8196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413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1916832"/>
            <a:ext cx="45365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Грузовик мощностью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30 кВт совершил работу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18 МДж. Определите время его работы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10 мин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задачу, применяя формулу </a:t>
            </a:r>
          </a:p>
          <a:p>
            <a:pPr algn="ctr"/>
            <a:r>
              <a:rPr lang="ru-RU" sz="30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пределения времени:</a:t>
            </a:r>
            <a:endParaRPr lang="ru-RU" sz="30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s://nukadeti.ru/content/images/essence/color/1760/2833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BFCFF"/>
              </a:clrFrom>
              <a:clrTo>
                <a:srgbClr val="FB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6267" y="2706493"/>
            <a:ext cx="4392488" cy="2995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 userDrawn="1">
            <p:extLst/>
          </p:nvPr>
        </p:nvGraphicFramePr>
        <p:xfrm>
          <a:off x="1019175" y="5491163"/>
          <a:ext cx="2689225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23" name="Формула" r:id="rId4" imgW="1104840" imgH="393480" progId="Equation.3">
                  <p:embed/>
                </p:oleObj>
              </mc:Choice>
              <mc:Fallback>
                <p:oleObj name="Формула" r:id="rId4" imgW="1104840" imgH="393480" progId="Equation.3">
                  <p:embed/>
                  <p:pic>
                    <p:nvPicPr>
                      <p:cNvPr id="2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9175" y="5491163"/>
                        <a:ext cx="2689225" cy="9874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8196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749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292299" y="3236799"/>
            <a:ext cx="203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02355" y="3840089"/>
            <a:ext cx="33775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404" name="Picture 20" descr="https://mir-s3-cdn-cf.behance.net/project_modules/1400/f774aa49880965.58c1ae28d199c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12160" y="2629249"/>
            <a:ext cx="3017244" cy="294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82097" y="1121196"/>
            <a:ext cx="823680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Человек, поднимающий ведро из колодца за 15 с,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развивает мощность 0,16 кВт. Какую работу он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 этом совершает?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539552" y="4929791"/>
            <a:ext cx="210459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7660" y="3261992"/>
            <a:ext cx="1933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    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3208" y="3840089"/>
            <a:ext cx="357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,16 кВт   160 Вт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2097" y="4941401"/>
            <a:ext cx="181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60922" y="5544807"/>
            <a:ext cx="3312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2,4 кДж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8055" y="2506191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936138" y="2506191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 userDrawn="1">
            <p:extLst/>
          </p:nvPr>
        </p:nvGraphicFramePr>
        <p:xfrm>
          <a:off x="3981389" y="4581128"/>
          <a:ext cx="24733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49" name="Формула" r:id="rId4" imgW="1015920" imgH="177480" progId="Equation.3">
                  <p:embed/>
                </p:oleObj>
              </mc:Choice>
              <mc:Fallback>
                <p:oleObj name="Формула" r:id="rId4" imgW="1015920" imgH="177480" progId="Equation.3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389" y="4581128"/>
                        <a:ext cx="2473325" cy="4460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8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2555776" y="2913567"/>
            <a:ext cx="0" cy="23762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785061" y="2913567"/>
            <a:ext cx="0" cy="23762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Объект 3"/>
          <p:cNvGraphicFramePr>
            <a:graphicFrameLocks noChangeAspect="1"/>
          </p:cNvGraphicFramePr>
          <p:nvPr userDrawn="1">
            <p:extLst/>
          </p:nvPr>
        </p:nvGraphicFramePr>
        <p:xfrm>
          <a:off x="4016035" y="3029889"/>
          <a:ext cx="10223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50" name="Формула" r:id="rId6" imgW="457002" imgH="393529" progId="Equation.3">
                  <p:embed/>
                </p:oleObj>
              </mc:Choice>
              <mc:Fallback>
                <p:oleObj name="Формула" r:id="rId6" imgW="457002" imgH="393529" progId="Equation.3">
                  <p:embed/>
                  <p:pic>
                    <p:nvPicPr>
                      <p:cNvPr id="4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6035" y="3029889"/>
                        <a:ext cx="10223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 userDrawn="1">
            <p:extLst/>
          </p:nvPr>
        </p:nvGraphicFramePr>
        <p:xfrm>
          <a:off x="4016035" y="3949186"/>
          <a:ext cx="10509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51" name="Формула" r:id="rId8" imgW="469696" imgH="177723" progId="Equation.3">
                  <p:embed/>
                </p:oleObj>
              </mc:Choice>
              <mc:Fallback>
                <p:oleObj name="Формула" r:id="rId8" imgW="469696" imgH="177723" progId="Equation.3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6035" y="3949186"/>
                        <a:ext cx="1050925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396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18" grpId="0"/>
      <p:bldP spid="20" grpId="0"/>
      <p:bldP spid="22" grpId="0"/>
      <p:bldP spid="23" grpId="0"/>
      <p:bldP spid="2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916832"/>
            <a:ext cx="4320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Мощность двигателя самолёта АН-2 равна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740 кВт. Какую работу он совершит за 10 мин?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752" y="421270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444 МДж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warwall.ru/Arts/3/Wallpaper_3843_Aviation_An-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5733" y="2348880"/>
            <a:ext cx="4173045" cy="2608153"/>
          </a:xfrm>
          <a:prstGeom prst="rect">
            <a:avLst/>
          </a:prstGeom>
          <a:noFill/>
          <a:ln w="5080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 userDrawn="1">
            <p:extLst/>
          </p:nvPr>
        </p:nvGraphicFramePr>
        <p:xfrm>
          <a:off x="307034" y="5517232"/>
          <a:ext cx="364807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1" name="Формула" r:id="rId5" imgW="1498320" imgH="177480" progId="Equation.3">
                  <p:embed/>
                </p:oleObj>
              </mc:Choice>
              <mc:Fallback>
                <p:oleObj name="Формула" r:id="rId5" imgW="1498320" imgH="177480" progId="Equation.3">
                  <p:embed/>
                  <p:pic>
                    <p:nvPicPr>
                      <p:cNvPr id="4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034" y="5517232"/>
                        <a:ext cx="3648075" cy="4460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79999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521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371454" y="4218386"/>
            <a:ext cx="40843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50970" y="3397009"/>
            <a:ext cx="39536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236" name="Picture 44" descr="https://mtmtaxi.ru/wp-content/uploads/motocikl-izh-yupiter-52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92424" y="2930978"/>
            <a:ext cx="3024311" cy="2105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6698" y="1412776"/>
            <a:ext cx="83009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Мощность мотоцикла 13 кВт. Сколько времени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ему потребуется для выполнения работы 39 кДж?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H="1">
            <a:off x="539552" y="4929791"/>
            <a:ext cx="210459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7244" y="3409407"/>
            <a:ext cx="4172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кВт      13 · 10³ Вт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6807" y="4199222"/>
            <a:ext cx="4300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39 кДж     39 · 10³ Дж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2097" y="4941401"/>
            <a:ext cx="1813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43808" y="6106048"/>
            <a:ext cx="3312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Ответ: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 c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83037" y="2492896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617193" y="2488415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2522464" y="2891032"/>
            <a:ext cx="0" cy="23762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427984" y="2888715"/>
            <a:ext cx="0" cy="23762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Объект 2"/>
          <p:cNvGraphicFramePr>
            <a:graphicFrameLocks noChangeAspect="1"/>
          </p:cNvGraphicFramePr>
          <p:nvPr userDrawn="1">
            <p:extLst/>
          </p:nvPr>
        </p:nvGraphicFramePr>
        <p:xfrm>
          <a:off x="4584096" y="3091739"/>
          <a:ext cx="10223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797" name="Формула" r:id="rId4" imgW="457002" imgH="393529" progId="Equation.3">
                  <p:embed/>
                </p:oleObj>
              </mc:Choice>
              <mc:Fallback>
                <p:oleObj name="Формула" r:id="rId4" imgW="457002" imgH="393529" progId="Equation.3">
                  <p:embed/>
                  <p:pic>
                    <p:nvPicPr>
                      <p:cNvPr id="3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4096" y="3091739"/>
                        <a:ext cx="10223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 userDrawn="1">
            <p:extLst/>
          </p:nvPr>
        </p:nvGraphicFramePr>
        <p:xfrm>
          <a:off x="4617193" y="4031952"/>
          <a:ext cx="881063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798" name="Формула" r:id="rId6" imgW="393529" imgH="393529" progId="Equation.3">
                  <p:embed/>
                </p:oleObj>
              </mc:Choice>
              <mc:Fallback>
                <p:oleObj name="Формула" r:id="rId6" imgW="393529" imgH="393529" progId="Equation.3">
                  <p:embed/>
                  <p:pic>
                    <p:nvPicPr>
                      <p:cNvPr id="4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7193" y="4031952"/>
                        <a:ext cx="881063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 userDrawn="1">
            <p:extLst/>
          </p:nvPr>
        </p:nvGraphicFramePr>
        <p:xfrm>
          <a:off x="4504923" y="5036873"/>
          <a:ext cx="2287588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799" name="Формула" r:id="rId8" imgW="939600" imgH="419040" progId="Equation.3">
                  <p:embed/>
                </p:oleObj>
              </mc:Choice>
              <mc:Fallback>
                <p:oleObj name="Формула" r:id="rId8" imgW="939600" imgH="419040" progId="Equation.3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4923" y="5036873"/>
                        <a:ext cx="2287588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352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25" grpId="0"/>
      <p:bldP spid="26" grpId="0"/>
      <p:bldP spid="27" grpId="0"/>
      <p:bldP spid="28" grpId="0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Механическая работа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276475"/>
            <a:ext cx="8229600" cy="41513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601" y="1595820"/>
            <a:ext cx="43204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Мощность двигателя автомобиля «Волга»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70 кВт. За какое время автомобиль выполнит работу 168 МДж?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034" y="42127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034" y="486916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752" y="4212704"/>
            <a:ext cx="1547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40 мин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8" name="Picture 4" descr="https://images.zakupka.com/i3/firms/27/35/35441/lobovoe-steklo-na-gaz-24-3102-3110-31105-volga-sedan-kombi-1970-2009_dc6a853d42099bf_800x60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7034" y="2420974"/>
            <a:ext cx="4143496" cy="2952242"/>
          </a:xfrm>
          <a:prstGeom prst="rect">
            <a:avLst/>
          </a:prstGeom>
          <a:noFill/>
          <a:ln w="5080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Объект 9"/>
          <p:cNvGraphicFramePr>
            <a:graphicFrameLocks noChangeAspect="1"/>
          </p:cNvGraphicFramePr>
          <p:nvPr userDrawn="1">
            <p:extLst/>
          </p:nvPr>
        </p:nvGraphicFramePr>
        <p:xfrm>
          <a:off x="1276350" y="5473700"/>
          <a:ext cx="2441575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19" name="Формула" r:id="rId4" imgW="1002960" imgH="419040" progId="Equation.3">
                  <p:embed/>
                </p:oleObj>
              </mc:Choice>
              <mc:Fallback>
                <p:oleObj name="Формула" r:id="rId4" imgW="1002960" imgH="419040" progId="Equation.3">
                  <p:embed/>
                  <p:pic>
                    <p:nvPicPr>
                      <p:cNvPr id="1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6350" y="5473700"/>
                        <a:ext cx="2441575" cy="10509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61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819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3091830" y="2535355"/>
            <a:ext cx="60483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Bookman Old Style" pitchFamily="18" charset="0"/>
              </a:rPr>
              <a:t>Автомобиль движется по 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дороге </a:t>
            </a:r>
            <a:r>
              <a:rPr lang="ru-RU" sz="2000" b="1" dirty="0">
                <a:solidFill>
                  <a:schemeClr val="bg1"/>
                </a:solidFill>
                <a:latin typeface="Bookman Old Style" pitchFamily="18" charset="0"/>
              </a:rPr>
              <a:t>благодаря работающему двигателю. </a:t>
            </a: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0" y="284990"/>
            <a:ext cx="5508104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2000" b="1" dirty="0">
                <a:solidFill>
                  <a:schemeClr val="bg1"/>
                </a:solidFill>
                <a:latin typeface="Bookman Old Style" pitchFamily="18" charset="0"/>
              </a:rPr>
              <a:t>Грузчики поднимают багаж на определённую высоту, используя силу своих мускулов.</a:t>
            </a:r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2627784" y="4581128"/>
            <a:ext cx="6048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Листик </a:t>
            </a:r>
            <a:r>
              <a:rPr lang="ru-RU" sz="2000" b="1" dirty="0">
                <a:solidFill>
                  <a:schemeClr val="bg1"/>
                </a:solidFill>
                <a:latin typeface="Bookman Old Style" pitchFamily="18" charset="0"/>
              </a:rPr>
              <a:t>под действием силы тяжести падает на поверхность Земли.</a:t>
            </a:r>
          </a:p>
        </p:txBody>
      </p: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323528" y="5949280"/>
            <a:ext cx="77552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  <a:t>Во всех этих примерах совершается механическая работа.</a:t>
            </a:r>
          </a:p>
        </p:txBody>
      </p:sp>
      <p:pic>
        <p:nvPicPr>
          <p:cNvPr id="125954" name="Picture 2" descr="http://im3-tub-ru.yandex.net/i?id=111310509-06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307" y="3614824"/>
            <a:ext cx="2623623" cy="1967717"/>
          </a:xfrm>
          <a:prstGeom prst="rect">
            <a:avLst/>
          </a:prstGeom>
          <a:noFill/>
        </p:spPr>
      </p:pic>
      <p:pic>
        <p:nvPicPr>
          <p:cNvPr id="125956" name="Picture 4" descr="http://im4-tub-ru.yandex.net/i?id=81797619-55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817" y="1514781"/>
            <a:ext cx="2520280" cy="1890210"/>
          </a:xfrm>
          <a:prstGeom prst="rect">
            <a:avLst/>
          </a:prstGeom>
          <a:noFill/>
        </p:spPr>
      </p:pic>
      <p:pic>
        <p:nvPicPr>
          <p:cNvPr id="163848" name="Picture 8" descr="https://rb7.ru/system/images/image_links/615323/takelazhnie-raboti-1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53929"/>
            <a:ext cx="2642185" cy="198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6" grpId="0"/>
      <p:bldP spid="5138" grpId="0"/>
      <p:bldP spid="51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02340"/>
            <a:ext cx="93440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Понятие «механическая работа» в физике: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637969" y="1136303"/>
            <a:ext cx="54864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" panose="020B0604020202020204" pitchFamily="34" charset="0"/>
              </a:rPr>
              <a:t>Поезд движется под действием силы тяги электровоза, </a:t>
            </a:r>
          </a:p>
          <a:p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" panose="020B0604020202020204" pitchFamily="34" charset="0"/>
              </a:rPr>
              <a:t>при этом совершается </a:t>
            </a:r>
          </a:p>
          <a:p>
            <a:r>
              <a:rPr lang="ru-RU" sz="27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</a:rPr>
              <a:t>механическая работа</a:t>
            </a:r>
            <a:r>
              <a:rPr lang="ru-RU" sz="27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endParaRPr lang="ru-RU" sz="2700" b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8788" y="3333555"/>
            <a:ext cx="782955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1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" panose="020B0604020202020204" pitchFamily="34" charset="0"/>
              </a:rPr>
              <a:t>При выстреле из ружья сила давления пороховых газов совершает </a:t>
            </a:r>
            <a:r>
              <a:rPr lang="ru-RU" sz="21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</a:rPr>
              <a:t>механическую работу </a:t>
            </a:r>
            <a:r>
              <a:rPr lang="ru-RU" sz="21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" panose="020B0604020202020204" pitchFamily="34" charset="0"/>
              </a:rPr>
              <a:t>– </a:t>
            </a:r>
          </a:p>
          <a:p>
            <a:pPr lvl="0"/>
            <a:r>
              <a:rPr lang="ru-RU" sz="21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" panose="020B0604020202020204" pitchFamily="34" charset="0"/>
              </a:rPr>
              <a:t>перемещает пулю вдоль ствола, </a:t>
            </a:r>
          </a:p>
          <a:p>
            <a:pPr lvl="0"/>
            <a:r>
              <a:rPr lang="ru-RU" sz="21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" panose="020B0604020202020204" pitchFamily="34" charset="0"/>
              </a:rPr>
              <a:t>скорость пули при этом </a:t>
            </a:r>
          </a:p>
          <a:p>
            <a:pPr lvl="0"/>
            <a:r>
              <a:rPr lang="ru-RU" sz="21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" panose="020B0604020202020204" pitchFamily="34" charset="0"/>
              </a:rPr>
              <a:t>увеличивается</a:t>
            </a:r>
            <a:endParaRPr lang="ru-RU" sz="2100" b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1026" name="Picture 2" descr="https://thumbs.gfycat.com/SparklingWarmheartedDanishswedishfarmdog-transparen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1102026"/>
            <a:ext cx="3238704" cy="202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openclipart.org/image/2400px/svg_to_png/170004/rif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201781"/>
            <a:ext cx="5455903" cy="119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www.freeiconspng.com/uploads/bullet-png-2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655" y="5207746"/>
            <a:ext cx="1128856" cy="415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929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sz="4000" dirty="0"/>
              <a:t>Условия для выполнения работы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5266928" cy="4525963"/>
          </a:xfrm>
        </p:spPr>
        <p:txBody>
          <a:bodyPr/>
          <a:lstStyle/>
          <a:p>
            <a:r>
              <a:rPr lang="ru-RU" sz="4000" dirty="0">
                <a:solidFill>
                  <a:schemeClr val="bg1"/>
                </a:solidFill>
              </a:rPr>
              <a:t>На тело должна действовать сила </a:t>
            </a:r>
            <a:r>
              <a:rPr lang="en-US" sz="4000" dirty="0">
                <a:solidFill>
                  <a:schemeClr val="bg1"/>
                </a:solidFill>
              </a:rPr>
              <a:t>F</a:t>
            </a:r>
            <a:endParaRPr lang="ru-RU" sz="4000" dirty="0">
              <a:solidFill>
                <a:schemeClr val="bg1"/>
              </a:solidFill>
            </a:endParaRPr>
          </a:p>
          <a:p>
            <a:r>
              <a:rPr lang="ru-RU" sz="4000" dirty="0">
                <a:solidFill>
                  <a:schemeClr val="bg1"/>
                </a:solidFill>
              </a:rPr>
              <a:t>Под действием этой силы тело должно перемещаться</a:t>
            </a:r>
          </a:p>
        </p:txBody>
      </p:sp>
      <p:pic>
        <p:nvPicPr>
          <p:cNvPr id="164866" name="Picture 2" descr="https://www.alan.nl/friksbeheer/wp-content/uploads/2016/09/2016-08-25-9288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933056"/>
            <a:ext cx="3910386" cy="260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1394464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1" y="1003301"/>
            <a:ext cx="8666163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95288" y="1883219"/>
            <a:ext cx="8424862" cy="1200329"/>
          </a:xfrm>
          <a:prstGeom prst="rect">
            <a:avLst/>
          </a:prstGeom>
          <a:solidFill>
            <a:schemeClr val="bg2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Механическая работа - физическая величина,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равная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произведению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приложенной силы и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пройденному телом пути</a:t>
            </a:r>
            <a:endParaRPr lang="ru-RU" alt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3132138" y="2492375"/>
          <a:ext cx="2541587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1" name="Формула" r:id="rId4" imgW="558558" imgH="177723" progId="Equation.3">
                  <p:embed/>
                </p:oleObj>
              </mc:Choice>
              <mc:Fallback>
                <p:oleObj name="Формула" r:id="rId4" imgW="558558" imgH="177723" progId="Equation.3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2492375"/>
                        <a:ext cx="2541587" cy="809625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ln w="19050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50825" y="3573463"/>
            <a:ext cx="8172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А - механическая работа,   F - сила,    S - пройденный путь.</a:t>
            </a:r>
          </a:p>
        </p:txBody>
      </p:sp>
      <p:pic>
        <p:nvPicPr>
          <p:cNvPr id="3080" name="Picture 8" descr="http://shopedu.ru/uploaded_files/shop_images/48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420938"/>
            <a:ext cx="208280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167063" y="4149725"/>
            <a:ext cx="5653087" cy="1200150"/>
          </a:xfrm>
          <a:prstGeom prst="rect">
            <a:avLst/>
          </a:prstGeom>
          <a:solidFill>
            <a:schemeClr val="bg2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единицу работы принимают работу, совершаемую силой в 1 Н, на пути, равном 1 м.</a:t>
            </a:r>
          </a:p>
        </p:txBody>
      </p:sp>
      <p:sp>
        <p:nvSpPr>
          <p:cNvPr id="6152" name="Прямоугольник 1"/>
          <p:cNvSpPr>
            <a:spLocks noChangeArrowheads="1"/>
          </p:cNvSpPr>
          <p:nvPr/>
        </p:nvSpPr>
        <p:spPr bwMode="auto">
          <a:xfrm>
            <a:off x="1763713" y="252413"/>
            <a:ext cx="5676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МЕХАНИЧЕСКАЯ  РАБОТА</a:t>
            </a:r>
            <a:endParaRPr lang="ru-RU" altLang="ru-RU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03575" y="5516563"/>
            <a:ext cx="29289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СИ: </a:t>
            </a:r>
            <a:r>
              <a:rPr lang="en-US" altLang="ru-RU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[A]</a:t>
            </a:r>
            <a:r>
              <a:rPr lang="ru-RU" altLang="ru-RU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altLang="ru-RU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altLang="ru-RU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∙ м = Дж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1Дж = 1Н ∙ 1м</a:t>
            </a:r>
          </a:p>
        </p:txBody>
      </p:sp>
    </p:spTree>
    <p:extLst>
      <p:ext uri="{BB962C8B-B14F-4D97-AF65-F5344CB8AC3E}">
        <p14:creationId xmlns:p14="http://schemas.microsoft.com/office/powerpoint/2010/main" val="206909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6" grpId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63" y="2093336"/>
            <a:ext cx="4105275" cy="1008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6588224" y="2780928"/>
            <a:ext cx="1751013" cy="2154237"/>
            <a:chOff x="4059" y="1888"/>
            <a:chExt cx="2621" cy="1456"/>
          </a:xfrm>
        </p:grpSpPr>
        <p:graphicFrame>
          <p:nvGraphicFramePr>
            <p:cNvPr id="4098" name="Object 9"/>
            <p:cNvGraphicFramePr>
              <a:graphicFrameLocks noChangeAspect="1"/>
            </p:cNvGraphicFramePr>
            <p:nvPr/>
          </p:nvGraphicFramePr>
          <p:xfrm>
            <a:off x="4059" y="1888"/>
            <a:ext cx="664" cy="14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802" name="Image" r:id="rId5" imgW="1053597" imgH="2311111" progId="">
                    <p:embed/>
                  </p:oleObj>
                </mc:Choice>
                <mc:Fallback>
                  <p:oleObj name="Image" r:id="rId5" imgW="1053597" imgH="2311111" progId="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59" y="1888"/>
                          <a:ext cx="664" cy="14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11" name="Line 11"/>
            <p:cNvSpPr>
              <a:spLocks noChangeShapeType="1"/>
            </p:cNvSpPr>
            <p:nvPr/>
          </p:nvSpPr>
          <p:spPr bwMode="auto">
            <a:xfrm>
              <a:off x="4286" y="2614"/>
              <a:ext cx="408" cy="0"/>
            </a:xfrm>
            <a:prstGeom prst="line">
              <a:avLst/>
            </a:prstGeom>
            <a:noFill/>
            <a:ln w="38100">
              <a:solidFill>
                <a:srgbClr val="F9010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2" name="Text Box 12"/>
            <p:cNvSpPr txBox="1">
              <a:spLocks noChangeArrowheads="1"/>
            </p:cNvSpPr>
            <p:nvPr/>
          </p:nvSpPr>
          <p:spPr bwMode="auto">
            <a:xfrm>
              <a:off x="4786" y="2387"/>
              <a:ext cx="1894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2800" b="1" i="1">
                  <a:solidFill>
                    <a:srgbClr val="F90101"/>
                  </a:solidFill>
                  <a:latin typeface="Times New Roman" pitchFamily="18" charset="0"/>
                </a:rPr>
                <a:t>F</a:t>
              </a:r>
              <a:r>
                <a:rPr lang="ru-RU" sz="2800" b="1" i="1" baseline="-25000">
                  <a:solidFill>
                    <a:srgbClr val="F90101"/>
                  </a:solidFill>
                  <a:latin typeface="Times New Roman" pitchFamily="18" charset="0"/>
                </a:rPr>
                <a:t>т</a:t>
              </a:r>
              <a:r>
                <a:rPr lang="ru-RU" sz="2800" b="1" i="1">
                  <a:solidFill>
                    <a:srgbClr val="F90101"/>
                  </a:solidFill>
                  <a:latin typeface="Times New Roman" pitchFamily="18" charset="0"/>
                </a:rPr>
                <a:t>=1Н</a:t>
              </a:r>
            </a:p>
          </p:txBody>
        </p:sp>
      </p:grpSp>
      <p:sp>
        <p:nvSpPr>
          <p:cNvPr id="41998" name="Line 14"/>
          <p:cNvSpPr>
            <a:spLocks noChangeShapeType="1"/>
          </p:cNvSpPr>
          <p:nvPr/>
        </p:nvSpPr>
        <p:spPr bwMode="auto">
          <a:xfrm>
            <a:off x="6011863" y="5157788"/>
            <a:ext cx="288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99" name="Line 15"/>
          <p:cNvSpPr>
            <a:spLocks noChangeShapeType="1"/>
          </p:cNvSpPr>
          <p:nvPr/>
        </p:nvSpPr>
        <p:spPr bwMode="auto">
          <a:xfrm flipV="1">
            <a:off x="6156325" y="3213100"/>
            <a:ext cx="0" cy="19446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00" name="Line 16"/>
          <p:cNvSpPr>
            <a:spLocks noChangeShapeType="1"/>
          </p:cNvSpPr>
          <p:nvPr/>
        </p:nvSpPr>
        <p:spPr bwMode="auto">
          <a:xfrm>
            <a:off x="6011863" y="3205163"/>
            <a:ext cx="288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5580063" y="3789363"/>
            <a:ext cx="546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400" b="1" i="1">
                <a:solidFill>
                  <a:srgbClr val="F90101"/>
                </a:solidFill>
                <a:latin typeface="Times New Roman" pitchFamily="18" charset="0"/>
              </a:rPr>
              <a:t>1м</a:t>
            </a:r>
          </a:p>
        </p:txBody>
      </p:sp>
      <p:pic>
        <p:nvPicPr>
          <p:cNvPr id="42002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63" y="3212572"/>
            <a:ext cx="5143948" cy="98202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42003" name="Picture 1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2287" y="4305772"/>
            <a:ext cx="5362012" cy="97453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8748464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chemeClr val="bg1"/>
                </a:solidFill>
              </a:rPr>
              <a:t>За единицу работы в СИ принимают работу, которую совершает сила в 1 </a:t>
            </a:r>
            <a:r>
              <a:rPr lang="ru-RU" sz="2800" b="1" i="1" dirty="0" smtClean="0">
                <a:solidFill>
                  <a:schemeClr val="bg1"/>
                </a:solidFill>
              </a:rPr>
              <a:t>Н на </a:t>
            </a:r>
            <a:r>
              <a:rPr lang="ru-RU" sz="2800" b="1" i="1" dirty="0">
                <a:solidFill>
                  <a:schemeClr val="bg1"/>
                </a:solidFill>
              </a:rPr>
              <a:t>пути, </a:t>
            </a:r>
            <a:r>
              <a:rPr lang="ru-RU" sz="2800" b="1" i="1" dirty="0" smtClean="0">
                <a:solidFill>
                  <a:schemeClr val="bg1"/>
                </a:solidFill>
              </a:rPr>
              <a:t>равном 1 м </a:t>
            </a:r>
          </a:p>
          <a:p>
            <a:r>
              <a:rPr lang="ru-RU" sz="3200" b="1" i="1" dirty="0" smtClean="0">
                <a:solidFill>
                  <a:srgbClr val="FFFF00"/>
                </a:solidFill>
              </a:rPr>
              <a:t>1 Дж (Джоуль)</a:t>
            </a:r>
            <a:endParaRPr lang="ru-RU" sz="3200" b="1" i="1" dirty="0">
              <a:solidFill>
                <a:srgbClr val="FFFF00"/>
              </a:solidFill>
            </a:endParaRPr>
          </a:p>
        </p:txBody>
      </p:sp>
      <p:pic>
        <p:nvPicPr>
          <p:cNvPr id="14" name="Picture 2" descr="https://www.mediastorehouse.com/p/497/james-prescott-joule-1818-1889-english-physicist-749959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829" y="1028679"/>
            <a:ext cx="1911368" cy="21844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46821E-7 L -1.66667E-6 -0.2834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8" grpId="0" animBg="1"/>
      <p:bldP spid="41998" grpId="1" animBg="1"/>
      <p:bldP spid="41999" grpId="0" animBg="1"/>
      <p:bldP spid="41999" grpId="1" animBg="1"/>
      <p:bldP spid="42000" grpId="0" animBg="1"/>
      <p:bldP spid="42000" grpId="1" animBg="1"/>
      <p:bldP spid="42001" grpId="0"/>
      <p:bldP spid="42001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2081</TotalTime>
  <Words>1261</Words>
  <Application>Microsoft Office PowerPoint</Application>
  <PresentationFormat>Экран (4:3)</PresentationFormat>
  <Paragraphs>233</Paragraphs>
  <Slides>40</Slides>
  <Notes>1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40</vt:i4>
      </vt:variant>
    </vt:vector>
  </HeadingPairs>
  <TitlesOfParts>
    <vt:vector size="59" baseType="lpstr">
      <vt:lpstr>Arial</vt:lpstr>
      <vt:lpstr>Bookman Old Style</vt:lpstr>
      <vt:lpstr>Calibri</vt:lpstr>
      <vt:lpstr>Calibri Light</vt:lpstr>
      <vt:lpstr>Comic Sans MS</vt:lpstr>
      <vt:lpstr>Courier New</vt:lpstr>
      <vt:lpstr>Monotype Corsiva</vt:lpstr>
      <vt:lpstr>PetersburgC</vt:lpstr>
      <vt:lpstr>PetersburgC-Italic</vt:lpstr>
      <vt:lpstr>Segoe UI Historic</vt:lpstr>
      <vt:lpstr>Symbol-Identity-H</vt:lpstr>
      <vt:lpstr>Times New Roman</vt:lpstr>
      <vt:lpstr>Verdana</vt:lpstr>
      <vt:lpstr>Wingdings</vt:lpstr>
      <vt:lpstr>Оформление по умолчанию</vt:lpstr>
      <vt:lpstr>Тема Office</vt:lpstr>
      <vt:lpstr>1_Тема Office</vt:lpstr>
      <vt:lpstr>Формула</vt:lpstr>
      <vt:lpstr>Image</vt:lpstr>
      <vt:lpstr>Презентация PowerPoint</vt:lpstr>
      <vt:lpstr>Презентация PowerPoint</vt:lpstr>
      <vt:lpstr>Презентация PowerPoint</vt:lpstr>
      <vt:lpstr>Механическая работа</vt:lpstr>
      <vt:lpstr>Презентация PowerPoint</vt:lpstr>
      <vt:lpstr>Презентация PowerPoint</vt:lpstr>
      <vt:lpstr>Условия для выполнения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Задача: В каком случае совершается механическая работа? </vt:lpstr>
      <vt:lpstr>Презентация PowerPoint</vt:lpstr>
      <vt:lpstr>Презентация PowerPoint</vt:lpstr>
      <vt:lpstr>Совершилась ли работа?</vt:lpstr>
      <vt:lpstr>Одинаковую ли работу совершают мальчики при равномерном перемещении саней на одном и том же пути?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ирина и костик</dc:creator>
  <cp:lastModifiedBy>Снежана</cp:lastModifiedBy>
  <cp:revision>138</cp:revision>
  <dcterms:created xsi:type="dcterms:W3CDTF">1601-01-01T00:00:00Z</dcterms:created>
  <dcterms:modified xsi:type="dcterms:W3CDTF">2024-03-28T07:39:37Z</dcterms:modified>
</cp:coreProperties>
</file>