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3" r:id="rId3"/>
    <p:sldId id="274" r:id="rId4"/>
    <p:sldId id="275" r:id="rId5"/>
    <p:sldId id="276" r:id="rId6"/>
    <p:sldId id="279" r:id="rId7"/>
    <p:sldId id="280" r:id="rId8"/>
    <p:sldId id="281" r:id="rId9"/>
    <p:sldId id="269" r:id="rId10"/>
    <p:sldId id="267" r:id="rId11"/>
    <p:sldId id="282" r:id="rId12"/>
    <p:sldId id="266" r:id="rId13"/>
    <p:sldId id="258" r:id="rId14"/>
    <p:sldId id="262" r:id="rId15"/>
    <p:sldId id="263" r:id="rId16"/>
    <p:sldId id="261" r:id="rId17"/>
    <p:sldId id="259" r:id="rId18"/>
    <p:sldId id="260" r:id="rId19"/>
    <p:sldId id="265" r:id="rId20"/>
    <p:sldId id="283" r:id="rId21"/>
    <p:sldId id="264" r:id="rId22"/>
    <p:sldId id="270" r:id="rId23"/>
    <p:sldId id="271" r:id="rId24"/>
    <p:sldId id="272" r:id="rId25"/>
    <p:sldId id="284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24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6611FAE-1DA4-4879-8E8C-4FA4980D29D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A55E737-45C6-4F82-A639-6788E365B3D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139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AE-1DA4-4879-8E8C-4FA4980D29D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37-45C6-4F82-A639-6788E365B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795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AE-1DA4-4879-8E8C-4FA4980D29D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37-45C6-4F82-A639-6788E365B3D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291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AE-1DA4-4879-8E8C-4FA4980D29D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37-45C6-4F82-A639-6788E365B3D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480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AE-1DA4-4879-8E8C-4FA4980D29D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37-45C6-4F82-A639-6788E365B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933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AE-1DA4-4879-8E8C-4FA4980D29D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37-45C6-4F82-A639-6788E365B3D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992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AE-1DA4-4879-8E8C-4FA4980D29D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37-45C6-4F82-A639-6788E365B3D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196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AE-1DA4-4879-8E8C-4FA4980D29D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37-45C6-4F82-A639-6788E365B3D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075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AE-1DA4-4879-8E8C-4FA4980D29D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37-45C6-4F82-A639-6788E365B3D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29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AE-1DA4-4879-8E8C-4FA4980D29D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37-45C6-4F82-A639-6788E365B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766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AE-1DA4-4879-8E8C-4FA4980D29D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37-45C6-4F82-A639-6788E365B3D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73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AE-1DA4-4879-8E8C-4FA4980D29D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37-45C6-4F82-A639-6788E365B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706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AE-1DA4-4879-8E8C-4FA4980D29D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37-45C6-4F82-A639-6788E365B3D0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458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AE-1DA4-4879-8E8C-4FA4980D29D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37-45C6-4F82-A639-6788E365B3D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707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AE-1DA4-4879-8E8C-4FA4980D29D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37-45C6-4F82-A639-6788E365B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054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AE-1DA4-4879-8E8C-4FA4980D29D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37-45C6-4F82-A639-6788E365B3D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97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11FAE-1DA4-4879-8E8C-4FA4980D29D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5E737-45C6-4F82-A639-6788E365B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39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6611FAE-1DA4-4879-8E8C-4FA4980D29D6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A55E737-45C6-4F82-A639-6788E365B3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72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2906005"/>
            <a:ext cx="6815669" cy="1515533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«Молодая гвардия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»-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 Александра Фадеева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литературы в старших классах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15811" y="5729991"/>
            <a:ext cx="4250376" cy="8248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defTabSz="457207">
              <a:spcBef>
                <a:spcPct val="20000"/>
              </a:spcBef>
              <a:buClr>
                <a:srgbClr val="DADADA">
                  <a:lumMod val="40000"/>
                  <a:lumOff val="60000"/>
                </a:srgbClr>
              </a:buClr>
              <a:buSzPct val="115000"/>
              <a:defRPr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Бугалдинова Эльвира Замединовна </a:t>
            </a:r>
          </a:p>
          <a:p>
            <a:pPr lvl="0" defTabSz="457207">
              <a:spcBef>
                <a:spcPct val="20000"/>
              </a:spcBef>
              <a:buClr>
                <a:srgbClr val="DADADA">
                  <a:lumMod val="40000"/>
                  <a:lumOff val="60000"/>
                </a:srgbClr>
              </a:buClr>
              <a:buSzPct val="115000"/>
              <a:defRPr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русского  языка и литературы </a:t>
            </a:r>
          </a:p>
          <a:p>
            <a:pPr lvl="0" defTabSz="457207">
              <a:spcBef>
                <a:spcPct val="20000"/>
              </a:spcBef>
              <a:buClr>
                <a:srgbClr val="DADADA">
                  <a:lumMod val="40000"/>
                  <a:lumOff val="60000"/>
                </a:srgbClr>
              </a:buClr>
              <a:buSzPct val="115000"/>
              <a:defRPr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МАОУ </a:t>
            </a:r>
            <a:r>
              <a:rPr lang="ru-RU" alt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г.Нягани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«СОШ №6»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А.И. Гордиенко</a:t>
            </a:r>
          </a:p>
        </p:txBody>
      </p:sp>
    </p:spTree>
    <p:extLst>
      <p:ext uri="{BB962C8B-B14F-4D97-AF65-F5344CB8AC3E}">
        <p14:creationId xmlns:p14="http://schemas.microsoft.com/office/powerpoint/2010/main" val="14178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4" t="6079" r="70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1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339" y="0"/>
            <a:ext cx="11236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5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8017"/>
            <a:ext cx="12192000" cy="70638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22580" y="344983"/>
            <a:ext cx="7393020" cy="1019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89337" y="269906"/>
            <a:ext cx="5846985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0" cap="none" spc="0" dirty="0" smtClean="0">
                <a:ln w="0"/>
                <a:solidFill>
                  <a:srgbClr val="FFFF00"/>
                </a:solidFill>
                <a:effectLst/>
              </a:rPr>
              <a:t>Но тем не менее, эти имена </a:t>
            </a:r>
          </a:p>
          <a:p>
            <a:pPr algn="ctr"/>
            <a:r>
              <a:rPr lang="ru-RU" sz="3500" b="0" cap="none" spc="0" dirty="0" smtClean="0">
                <a:ln w="0"/>
                <a:solidFill>
                  <a:srgbClr val="FFFF00"/>
                </a:solidFill>
                <a:effectLst/>
              </a:rPr>
              <a:t>и лица реальны</a:t>
            </a:r>
            <a:endParaRPr lang="ru-RU" sz="3500" b="0" cap="none" spc="0" dirty="0">
              <a:ln w="0"/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7336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40" r="13225"/>
          <a:stretch/>
        </p:blipFill>
        <p:spPr>
          <a:xfrm>
            <a:off x="382733" y="-141402"/>
            <a:ext cx="11306503" cy="699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7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353" y="0"/>
            <a:ext cx="11331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4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50" r="2438"/>
          <a:stretch/>
        </p:blipFill>
        <p:spPr>
          <a:xfrm>
            <a:off x="509048" y="0"/>
            <a:ext cx="11170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0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93" t="4336" r="4162" b="4219"/>
          <a:stretch/>
        </p:blipFill>
        <p:spPr>
          <a:xfrm>
            <a:off x="499621" y="-83555"/>
            <a:ext cx="11255604" cy="702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7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14" t="3738" r="1972" b="2256"/>
          <a:stretch/>
        </p:blipFill>
        <p:spPr>
          <a:xfrm>
            <a:off x="499621" y="0"/>
            <a:ext cx="11265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060" y="0"/>
            <a:ext cx="11283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8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65212" y="692022"/>
            <a:ext cx="626788" cy="16093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9241" y="593889"/>
            <a:ext cx="10392958" cy="566551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>
              <a:solidFill>
                <a:srgbClr val="212529"/>
              </a:solidFill>
              <a:latin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формирование </a:t>
            </a:r>
            <a:r>
              <a:rPr lang="ru-RU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учащихся о </a:t>
            </a:r>
            <a:r>
              <a:rPr lang="ru-RU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мужестве, долге, чести, ответственности, нравственности и  патриотизма гражданина России, уважающего историю своей </a:t>
            </a:r>
            <a:r>
              <a:rPr lang="ru-RU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Родины, </a:t>
            </a:r>
            <a:r>
              <a:rPr lang="ru-RU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примере романа «Молодая гвардия</a:t>
            </a:r>
            <a:r>
              <a:rPr lang="ru-RU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 smtClean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</a:t>
            </a: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содействовать </a:t>
            </a: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 личности гражданина- патриота, способного встать на защиту государственных интересов </a:t>
            </a:r>
            <a:r>
              <a:rPr lang="ru-RU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страны</a:t>
            </a: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dirty="0" err="1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любовь к литературе и внимательность при прочтении </a:t>
            </a:r>
            <a:r>
              <a:rPr lang="ru-RU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произведений и </a:t>
            </a:r>
            <a:r>
              <a:rPr lang="ru-RU" altLang="ru-RU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r>
              <a:rPr lang="ru-RU" altLang="ru-RU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анализировать текст.</a:t>
            </a:r>
            <a:endParaRPr lang="ru-RU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Познавательные: </a:t>
            </a:r>
            <a:r>
              <a:rPr lang="ru-RU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ближе </a:t>
            </a: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героями Великой Отечественной войны - </a:t>
            </a:r>
            <a:r>
              <a:rPr lang="ru-RU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молодогвардейцами; </a:t>
            </a: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познавательный интерес к событиям Великой Отечественной </a:t>
            </a:r>
            <a:r>
              <a:rPr lang="ru-RU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войны;</a:t>
            </a:r>
            <a:r>
              <a:rPr lang="ru-RU" alt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построению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высказываний,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целеполаганию,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информацией,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построению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логических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цепочек.</a:t>
            </a:r>
            <a:endParaRPr lang="ru-RU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Формирующие:</a:t>
            </a: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чувства патриотизма, уважения к истории Родины и её героям</a:t>
            </a:r>
            <a:r>
              <a:rPr lang="ru-RU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планирование учебного сотрудничества с учителем, соблюдение правил речевого поведения, умение высказывать и обосновывать свою точку зрения, слушать и слышать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других.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b="1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урока</a:t>
            </a:r>
            <a:r>
              <a:rPr lang="ru-RU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открытие новых знаний</a:t>
            </a:r>
            <a:endParaRPr lang="ru-RU" dirty="0">
              <a:solidFill>
                <a:srgbClr val="2125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проведения: </a:t>
            </a:r>
            <a:r>
              <a:rPr lang="ru-RU" dirty="0" smtClean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урок-презентация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60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5328" y="-293582"/>
            <a:ext cx="719652" cy="338697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19848" y="523789"/>
            <a:ext cx="10525132" cy="4781145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ru-RU" sz="3500" b="1" dirty="0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«Но </a:t>
            </a:r>
            <a:r>
              <a:rPr lang="ru-RU" sz="35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чтобы быть раскрытым,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ru-RU" sz="35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нужно много подлецов – при случае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ru-RU" sz="35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 и одного труса</a:t>
            </a:r>
            <a:r>
              <a:rPr lang="ru-RU" sz="3500" b="1" dirty="0" smtClean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endParaRPr lang="ru-RU" sz="350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endParaRPr lang="ru-RU" sz="350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</a:pPr>
            <a:r>
              <a:rPr lang="ru-RU" sz="350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А.Фадеев</a:t>
            </a:r>
            <a:r>
              <a:rPr lang="ru-RU" sz="350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«Молодая гвардия»</a:t>
            </a:r>
          </a:p>
        </p:txBody>
      </p:sp>
    </p:spTree>
    <p:extLst>
      <p:ext uri="{BB962C8B-B14F-4D97-AF65-F5344CB8AC3E}">
        <p14:creationId xmlns:p14="http://schemas.microsoft.com/office/powerpoint/2010/main" val="267966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245" y="442330"/>
            <a:ext cx="10058400" cy="1609344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834" y="0"/>
            <a:ext cx="11231830" cy="71498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50750" y="-55834"/>
            <a:ext cx="935139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 книге Фадеева был экранизирован фильм</a:t>
            </a:r>
            <a:endParaRPr lang="ru-RU" sz="3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772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695" y="416524"/>
            <a:ext cx="9601196" cy="1303867"/>
          </a:xfrm>
        </p:spPr>
        <p:txBody>
          <a:bodyPr/>
          <a:lstStyle/>
          <a:p>
            <a:pPr algn="ctr"/>
            <a:r>
              <a:rPr lang="ru-RU" dirty="0" smtClean="0"/>
              <a:t>Беседа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2998" y="1720391"/>
            <a:ext cx="10788883" cy="4736592"/>
          </a:xfrm>
        </p:spPr>
        <p:txBody>
          <a:bodyPr>
            <a:normAutofit lnSpcReduction="10000"/>
          </a:bodyPr>
          <a:lstStyle/>
          <a:p>
            <a:r>
              <a:rPr lang="ru-RU" sz="4500" dirty="0" smtClean="0"/>
              <a:t>Какую роль сыграли молодогвардейцы в ходе войны?</a:t>
            </a:r>
          </a:p>
          <a:p>
            <a:r>
              <a:rPr lang="ru-RU" sz="4500" dirty="0" smtClean="0"/>
              <a:t>Могли ли они поступить иначе?</a:t>
            </a:r>
          </a:p>
          <a:p>
            <a:r>
              <a:rPr lang="ru-RU" sz="4500" dirty="0" smtClean="0"/>
              <a:t>Какое скрытое послание они оставили потомкам?</a:t>
            </a:r>
          </a:p>
          <a:p>
            <a:r>
              <a:rPr lang="ru-RU" sz="4500" dirty="0" smtClean="0"/>
              <a:t>В чём главная идея произведения?</a:t>
            </a:r>
            <a:endParaRPr lang="ru-RU" sz="4500" dirty="0"/>
          </a:p>
        </p:txBody>
      </p:sp>
    </p:spTree>
    <p:extLst>
      <p:ext uri="{BB962C8B-B14F-4D97-AF65-F5344CB8AC3E}">
        <p14:creationId xmlns:p14="http://schemas.microsoft.com/office/powerpoint/2010/main" val="406034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4829" y="605060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Практическое задание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9558" y="1055802"/>
            <a:ext cx="11024553" cy="4798244"/>
          </a:xfrm>
        </p:spPr>
        <p:txBody>
          <a:bodyPr>
            <a:noAutofit/>
          </a:bodyPr>
          <a:lstStyle/>
          <a:p>
            <a:r>
              <a:rPr lang="ru-RU" sz="3000" b="1" dirty="0" smtClean="0"/>
              <a:t>Составьте </a:t>
            </a:r>
            <a:r>
              <a:rPr lang="ru-RU" sz="3000" b="1" u="sng" dirty="0" smtClean="0"/>
              <a:t>кластер</a:t>
            </a:r>
            <a:r>
              <a:rPr lang="ru-RU" sz="3000" b="1" dirty="0" smtClean="0"/>
              <a:t> качеств, которыми, по вашему мнению, </a:t>
            </a:r>
            <a:r>
              <a:rPr lang="ru-RU" sz="3000" b="1" dirty="0" smtClean="0"/>
              <a:t>обладали молодогвардейцы </a:t>
            </a:r>
            <a:r>
              <a:rPr lang="ru-RU" sz="3000" b="1" dirty="0" smtClean="0"/>
              <a:t>и современная </a:t>
            </a:r>
            <a:r>
              <a:rPr lang="ru-RU" sz="3000" b="1" dirty="0" smtClean="0"/>
              <a:t>молодежь в правую.</a:t>
            </a:r>
          </a:p>
          <a:p>
            <a:r>
              <a:rPr lang="ru-RU" sz="3000" b="1" dirty="0" smtClean="0"/>
              <a:t>Подумайте и ответьте: чего не хватает нынешнему поколению.</a:t>
            </a:r>
          </a:p>
          <a:p>
            <a:r>
              <a:rPr lang="ru-RU" sz="3000" b="1" dirty="0" smtClean="0"/>
              <a:t>Может ли современный подросток совершить </a:t>
            </a:r>
            <a:r>
              <a:rPr lang="ru-RU" sz="3000" b="1" dirty="0">
                <a:solidFill>
                  <a:prstClr val="black"/>
                </a:solidFill>
              </a:rPr>
              <a:t>подвиги </a:t>
            </a:r>
            <a:r>
              <a:rPr lang="ru-RU" sz="3000" b="1" dirty="0" smtClean="0"/>
              <a:t>ради Отечества? </a:t>
            </a:r>
          </a:p>
          <a:p>
            <a:r>
              <a:rPr lang="ru-RU" sz="3000" b="1" dirty="0" smtClean="0"/>
              <a:t>Какое бы вы придумали название для организации с молодыми подпольщиками? Запишите</a:t>
            </a:r>
            <a:r>
              <a:rPr lang="ru-RU" sz="3000" b="1" dirty="0" smtClean="0"/>
              <a:t>. Затем по очереди озвучьте</a:t>
            </a:r>
            <a:endParaRPr lang="ru-RU" sz="3000" b="1" dirty="0"/>
          </a:p>
        </p:txBody>
      </p:sp>
    </p:spTree>
    <p:extLst>
      <p:ext uri="{BB962C8B-B14F-4D97-AF65-F5344CB8AC3E}">
        <p14:creationId xmlns:p14="http://schemas.microsoft.com/office/powerpoint/2010/main" val="94630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8268" y="548499"/>
            <a:ext cx="9601196" cy="13038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Подведение итогов.</a:t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2998" y="1110195"/>
            <a:ext cx="10737129" cy="512092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Clr>
                <a:srgbClr val="D34817">
                  <a:lumMod val="75000"/>
                </a:srgbClr>
              </a:buClr>
              <a:buNone/>
            </a:pPr>
            <a:r>
              <a:rPr lang="ru-RU" sz="3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 городах </a:t>
            </a:r>
            <a:r>
              <a:rPr lang="ru-RU" sz="3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сёлах, по обочинам </a:t>
            </a:r>
            <a:r>
              <a:rPr lang="ru-RU" sz="3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дорог, да и по всей нашей многострадальной земле, стоят братские могилы и </a:t>
            </a:r>
            <a:r>
              <a:rPr lang="ru-RU" sz="3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величественные </a:t>
            </a:r>
            <a:r>
              <a:rPr lang="ru-RU" sz="3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памятники. </a:t>
            </a:r>
          </a:p>
          <a:p>
            <a:pPr marL="0" lvl="0" indent="0">
              <a:buClr>
                <a:srgbClr val="D34817">
                  <a:lumMod val="75000"/>
                </a:srgbClr>
              </a:buClr>
              <a:buNone/>
            </a:pPr>
            <a:r>
              <a:rPr lang="ru-RU" sz="3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Безусловно, была </a:t>
            </a:r>
            <a:r>
              <a:rPr lang="ru-RU" sz="3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война, была победа. И за то, что мальчики наши знают о войне только понаслышке, спасибо мы можем сказать и нашим </a:t>
            </a:r>
            <a:r>
              <a:rPr lang="ru-RU" sz="3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героям, </a:t>
            </a:r>
            <a:r>
              <a:rPr lang="ru-RU" sz="3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испытали все тяготы войны и выжили, завоевав </a:t>
            </a:r>
            <a:r>
              <a:rPr lang="ru-RU" sz="3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победу. Теперь мы видим, что возраст не имеет значения для подвига… </a:t>
            </a:r>
          </a:p>
          <a:p>
            <a:pPr marL="0" lvl="0" indent="0">
              <a:buClr>
                <a:srgbClr val="D34817">
                  <a:lumMod val="75000"/>
                </a:srgbClr>
              </a:buClr>
              <a:buNone/>
            </a:pPr>
            <a:r>
              <a:rPr lang="ru-RU" sz="3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 «Молодая гвардия»- это пример мужества, силы духа, патриотизма и отваги!</a:t>
            </a:r>
            <a:endParaRPr lang="ru-RU" sz="3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455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729" y="982133"/>
            <a:ext cx="10887959" cy="103520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Домашняя работа:</a:t>
            </a:r>
            <a:br>
              <a:rPr lang="ru-RU" b="1" dirty="0" smtClean="0"/>
            </a:br>
            <a:r>
              <a:rPr lang="ru-RU" sz="3900" b="1" dirty="0"/>
              <a:t>п</a:t>
            </a:r>
            <a:r>
              <a:rPr lang="ru-RU" sz="3900" b="1" dirty="0" smtClean="0"/>
              <a:t>рочитать роман А. Фадеева «Молодая гвардия».</a:t>
            </a:r>
            <a:br>
              <a:rPr lang="ru-RU" sz="3900" b="1" dirty="0" smtClean="0"/>
            </a:br>
            <a:r>
              <a:rPr lang="ru-RU" sz="3900" b="1" dirty="0" smtClean="0"/>
              <a:t>Написать эссе об одном из героев романа.</a:t>
            </a:r>
            <a:endParaRPr lang="ru-RU" sz="39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6058" y="2556932"/>
            <a:ext cx="9680539" cy="384386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b="1" dirty="0">
                <a:solidFill>
                  <a:srgbClr val="C00000"/>
                </a:solidFill>
              </a:rPr>
              <a:t>Рефлексия.</a:t>
            </a:r>
            <a:r>
              <a:rPr lang="ru-RU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ru-RU" dirty="0"/>
              <a:t>Продолжи фразу: </a:t>
            </a:r>
          </a:p>
          <a:p>
            <a:pPr>
              <a:defRPr/>
            </a:pPr>
            <a:r>
              <a:rPr lang="ru-RU" dirty="0"/>
              <a:t>Я достиг свои цели: повторил</a:t>
            </a:r>
            <a:r>
              <a:rPr lang="ru-RU" dirty="0">
                <a:solidFill>
                  <a:prstClr val="white"/>
                </a:solidFill>
              </a:rPr>
              <a:t>(а)</a:t>
            </a:r>
            <a:r>
              <a:rPr lang="ru-RU" dirty="0"/>
              <a:t> и закрепил (а)…</a:t>
            </a:r>
          </a:p>
          <a:p>
            <a:pPr>
              <a:defRPr/>
            </a:pPr>
            <a:r>
              <a:rPr lang="ru-RU" dirty="0"/>
              <a:t>Мне понравилось задание…</a:t>
            </a:r>
          </a:p>
          <a:p>
            <a:pPr>
              <a:defRPr/>
            </a:pPr>
            <a:r>
              <a:rPr lang="ru-RU" dirty="0"/>
              <a:t>Для меня было сложным …</a:t>
            </a:r>
          </a:p>
          <a:p>
            <a:pPr>
              <a:defRPr/>
            </a:pPr>
            <a:r>
              <a:rPr lang="ru-RU" dirty="0"/>
              <a:t>Лучше всех у меня получается…</a:t>
            </a:r>
          </a:p>
          <a:p>
            <a:pPr marL="0" indent="0">
              <a:buNone/>
              <a:defRPr/>
            </a:pPr>
            <a:r>
              <a:rPr lang="ru-RU" b="1" i="1" dirty="0">
                <a:solidFill>
                  <a:srgbClr val="FF0000"/>
                </a:solidFill>
              </a:rPr>
              <a:t>Оцениваем свою работу на уроке </a:t>
            </a:r>
            <a:r>
              <a:rPr lang="ru-RU" b="1" i="1" dirty="0" err="1">
                <a:solidFill>
                  <a:srgbClr val="FF0000"/>
                </a:solidFill>
              </a:rPr>
              <a:t>лайком</a:t>
            </a:r>
            <a:r>
              <a:rPr lang="ru-RU" b="1" i="1" dirty="0">
                <a:solidFill>
                  <a:srgbClr val="FF0000"/>
                </a:solidFill>
              </a:rPr>
              <a:t> или </a:t>
            </a:r>
            <a:r>
              <a:rPr lang="ru-RU" b="1" i="1" dirty="0" err="1">
                <a:solidFill>
                  <a:srgbClr val="FF0000"/>
                </a:solidFill>
              </a:rPr>
              <a:t>дизлайком</a:t>
            </a:r>
            <a:r>
              <a:rPr lang="ru-RU" b="1" i="1" dirty="0">
                <a:solidFill>
                  <a:srgbClr val="FF0000"/>
                </a:solidFill>
              </a:rPr>
              <a:t> )))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5934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9436" y="377073"/>
            <a:ext cx="9374862" cy="754144"/>
          </a:xfrm>
        </p:spPr>
        <p:txBody>
          <a:bodyPr>
            <a:normAutofit/>
          </a:bodyPr>
          <a:lstStyle/>
          <a:p>
            <a:r>
              <a:rPr lang="ru-RU" sz="3000" dirty="0" smtClean="0"/>
              <a:t>Структура урока</a:t>
            </a: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2680" y="914400"/>
            <a:ext cx="10883151" cy="5342641"/>
          </a:xfrm>
        </p:spPr>
        <p:txBody>
          <a:bodyPr>
            <a:normAutofit lnSpcReduction="10000"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I. Организационный момент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Актуализация знаний </a:t>
            </a:r>
            <a:endParaRPr 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темы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Знакомство с автором и книгой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а) А. Фадеев. Биография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б) История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романа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«Молодая Гвардия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в) Реальные лица героев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Беседа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VI.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работа</a:t>
            </a:r>
            <a:endParaRPr lang="en-US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VII.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Подведение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VIII.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/з. Рефлексия.</a:t>
            </a:r>
            <a:endParaRPr 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790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689" y="593888"/>
            <a:ext cx="10058400" cy="112301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Мужество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980387"/>
            <a:ext cx="10298689" cy="587761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5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 знаем, что ныне лежит на весах</a:t>
            </a:r>
            <a:br>
              <a:rPr lang="ru-RU" sz="35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 что совершается ныне.</a:t>
            </a:r>
            <a:br>
              <a:rPr lang="ru-RU" sz="35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 мужества пробил на наших часах,</a:t>
            </a:r>
            <a:br>
              <a:rPr lang="ru-RU" sz="35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 мужество нас не покинет.</a:t>
            </a:r>
          </a:p>
          <a:p>
            <a:pPr marL="0" indent="0">
              <a:buNone/>
            </a:pPr>
            <a:r>
              <a:rPr lang="ru-RU" sz="35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 страшно под пулями мертвыми лечь,</a:t>
            </a:r>
            <a:br>
              <a:rPr lang="ru-RU" sz="35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 горько остаться без крова,</a:t>
            </a:r>
            <a:br>
              <a:rPr lang="ru-RU" sz="35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 мы сохраним тебя, русская речь,</a:t>
            </a:r>
            <a:br>
              <a:rPr lang="ru-RU" sz="35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Великое русское слово.</a:t>
            </a:r>
          </a:p>
          <a:p>
            <a:pPr marL="0" indent="0">
              <a:buNone/>
            </a:pPr>
            <a:r>
              <a:rPr lang="ru-RU" sz="35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Свободным и чистым тебя пронесем,</a:t>
            </a:r>
            <a:br>
              <a:rPr lang="ru-RU" sz="35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 внукам дадим, и от плена спасем</a:t>
            </a:r>
            <a:br>
              <a:rPr lang="ru-RU" sz="35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dirty="0" smtClean="0">
                <a:solidFill>
                  <a:srgbClr val="3C3C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Навеки.</a:t>
            </a:r>
            <a:endParaRPr lang="ru-RU" sz="2600" dirty="0" smtClean="0">
              <a:solidFill>
                <a:srgbClr val="3C3C3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 Ахматова</a:t>
            </a:r>
            <a:r>
              <a:rPr lang="ru-RU" sz="2600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1942 г</a:t>
            </a:r>
            <a:r>
              <a:rPr lang="ru-RU" sz="2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Clr>
                <a:srgbClr val="D34817">
                  <a:lumMod val="75000"/>
                </a:srgbClr>
              </a:buClr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-Как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понимаете строки этого стихотворения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lvl="0" indent="0" algn="ctr">
              <a:buClr>
                <a:srgbClr val="D34817">
                  <a:lumMod val="75000"/>
                </a:srgbClr>
              </a:buClr>
              <a:buNone/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Скажите, пожалуйста, как вы считаете, что такое мужество и какого человека можно назвать мужественным?</a:t>
            </a:r>
          </a:p>
          <a:p>
            <a:pPr marL="0" lvl="0" indent="0" algn="ctr">
              <a:buClr>
                <a:srgbClr val="D34817">
                  <a:lumMod val="75000"/>
                </a:srgbClr>
              </a:buClr>
              <a:buNone/>
            </a:pP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Clr>
                <a:srgbClr val="D34817">
                  <a:lumMod val="75000"/>
                </a:srgbClr>
              </a:buClr>
              <a:buNone/>
            </a:pP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D34817">
                  <a:lumMod val="75000"/>
                </a:srgbClr>
              </a:buClr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5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058" y="-113122"/>
            <a:ext cx="9695374" cy="66930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Вступительная беседа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6693" y="716437"/>
            <a:ext cx="10374104" cy="50904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-Как </a:t>
            </a:r>
            <a:r>
              <a:rPr lang="ru-RU" sz="3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понимаете слово – "подвиг"? </a:t>
            </a:r>
            <a:endParaRPr lang="ru-RU" sz="3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Согласны, что бывает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подвиг одного человека, двух, трех, сотен, тысяч, а бывает ПОДВИГ НАРОДА, когда народ поднимается на защиту Отечества, его чести, достоинства и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свободы?</a:t>
            </a:r>
          </a:p>
          <a:p>
            <a:pPr marL="0" indent="0">
              <a:buNone/>
            </a:pPr>
            <a:r>
              <a:rPr lang="ru-RU" sz="3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как</a:t>
            </a: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по-вашему, должны выглядеть герои, совершившие подвиг (внешность, пол, возраст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  <a:p>
            <a:pPr marL="0" indent="0">
              <a:buNone/>
            </a:pP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-Найдите синоним к словам: отряд, пехота…</a:t>
            </a:r>
            <a:endParaRPr lang="ru-RU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500" b="1" dirty="0" smtClean="0"/>
              <a:t>-Попробуйте сформулировать тему и поставить перед собой цель.</a:t>
            </a:r>
          </a:p>
          <a:p>
            <a:pPr>
              <a:buFontTx/>
              <a:buChar char="-"/>
            </a:pPr>
            <a:endParaRPr lang="ru-RU" sz="3500" dirty="0"/>
          </a:p>
        </p:txBody>
      </p:sp>
    </p:spTree>
    <p:extLst>
      <p:ext uri="{BB962C8B-B14F-4D97-AF65-F5344CB8AC3E}">
        <p14:creationId xmlns:p14="http://schemas.microsoft.com/office/powerpoint/2010/main" val="260546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4223" y="2234678"/>
            <a:ext cx="7532017" cy="2083320"/>
          </a:xfrm>
        </p:spPr>
        <p:txBody>
          <a:bodyPr/>
          <a:lstStyle/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«Молодая 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гвардия».</a:t>
            </a:r>
            <a:b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Фадеев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37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4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331" y="-20765"/>
            <a:ext cx="11379467" cy="687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6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7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292</TotalTime>
  <Words>352</Words>
  <Application>Microsoft Office PowerPoint</Application>
  <PresentationFormat>Широкоэкранный</PresentationFormat>
  <Paragraphs>77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Garamond</vt:lpstr>
      <vt:lpstr>Times New Roman</vt:lpstr>
      <vt:lpstr>Натуральные материалы</vt:lpstr>
      <vt:lpstr>«Молодая гвардия»- роман Александра Фадеева</vt:lpstr>
      <vt:lpstr>Презентация PowerPoint</vt:lpstr>
      <vt:lpstr>Структура урока</vt:lpstr>
      <vt:lpstr>Мужество </vt:lpstr>
      <vt:lpstr>Вступительная беседа</vt:lpstr>
      <vt:lpstr>«Молодая гвардия». Александр Фадеев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Беседа</vt:lpstr>
      <vt:lpstr>Практическое задание </vt:lpstr>
      <vt:lpstr>Подведение итогов. </vt:lpstr>
      <vt:lpstr>Домашняя работа: прочитать роман А. Фадеева «Молодая гвардия». Написать эссе об одном из героев романа.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</dc:title>
  <dc:creator>Учитель</dc:creator>
  <cp:lastModifiedBy>Учитель</cp:lastModifiedBy>
  <cp:revision>36</cp:revision>
  <dcterms:created xsi:type="dcterms:W3CDTF">2023-03-13T13:53:12Z</dcterms:created>
  <dcterms:modified xsi:type="dcterms:W3CDTF">2023-03-30T11:17:42Z</dcterms:modified>
</cp:coreProperties>
</file>