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1" r:id="rId4"/>
    <p:sldId id="262" r:id="rId5"/>
    <p:sldId id="263" r:id="rId6"/>
    <p:sldId id="259" r:id="rId7"/>
    <p:sldId id="264" r:id="rId8"/>
    <p:sldId id="266" r:id="rId9"/>
    <p:sldId id="267" r:id="rId10"/>
    <p:sldId id="269" r:id="rId11"/>
    <p:sldId id="27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1E772B6-4CAE-4B60-9968-6EB5AEF7C23C}">
          <p14:sldIdLst>
            <p14:sldId id="257"/>
            <p14:sldId id="258"/>
            <p14:sldId id="261"/>
            <p14:sldId id="262"/>
            <p14:sldId id="263"/>
            <p14:sldId id="259"/>
            <p14:sldId id="264"/>
            <p14:sldId id="266"/>
            <p14:sldId id="267"/>
            <p14:sldId id="269"/>
            <p14:sldId id="27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25" initials="2" lastIdx="1" clrIdx="0">
    <p:extLst>
      <p:ext uri="{19B8F6BF-5375-455C-9EA6-DF929625EA0E}">
        <p15:presenceInfo xmlns:p15="http://schemas.microsoft.com/office/powerpoint/2012/main" xmlns="" userId="22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913C21-C624-4163-8B32-E38E56552636}" type="datetimeFigureOut">
              <a:rPr lang="ru-RU" smtClean="0"/>
              <a:t>25.05.2021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A4CEC-09F7-4405-928D-95A99CFA1813}" type="slidenum">
              <a:rPr lang="ru-RU" smtClean="0"/>
              <a:t>‹#›</a:t>
            </a:fld>
            <a:endParaRPr lang="ru-RU"/>
          </a:p>
        </p:txBody>
      </p:sp>
    </p:spTree>
    <p:extLst>
      <p:ext uri="{BB962C8B-B14F-4D97-AF65-F5344CB8AC3E}">
        <p14:creationId xmlns:p14="http://schemas.microsoft.com/office/powerpoint/2010/main" val="287986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D6A4CEC-09F7-4405-928D-95A99CFA1813}" type="slidenum">
              <a:rPr lang="ru-RU" smtClean="0"/>
              <a:t>5</a:t>
            </a:fld>
            <a:endParaRPr lang="ru-RU"/>
          </a:p>
        </p:txBody>
      </p:sp>
    </p:spTree>
    <p:extLst>
      <p:ext uri="{BB962C8B-B14F-4D97-AF65-F5344CB8AC3E}">
        <p14:creationId xmlns:p14="http://schemas.microsoft.com/office/powerpoint/2010/main" val="363207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D6A4CEC-09F7-4405-928D-95A99CFA1813}" type="slidenum">
              <a:rPr lang="ru-RU" smtClean="0"/>
              <a:t>10</a:t>
            </a:fld>
            <a:endParaRPr lang="ru-RU"/>
          </a:p>
        </p:txBody>
      </p:sp>
    </p:spTree>
    <p:extLst>
      <p:ext uri="{BB962C8B-B14F-4D97-AF65-F5344CB8AC3E}">
        <p14:creationId xmlns:p14="http://schemas.microsoft.com/office/powerpoint/2010/main" val="64183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135626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53025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7860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377875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156655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7651E8-1ECF-4A6F-9A34-784A328ADD75}" type="datetimeFigureOut">
              <a:rPr lang="ru-RU" smtClean="0"/>
              <a:t>25.05.2021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84176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7651E8-1ECF-4A6F-9A34-784A328ADD75}" type="datetimeFigureOut">
              <a:rPr lang="ru-RU" smtClean="0"/>
              <a:t>25.05.2021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103666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7651E8-1ECF-4A6F-9A34-784A328ADD75}" type="datetimeFigureOut">
              <a:rPr lang="ru-RU" smtClean="0"/>
              <a:t>25.05.2021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353034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7651E8-1ECF-4A6F-9A34-784A328ADD75}" type="datetimeFigureOut">
              <a:rPr lang="ru-RU" smtClean="0"/>
              <a:t>25.05.2021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34780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97651E8-1ECF-4A6F-9A34-784A328ADD75}" type="datetimeFigureOut">
              <a:rPr lang="ru-RU" smtClean="0"/>
              <a:t>25.05.2021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172051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97651E8-1ECF-4A6F-9A34-784A328ADD75}" type="datetimeFigureOut">
              <a:rPr lang="ru-RU" smtClean="0"/>
              <a:t>25.05.2021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7BD71-54B7-4CAE-B587-57ADE378DE12}" type="slidenum">
              <a:rPr lang="ru-RU" smtClean="0"/>
              <a:t>‹#›</a:t>
            </a:fld>
            <a:endParaRPr lang="ru-RU"/>
          </a:p>
        </p:txBody>
      </p:sp>
    </p:spTree>
    <p:extLst>
      <p:ext uri="{BB962C8B-B14F-4D97-AF65-F5344CB8AC3E}">
        <p14:creationId xmlns:p14="http://schemas.microsoft.com/office/powerpoint/2010/main" val="271496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651E8-1ECF-4A6F-9A34-784A328ADD75}" type="datetimeFigureOut">
              <a:rPr lang="ru-RU" smtClean="0"/>
              <a:t>25.05.2021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BD71-54B7-4CAE-B587-57ADE378DE12}" type="slidenum">
              <a:rPr lang="ru-RU" smtClean="0"/>
              <a:t>‹#›</a:t>
            </a:fld>
            <a:endParaRPr lang="ru-RU"/>
          </a:p>
        </p:txBody>
      </p:sp>
    </p:spTree>
    <p:extLst>
      <p:ext uri="{BB962C8B-B14F-4D97-AF65-F5344CB8AC3E}">
        <p14:creationId xmlns:p14="http://schemas.microsoft.com/office/powerpoint/2010/main" val="352773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243257"/>
            <a:ext cx="10674417" cy="7116278"/>
          </a:xfrm>
        </p:spPr>
      </p:pic>
      <p:sp>
        <p:nvSpPr>
          <p:cNvPr id="5" name="TextBox 4"/>
          <p:cNvSpPr txBox="1"/>
          <p:nvPr/>
        </p:nvSpPr>
        <p:spPr>
          <a:xfrm>
            <a:off x="3131274" y="1045011"/>
            <a:ext cx="1480688" cy="369332"/>
          </a:xfrm>
          <a:prstGeom prst="rect">
            <a:avLst/>
          </a:prstGeom>
          <a:solidFill>
            <a:schemeClr val="bg1"/>
          </a:solidFill>
        </p:spPr>
        <p:txBody>
          <a:bodyPr wrap="square" rtlCol="0">
            <a:spAutoFit/>
          </a:bodyPr>
          <a:lstStyle/>
          <a:p>
            <a:r>
              <a:rPr lang="de-DE" dirty="0" smtClean="0"/>
              <a:t>das Hochhaus</a:t>
            </a:r>
            <a:endParaRPr lang="ru-RU" dirty="0"/>
          </a:p>
        </p:txBody>
      </p:sp>
      <p:sp>
        <p:nvSpPr>
          <p:cNvPr id="6" name="TextBox 5"/>
          <p:cNvSpPr txBox="1"/>
          <p:nvPr/>
        </p:nvSpPr>
        <p:spPr>
          <a:xfrm>
            <a:off x="6971903" y="2218784"/>
            <a:ext cx="1480688" cy="369332"/>
          </a:xfrm>
          <a:prstGeom prst="rect">
            <a:avLst/>
          </a:prstGeom>
          <a:solidFill>
            <a:schemeClr val="bg1"/>
          </a:solidFill>
        </p:spPr>
        <p:txBody>
          <a:bodyPr wrap="square" rtlCol="0">
            <a:spAutoFit/>
          </a:bodyPr>
          <a:lstStyle/>
          <a:p>
            <a:r>
              <a:rPr lang="de-DE" dirty="0" smtClean="0"/>
              <a:t>das Rathaus</a:t>
            </a:r>
            <a:endParaRPr lang="ru-RU" dirty="0"/>
          </a:p>
        </p:txBody>
      </p:sp>
      <p:sp>
        <p:nvSpPr>
          <p:cNvPr id="7" name="TextBox 6"/>
          <p:cNvSpPr txBox="1"/>
          <p:nvPr/>
        </p:nvSpPr>
        <p:spPr>
          <a:xfrm>
            <a:off x="4744454" y="2129425"/>
            <a:ext cx="1230429" cy="369332"/>
          </a:xfrm>
          <a:prstGeom prst="rect">
            <a:avLst/>
          </a:prstGeom>
          <a:solidFill>
            <a:schemeClr val="bg1"/>
          </a:solidFill>
        </p:spPr>
        <p:txBody>
          <a:bodyPr wrap="square" rtlCol="0">
            <a:spAutoFit/>
          </a:bodyPr>
          <a:lstStyle/>
          <a:p>
            <a:r>
              <a:rPr lang="de-DE" dirty="0" smtClean="0"/>
              <a:t>die Kirche</a:t>
            </a:r>
            <a:endParaRPr lang="ru-RU" dirty="0"/>
          </a:p>
        </p:txBody>
      </p:sp>
      <p:sp>
        <p:nvSpPr>
          <p:cNvPr id="8" name="TextBox 7"/>
          <p:cNvSpPr txBox="1"/>
          <p:nvPr/>
        </p:nvSpPr>
        <p:spPr>
          <a:xfrm>
            <a:off x="7989871" y="4538392"/>
            <a:ext cx="1480688" cy="369332"/>
          </a:xfrm>
          <a:prstGeom prst="rect">
            <a:avLst/>
          </a:prstGeom>
          <a:solidFill>
            <a:schemeClr val="bg1"/>
          </a:solidFill>
        </p:spPr>
        <p:txBody>
          <a:bodyPr wrap="square" rtlCol="0">
            <a:spAutoFit/>
          </a:bodyPr>
          <a:lstStyle/>
          <a:p>
            <a:r>
              <a:rPr lang="de-DE" dirty="0" smtClean="0"/>
              <a:t>die Brücke</a:t>
            </a:r>
            <a:endParaRPr lang="ru-RU" dirty="0"/>
          </a:p>
        </p:txBody>
      </p:sp>
      <p:sp>
        <p:nvSpPr>
          <p:cNvPr id="9" name="TextBox 8"/>
          <p:cNvSpPr txBox="1"/>
          <p:nvPr/>
        </p:nvSpPr>
        <p:spPr>
          <a:xfrm>
            <a:off x="4194210" y="2937494"/>
            <a:ext cx="1165458" cy="369332"/>
          </a:xfrm>
          <a:prstGeom prst="rect">
            <a:avLst/>
          </a:prstGeom>
          <a:solidFill>
            <a:schemeClr val="bg1"/>
          </a:solidFill>
        </p:spPr>
        <p:txBody>
          <a:bodyPr wrap="square" rtlCol="0">
            <a:spAutoFit/>
          </a:bodyPr>
          <a:lstStyle/>
          <a:p>
            <a:r>
              <a:rPr lang="de-DE" dirty="0" smtClean="0"/>
              <a:t>das Schiff</a:t>
            </a:r>
            <a:endParaRPr lang="ru-RU" dirty="0"/>
          </a:p>
        </p:txBody>
      </p:sp>
      <p:sp>
        <p:nvSpPr>
          <p:cNvPr id="10" name="TextBox 9"/>
          <p:cNvSpPr txBox="1"/>
          <p:nvPr/>
        </p:nvSpPr>
        <p:spPr>
          <a:xfrm>
            <a:off x="5762328" y="4079701"/>
            <a:ext cx="1209575" cy="369332"/>
          </a:xfrm>
          <a:prstGeom prst="rect">
            <a:avLst/>
          </a:prstGeom>
          <a:solidFill>
            <a:schemeClr val="bg1"/>
          </a:solidFill>
        </p:spPr>
        <p:txBody>
          <a:bodyPr wrap="square" rtlCol="0">
            <a:spAutoFit/>
          </a:bodyPr>
          <a:lstStyle/>
          <a:p>
            <a:r>
              <a:rPr lang="de-DE" dirty="0" smtClean="0"/>
              <a:t>der Fluss</a:t>
            </a:r>
            <a:endParaRPr lang="ru-RU" dirty="0"/>
          </a:p>
        </p:txBody>
      </p:sp>
      <p:sp>
        <p:nvSpPr>
          <p:cNvPr id="11" name="TextBox 10"/>
          <p:cNvSpPr txBox="1"/>
          <p:nvPr/>
        </p:nvSpPr>
        <p:spPr>
          <a:xfrm>
            <a:off x="9634890" y="3273218"/>
            <a:ext cx="1193532" cy="369332"/>
          </a:xfrm>
          <a:prstGeom prst="rect">
            <a:avLst/>
          </a:prstGeom>
          <a:solidFill>
            <a:schemeClr val="bg1"/>
          </a:solidFill>
        </p:spPr>
        <p:txBody>
          <a:bodyPr wrap="square" rtlCol="0">
            <a:spAutoFit/>
          </a:bodyPr>
          <a:lstStyle/>
          <a:p>
            <a:r>
              <a:rPr lang="de-DE" dirty="0" smtClean="0"/>
              <a:t>das Haus</a:t>
            </a:r>
            <a:endParaRPr lang="ru-RU" dirty="0"/>
          </a:p>
        </p:txBody>
      </p:sp>
      <p:sp>
        <p:nvSpPr>
          <p:cNvPr id="12" name="TextBox 11"/>
          <p:cNvSpPr txBox="1"/>
          <p:nvPr/>
        </p:nvSpPr>
        <p:spPr>
          <a:xfrm>
            <a:off x="7393105" y="1414343"/>
            <a:ext cx="1193532" cy="369332"/>
          </a:xfrm>
          <a:prstGeom prst="rect">
            <a:avLst/>
          </a:prstGeom>
          <a:solidFill>
            <a:schemeClr val="bg1"/>
          </a:solidFill>
        </p:spPr>
        <p:txBody>
          <a:bodyPr wrap="square" rtlCol="0">
            <a:spAutoFit/>
          </a:bodyPr>
          <a:lstStyle/>
          <a:p>
            <a:r>
              <a:rPr lang="de-DE" dirty="0" smtClean="0"/>
              <a:t>der Berg</a:t>
            </a:r>
            <a:endParaRPr lang="ru-RU" dirty="0"/>
          </a:p>
        </p:txBody>
      </p:sp>
      <p:sp>
        <p:nvSpPr>
          <p:cNvPr id="13" name="TextBox 12"/>
          <p:cNvSpPr txBox="1"/>
          <p:nvPr/>
        </p:nvSpPr>
        <p:spPr>
          <a:xfrm>
            <a:off x="1221708" y="2686171"/>
            <a:ext cx="1521493" cy="369332"/>
          </a:xfrm>
          <a:prstGeom prst="rect">
            <a:avLst/>
          </a:prstGeom>
          <a:solidFill>
            <a:schemeClr val="bg1"/>
          </a:solidFill>
        </p:spPr>
        <p:txBody>
          <a:bodyPr wrap="square" rtlCol="0">
            <a:spAutoFit/>
          </a:bodyPr>
          <a:lstStyle/>
          <a:p>
            <a:r>
              <a:rPr lang="de-DE" dirty="0" smtClean="0"/>
              <a:t>das Museum</a:t>
            </a:r>
            <a:endParaRPr lang="ru-RU" dirty="0"/>
          </a:p>
        </p:txBody>
      </p:sp>
      <p:sp>
        <p:nvSpPr>
          <p:cNvPr id="14" name="TextBox 13"/>
          <p:cNvSpPr txBox="1"/>
          <p:nvPr/>
        </p:nvSpPr>
        <p:spPr>
          <a:xfrm>
            <a:off x="4447674" y="13256"/>
            <a:ext cx="3455468" cy="677108"/>
          </a:xfrm>
          <a:prstGeom prst="rect">
            <a:avLst/>
          </a:prstGeom>
          <a:solidFill>
            <a:schemeClr val="accent1"/>
          </a:solidFill>
        </p:spPr>
        <p:txBody>
          <a:bodyPr wrap="square" rtlCol="0">
            <a:spAutoFit/>
          </a:bodyPr>
          <a:lstStyle/>
          <a:p>
            <a:pPr algn="ctr"/>
            <a:r>
              <a:rPr lang="de-DE" sz="3800" b="1" dirty="0" smtClean="0">
                <a:solidFill>
                  <a:schemeClr val="bg1"/>
                </a:solidFill>
              </a:rPr>
              <a:t>Meine Stadt</a:t>
            </a:r>
            <a:endParaRPr lang="ru-RU" sz="3800" b="1" dirty="0">
              <a:solidFill>
                <a:schemeClr val="bg1"/>
              </a:solidFill>
            </a:endParaRPr>
          </a:p>
        </p:txBody>
      </p:sp>
      <p:sp>
        <p:nvSpPr>
          <p:cNvPr id="15" name="TextBox 14"/>
          <p:cNvSpPr txBox="1"/>
          <p:nvPr/>
        </p:nvSpPr>
        <p:spPr>
          <a:xfrm>
            <a:off x="7903142" y="3456298"/>
            <a:ext cx="1193532" cy="369332"/>
          </a:xfrm>
          <a:prstGeom prst="rect">
            <a:avLst/>
          </a:prstGeom>
          <a:solidFill>
            <a:schemeClr val="bg1"/>
          </a:solidFill>
        </p:spPr>
        <p:txBody>
          <a:bodyPr wrap="square" rtlCol="0">
            <a:spAutoFit/>
          </a:bodyPr>
          <a:lstStyle/>
          <a:p>
            <a:r>
              <a:rPr lang="en-US" dirty="0" smtClean="0"/>
              <a:t>die </a:t>
            </a:r>
            <a:r>
              <a:rPr lang="en-US" dirty="0" err="1" smtClean="0"/>
              <a:t>Stra</a:t>
            </a:r>
            <a:r>
              <a:rPr lang="de-DE" dirty="0"/>
              <a:t>ß</a:t>
            </a:r>
            <a:r>
              <a:rPr lang="en-US" dirty="0" smtClean="0"/>
              <a:t>e </a:t>
            </a:r>
            <a:endParaRPr lang="ru-RU" dirty="0"/>
          </a:p>
        </p:txBody>
      </p:sp>
    </p:spTree>
    <p:extLst>
      <p:ext uri="{BB962C8B-B14F-4D97-AF65-F5344CB8AC3E}">
        <p14:creationId xmlns:p14="http://schemas.microsoft.com/office/powerpoint/2010/main" val="236378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3397539"/>
          </a:xfrm>
        </p:spPr>
        <p:txBody>
          <a:bodyPr/>
          <a:lstStyle/>
          <a:p>
            <a:pPr marL="0" indent="0">
              <a:buNone/>
            </a:pPr>
            <a:r>
              <a:rPr lang="de-DE" dirty="0" smtClean="0"/>
              <a:t>Vergangenheit mit den Verben </a:t>
            </a:r>
            <a:r>
              <a:rPr lang="de-DE" b="1" i="1" dirty="0" smtClean="0">
                <a:solidFill>
                  <a:srgbClr val="FF0000"/>
                </a:solidFill>
              </a:rPr>
              <a:t>sein</a:t>
            </a:r>
            <a:r>
              <a:rPr lang="de-DE" dirty="0" smtClean="0">
                <a:solidFill>
                  <a:srgbClr val="FF0000"/>
                </a:solidFill>
              </a:rPr>
              <a:t> </a:t>
            </a:r>
            <a:r>
              <a:rPr lang="de-DE" dirty="0" smtClean="0"/>
              <a:t>(</a:t>
            </a:r>
            <a:r>
              <a:rPr lang="ru-RU" dirty="0" smtClean="0"/>
              <a:t>быть)</a:t>
            </a:r>
            <a:r>
              <a:rPr lang="de-DE" dirty="0" smtClean="0"/>
              <a:t> und </a:t>
            </a:r>
            <a:r>
              <a:rPr lang="de-DE" b="1" i="1" dirty="0" smtClean="0">
                <a:solidFill>
                  <a:srgbClr val="FF0000"/>
                </a:solidFill>
              </a:rPr>
              <a:t>haben</a:t>
            </a:r>
            <a:r>
              <a:rPr lang="de-DE" dirty="0" smtClean="0">
                <a:solidFill>
                  <a:srgbClr val="FF0000"/>
                </a:solidFill>
              </a:rPr>
              <a:t> </a:t>
            </a:r>
            <a:r>
              <a:rPr lang="ru-RU" dirty="0" smtClean="0"/>
              <a:t>(иметь)</a:t>
            </a:r>
          </a:p>
          <a:p>
            <a:pPr marL="0" indent="0">
              <a:buNone/>
            </a:pP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530372686"/>
              </p:ext>
            </p:extLst>
          </p:nvPr>
        </p:nvGraphicFramePr>
        <p:xfrm>
          <a:off x="923637" y="2312940"/>
          <a:ext cx="9176328" cy="2577714"/>
        </p:xfrm>
        <a:graphic>
          <a:graphicData uri="http://schemas.openxmlformats.org/drawingml/2006/table">
            <a:tbl>
              <a:tblPr firstRow="1" bandRow="1">
                <a:tableStyleId>{5C22544A-7EE6-4342-B048-85BDC9FD1C3A}</a:tableStyleId>
              </a:tblPr>
              <a:tblGrid>
                <a:gridCol w="3058776"/>
                <a:gridCol w="3058776"/>
                <a:gridCol w="3058776"/>
              </a:tblGrid>
              <a:tr h="429619">
                <a:tc>
                  <a:txBody>
                    <a:bodyPr/>
                    <a:lstStyle/>
                    <a:p>
                      <a:endParaRPr lang="ru-RU" sz="2200" dirty="0"/>
                    </a:p>
                  </a:txBody>
                  <a:tcPr/>
                </a:tc>
                <a:tc>
                  <a:txBody>
                    <a:bodyPr/>
                    <a:lstStyle/>
                    <a:p>
                      <a:r>
                        <a:rPr lang="de-DE" sz="2200" b="1" i="1" dirty="0" smtClean="0">
                          <a:solidFill>
                            <a:srgbClr val="FF0000"/>
                          </a:solidFill>
                        </a:rPr>
                        <a:t>sein</a:t>
                      </a:r>
                      <a:r>
                        <a:rPr lang="de-DE" sz="2200" dirty="0" smtClean="0">
                          <a:solidFill>
                            <a:srgbClr val="FF0000"/>
                          </a:solidFill>
                        </a:rPr>
                        <a:t> </a:t>
                      </a:r>
                      <a:endParaRPr lang="ru-RU" sz="2200" dirty="0"/>
                    </a:p>
                  </a:txBody>
                  <a:tcPr/>
                </a:tc>
                <a:tc>
                  <a:txBody>
                    <a:bodyPr/>
                    <a:lstStyle/>
                    <a:p>
                      <a:r>
                        <a:rPr lang="de-DE" sz="2200" b="1" i="1" dirty="0" smtClean="0">
                          <a:solidFill>
                            <a:srgbClr val="FF0000"/>
                          </a:solidFill>
                        </a:rPr>
                        <a:t>haben</a:t>
                      </a:r>
                      <a:r>
                        <a:rPr lang="de-DE" sz="2200" dirty="0" smtClean="0">
                          <a:solidFill>
                            <a:srgbClr val="FF0000"/>
                          </a:solidFill>
                        </a:rPr>
                        <a:t> </a:t>
                      </a:r>
                      <a:endParaRPr lang="ru-RU" sz="2200" dirty="0"/>
                    </a:p>
                  </a:txBody>
                  <a:tcPr/>
                </a:tc>
              </a:tr>
              <a:tr h="429619">
                <a:tc>
                  <a:txBody>
                    <a:bodyPr/>
                    <a:lstStyle/>
                    <a:p>
                      <a:r>
                        <a:rPr lang="en-US" sz="2200" dirty="0" err="1" smtClean="0"/>
                        <a:t>ich</a:t>
                      </a:r>
                      <a:r>
                        <a:rPr lang="en-US" sz="2200" dirty="0" smtClean="0"/>
                        <a:t> </a:t>
                      </a:r>
                      <a:endParaRPr lang="ru-RU" sz="2200" dirty="0"/>
                    </a:p>
                  </a:txBody>
                  <a:tcPr/>
                </a:tc>
                <a:tc>
                  <a:txBody>
                    <a:bodyPr/>
                    <a:lstStyle/>
                    <a:p>
                      <a:r>
                        <a:rPr lang="de-DE" sz="2200" dirty="0" smtClean="0"/>
                        <a:t>war</a:t>
                      </a:r>
                      <a:endParaRPr lang="ru-RU" sz="2200" dirty="0"/>
                    </a:p>
                  </a:txBody>
                  <a:tcPr/>
                </a:tc>
                <a:tc>
                  <a:txBody>
                    <a:bodyPr/>
                    <a:lstStyle/>
                    <a:p>
                      <a:r>
                        <a:rPr lang="de-DE" sz="2200" b="1" dirty="0" smtClean="0"/>
                        <a:t>hab</a:t>
                      </a:r>
                      <a:r>
                        <a:rPr lang="de-DE" sz="2200" dirty="0" smtClean="0"/>
                        <a:t>e</a:t>
                      </a:r>
                      <a:endParaRPr lang="ru-RU" sz="2200" dirty="0"/>
                    </a:p>
                  </a:txBody>
                  <a:tcPr/>
                </a:tc>
              </a:tr>
              <a:tr h="429619">
                <a:tc>
                  <a:txBody>
                    <a:bodyPr/>
                    <a:lstStyle/>
                    <a:p>
                      <a:r>
                        <a:rPr lang="en-US" sz="2200" dirty="0" smtClean="0"/>
                        <a:t>du</a:t>
                      </a:r>
                      <a:endParaRPr lang="ru-RU" sz="2200" dirty="0"/>
                    </a:p>
                  </a:txBody>
                  <a:tcPr/>
                </a:tc>
                <a:tc>
                  <a:txBody>
                    <a:bodyPr/>
                    <a:lstStyle/>
                    <a:p>
                      <a:r>
                        <a:rPr lang="de-DE" sz="2200" dirty="0" smtClean="0"/>
                        <a:t>war…</a:t>
                      </a:r>
                      <a:endParaRPr lang="ru-RU" sz="2200" dirty="0"/>
                    </a:p>
                  </a:txBody>
                  <a:tcPr/>
                </a:tc>
                <a:tc>
                  <a:txBody>
                    <a:bodyPr/>
                    <a:lstStyle/>
                    <a:p>
                      <a:r>
                        <a:rPr lang="de-DE" sz="2200" b="1" dirty="0" smtClean="0"/>
                        <a:t>ha</a:t>
                      </a:r>
                      <a:r>
                        <a:rPr lang="de-DE" sz="2200" dirty="0" smtClean="0"/>
                        <a:t>st</a:t>
                      </a:r>
                      <a:endParaRPr lang="ru-RU" sz="2200" dirty="0"/>
                    </a:p>
                  </a:txBody>
                  <a:tcPr/>
                </a:tc>
              </a:tr>
              <a:tr h="429619">
                <a:tc>
                  <a:txBody>
                    <a:bodyPr/>
                    <a:lstStyle/>
                    <a:p>
                      <a:r>
                        <a:rPr lang="en-US" sz="2200" dirty="0" err="1" smtClean="0"/>
                        <a:t>er</a:t>
                      </a:r>
                      <a:r>
                        <a:rPr lang="en-US" sz="2200" dirty="0" smtClean="0"/>
                        <a:t> / </a:t>
                      </a:r>
                      <a:r>
                        <a:rPr lang="en-US" sz="2200" dirty="0" err="1" smtClean="0"/>
                        <a:t>sie</a:t>
                      </a:r>
                      <a:r>
                        <a:rPr lang="en-US" sz="2200" dirty="0" smtClean="0"/>
                        <a:t> / </a:t>
                      </a:r>
                      <a:r>
                        <a:rPr lang="en-US" sz="2200" dirty="0" err="1" smtClean="0"/>
                        <a:t>es</a:t>
                      </a:r>
                      <a:endParaRPr lang="ru-RU" sz="2200" dirty="0"/>
                    </a:p>
                  </a:txBody>
                  <a:tcPr/>
                </a:tc>
                <a:tc>
                  <a:txBody>
                    <a:bodyPr/>
                    <a:lstStyle/>
                    <a:p>
                      <a:r>
                        <a:rPr lang="de-DE" sz="2200" dirty="0" smtClean="0"/>
                        <a:t>war</a:t>
                      </a:r>
                      <a:endParaRPr lang="ru-RU" sz="2200" dirty="0"/>
                    </a:p>
                  </a:txBody>
                  <a:tcPr/>
                </a:tc>
                <a:tc>
                  <a:txBody>
                    <a:bodyPr/>
                    <a:lstStyle/>
                    <a:p>
                      <a:r>
                        <a:rPr lang="de-DE" sz="2200" b="1" dirty="0" smtClean="0"/>
                        <a:t>ha</a:t>
                      </a:r>
                      <a:r>
                        <a:rPr lang="de-DE" sz="2200" dirty="0" smtClean="0"/>
                        <a:t>t</a:t>
                      </a:r>
                      <a:endParaRPr lang="ru-RU" sz="2200" dirty="0"/>
                    </a:p>
                  </a:txBody>
                  <a:tcPr/>
                </a:tc>
              </a:tr>
              <a:tr h="429619">
                <a:tc>
                  <a:txBody>
                    <a:bodyPr/>
                    <a:lstStyle/>
                    <a:p>
                      <a:r>
                        <a:rPr lang="en-US" sz="2200" dirty="0" err="1" smtClean="0"/>
                        <a:t>wir</a:t>
                      </a:r>
                      <a:r>
                        <a:rPr lang="en-US" sz="2200" dirty="0" smtClean="0"/>
                        <a:t> / </a:t>
                      </a:r>
                      <a:r>
                        <a:rPr lang="en-US" sz="2200" dirty="0" err="1" smtClean="0"/>
                        <a:t>sie</a:t>
                      </a:r>
                      <a:r>
                        <a:rPr lang="en-US" sz="2200" dirty="0" smtClean="0"/>
                        <a:t> / </a:t>
                      </a:r>
                      <a:r>
                        <a:rPr lang="en-US" sz="2200" dirty="0" err="1" smtClean="0"/>
                        <a:t>Sie</a:t>
                      </a:r>
                      <a:endParaRPr lang="ru-RU" sz="2200" dirty="0"/>
                    </a:p>
                  </a:txBody>
                  <a:tcPr/>
                </a:tc>
                <a:tc>
                  <a:txBody>
                    <a:bodyPr/>
                    <a:lstStyle/>
                    <a:p>
                      <a:r>
                        <a:rPr lang="de-DE" sz="2200" dirty="0" smtClean="0"/>
                        <a:t>war...</a:t>
                      </a:r>
                      <a:endParaRPr lang="ru-RU" sz="2200" dirty="0"/>
                    </a:p>
                  </a:txBody>
                  <a:tcPr/>
                </a:tc>
                <a:tc>
                  <a:txBody>
                    <a:bodyPr/>
                    <a:lstStyle/>
                    <a:p>
                      <a:r>
                        <a:rPr lang="de-DE" sz="2200" b="1" dirty="0" smtClean="0"/>
                        <a:t>hab</a:t>
                      </a:r>
                      <a:r>
                        <a:rPr lang="de-DE" sz="2200" dirty="0" smtClean="0"/>
                        <a:t>…</a:t>
                      </a:r>
                      <a:endParaRPr lang="ru-RU" sz="2200" dirty="0"/>
                    </a:p>
                  </a:txBody>
                  <a:tcPr/>
                </a:tc>
              </a:tr>
              <a:tr h="429619">
                <a:tc>
                  <a:txBody>
                    <a:bodyPr/>
                    <a:lstStyle/>
                    <a:p>
                      <a:r>
                        <a:rPr lang="en-US" sz="2200" dirty="0" err="1" smtClean="0"/>
                        <a:t>ihr</a:t>
                      </a:r>
                      <a:endParaRPr lang="ru-RU" sz="2200" dirty="0"/>
                    </a:p>
                  </a:txBody>
                  <a:tcPr/>
                </a:tc>
                <a:tc>
                  <a:txBody>
                    <a:bodyPr/>
                    <a:lstStyle/>
                    <a:p>
                      <a:r>
                        <a:rPr lang="de-DE" sz="2200" dirty="0" smtClean="0"/>
                        <a:t>war…</a:t>
                      </a:r>
                      <a:endParaRPr lang="ru-RU" sz="2200" dirty="0"/>
                    </a:p>
                  </a:txBody>
                  <a:tcPr/>
                </a:tc>
                <a:tc>
                  <a:txBody>
                    <a:bodyPr/>
                    <a:lstStyle/>
                    <a:p>
                      <a:r>
                        <a:rPr lang="de-DE" sz="2200" dirty="0" smtClean="0"/>
                        <a:t>hab…</a:t>
                      </a:r>
                      <a:endParaRPr lang="ru-RU" sz="2200" dirty="0"/>
                    </a:p>
                  </a:txBody>
                  <a:tcPr/>
                </a:tc>
              </a:tr>
            </a:tbl>
          </a:graphicData>
        </a:graphic>
      </p:graphicFrame>
      <p:sp>
        <p:nvSpPr>
          <p:cNvPr id="8" name="Заголовок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smtClean="0"/>
              <a:t>Über die Vergangenheit sprechen</a:t>
            </a:r>
            <a:endParaRPr lang="ru-RU" b="1" dirty="0"/>
          </a:p>
        </p:txBody>
      </p:sp>
      <p:sp>
        <p:nvSpPr>
          <p:cNvPr id="10" name="TextBox 9"/>
          <p:cNvSpPr txBox="1"/>
          <p:nvPr/>
        </p:nvSpPr>
        <p:spPr>
          <a:xfrm>
            <a:off x="990600" y="5158724"/>
            <a:ext cx="8742218" cy="1122743"/>
          </a:xfrm>
          <a:prstGeom prst="rect">
            <a:avLst/>
          </a:prstGeom>
          <a:noFill/>
        </p:spPr>
        <p:txBody>
          <a:bodyPr wrap="square" rtlCol="0">
            <a:spAutoFit/>
          </a:bodyPr>
          <a:lstStyle/>
          <a:p>
            <a:pPr>
              <a:lnSpc>
                <a:spcPct val="200000"/>
              </a:lnSpc>
            </a:pPr>
            <a:r>
              <a:rPr lang="de-DE" dirty="0" smtClean="0"/>
              <a:t>● Gestern </a:t>
            </a:r>
            <a:r>
              <a:rPr lang="de-DE" b="1" dirty="0" smtClean="0"/>
              <a:t>waren</a:t>
            </a:r>
            <a:r>
              <a:rPr lang="de-DE" dirty="0" smtClean="0"/>
              <a:t> wir in Frankfurt.		</a:t>
            </a:r>
            <a:r>
              <a:rPr lang="de-DE" dirty="0"/>
              <a:t> </a:t>
            </a:r>
            <a:r>
              <a:rPr lang="de-DE" dirty="0" smtClean="0"/>
              <a:t>● Sie </a:t>
            </a:r>
            <a:r>
              <a:rPr lang="de-DE" b="1" dirty="0" smtClean="0"/>
              <a:t>hatte</a:t>
            </a:r>
            <a:r>
              <a:rPr lang="de-DE" dirty="0" smtClean="0"/>
              <a:t> gestern Kopfschmerzen.</a:t>
            </a:r>
          </a:p>
          <a:p>
            <a:pPr>
              <a:lnSpc>
                <a:spcPct val="200000"/>
              </a:lnSpc>
            </a:pPr>
            <a:r>
              <a:rPr lang="de-DE" dirty="0" smtClean="0"/>
              <a:t>● Das Wetter </a:t>
            </a:r>
            <a:r>
              <a:rPr lang="de-DE" b="1" dirty="0" smtClean="0"/>
              <a:t>war</a:t>
            </a:r>
            <a:r>
              <a:rPr lang="de-DE" dirty="0" smtClean="0"/>
              <a:t> gestern schön. 		</a:t>
            </a:r>
            <a:r>
              <a:rPr lang="de-DE" dirty="0"/>
              <a:t> </a:t>
            </a:r>
            <a:r>
              <a:rPr lang="de-DE" dirty="0" smtClean="0"/>
              <a:t>● Hattest </a:t>
            </a:r>
            <a:r>
              <a:rPr lang="de-DE" b="1" dirty="0" smtClean="0"/>
              <a:t>du</a:t>
            </a:r>
            <a:r>
              <a:rPr lang="de-DE" dirty="0" smtClean="0"/>
              <a:t> gestern Schule?</a:t>
            </a:r>
            <a:endParaRPr lang="ru-RU" dirty="0"/>
          </a:p>
        </p:txBody>
      </p:sp>
    </p:spTree>
    <p:extLst>
      <p:ext uri="{BB962C8B-B14F-4D97-AF65-F5344CB8AC3E}">
        <p14:creationId xmlns:p14="http://schemas.microsoft.com/office/powerpoint/2010/main" val="356424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370898"/>
            <a:ext cx="10515600" cy="4351338"/>
          </a:xfrm>
        </p:spPr>
        <p:txBody>
          <a:bodyPr/>
          <a:lstStyle/>
          <a:p>
            <a:pPr marL="0" indent="0">
              <a:buNone/>
            </a:pPr>
            <a:r>
              <a:rPr lang="ru-RU" dirty="0" smtClean="0"/>
              <a:t>Использованы материалы учебника </a:t>
            </a:r>
            <a:r>
              <a:rPr lang="de-DE" dirty="0" smtClean="0"/>
              <a:t>„Horizonte“</a:t>
            </a:r>
            <a:r>
              <a:rPr lang="ru-RU" dirty="0" smtClean="0"/>
              <a:t> 6 класс, М.М. Аверин и др.</a:t>
            </a:r>
            <a:endParaRPr lang="ru-RU" dirty="0"/>
          </a:p>
        </p:txBody>
      </p:sp>
    </p:spTree>
    <p:extLst>
      <p:ext uri="{BB962C8B-B14F-4D97-AF65-F5344CB8AC3E}">
        <p14:creationId xmlns:p14="http://schemas.microsoft.com/office/powerpoint/2010/main" val="156983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18206" cy="9088655"/>
          </a:xfrm>
        </p:spPr>
      </p:pic>
      <p:sp>
        <p:nvSpPr>
          <p:cNvPr id="5" name="TextBox 4"/>
          <p:cNvSpPr txBox="1"/>
          <p:nvPr/>
        </p:nvSpPr>
        <p:spPr>
          <a:xfrm>
            <a:off x="187693" y="144380"/>
            <a:ext cx="5871410" cy="2862322"/>
          </a:xfrm>
          <a:prstGeom prst="rect">
            <a:avLst/>
          </a:prstGeom>
          <a:solidFill>
            <a:schemeClr val="accent1">
              <a:lumMod val="40000"/>
              <a:lumOff val="60000"/>
            </a:schemeClr>
          </a:solidFill>
        </p:spPr>
        <p:txBody>
          <a:bodyPr wrap="square" rtlCol="0">
            <a:spAutoFit/>
          </a:bodyPr>
          <a:lstStyle/>
          <a:p>
            <a:r>
              <a:rPr lang="de-DE" b="1" dirty="0" smtClean="0"/>
              <a:t>FRANKFURT-AM-MAI</a:t>
            </a:r>
            <a:r>
              <a:rPr lang="en-US" b="1" dirty="0" smtClean="0"/>
              <a:t>N</a:t>
            </a:r>
            <a:endParaRPr lang="de-DE" b="1" dirty="0" smtClean="0"/>
          </a:p>
          <a:p>
            <a:r>
              <a:rPr lang="ru-RU" b="1" dirty="0" smtClean="0"/>
              <a:t>Франкфурт-на-Майне</a:t>
            </a:r>
            <a:r>
              <a:rPr lang="ru-RU" dirty="0" smtClean="0"/>
              <a:t> находится в самом центре Европы и является пятым по величине городом в Германии после Берлина, Гамбурга, Мюнхена и Кёльна. Во Франкфурте расположен крупнейший международный аэропорт в Германии. Здесь проводится множество выставок, например автомобильная и книжная. Франкфурт с его 400 банками – это финансовая столица Германии.</a:t>
            </a:r>
          </a:p>
          <a:p>
            <a:r>
              <a:rPr lang="ru-RU" dirty="0" smtClean="0"/>
              <a:t>В 1749 году в этом городе родился самый известный немецкий поэт Иоганн Вольфганг Гёте.</a:t>
            </a:r>
            <a:endParaRPr lang="ru-RU" dirty="0"/>
          </a:p>
        </p:txBody>
      </p:sp>
    </p:spTree>
    <p:extLst>
      <p:ext uri="{BB962C8B-B14F-4D97-AF65-F5344CB8AC3E}">
        <p14:creationId xmlns:p14="http://schemas.microsoft.com/office/powerpoint/2010/main" val="335175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1"/>
          </a:xfrm>
          <a:prstGeom prst="rect">
            <a:avLst/>
          </a:prstGeom>
        </p:spPr>
      </p:pic>
      <p:sp>
        <p:nvSpPr>
          <p:cNvPr id="3" name="Объект 2"/>
          <p:cNvSpPr>
            <a:spLocks noGrp="1"/>
          </p:cNvSpPr>
          <p:nvPr>
            <p:ph idx="1"/>
          </p:nvPr>
        </p:nvSpPr>
        <p:spPr>
          <a:xfrm>
            <a:off x="1327775" y="922398"/>
            <a:ext cx="9118552" cy="5035057"/>
          </a:xfrm>
          <a:solidFill>
            <a:schemeClr val="accent1">
              <a:lumMod val="20000"/>
              <a:lumOff val="80000"/>
            </a:schemeClr>
          </a:solidFill>
        </p:spPr>
        <p:txBody>
          <a:bodyPr>
            <a:normAutofit/>
          </a:bodyPr>
          <a:lstStyle/>
          <a:p>
            <a:pPr marL="0" indent="0" algn="ctr">
              <a:buNone/>
            </a:pPr>
            <a:r>
              <a:rPr lang="en-US" dirty="0" smtClean="0"/>
              <a:t>RICHTIG </a:t>
            </a:r>
            <a:r>
              <a:rPr lang="en-US" dirty="0" err="1" smtClean="0"/>
              <a:t>oder</a:t>
            </a:r>
            <a:r>
              <a:rPr lang="en-US" dirty="0" smtClean="0"/>
              <a:t> FALSCH</a:t>
            </a:r>
            <a:r>
              <a:rPr lang="ru-RU" dirty="0" smtClean="0"/>
              <a:t>? </a:t>
            </a:r>
            <a:r>
              <a:rPr lang="ru-RU" sz="1200" dirty="0" smtClean="0">
                <a:solidFill>
                  <a:schemeClr val="bg1">
                    <a:lumMod val="75000"/>
                  </a:schemeClr>
                </a:solidFill>
              </a:rPr>
              <a:t>43</a:t>
            </a:r>
            <a:endParaRPr lang="de-DE" sz="1200" dirty="0" smtClean="0">
              <a:solidFill>
                <a:schemeClr val="bg1">
                  <a:lumMod val="75000"/>
                </a:schemeClr>
              </a:solidFill>
            </a:endParaRPr>
          </a:p>
          <a:p>
            <a:pPr marL="0" indent="0">
              <a:buNone/>
            </a:pPr>
            <a:endParaRPr lang="ru-RU" dirty="0" smtClean="0"/>
          </a:p>
          <a:p>
            <a:pPr marL="514350" indent="-514350">
              <a:buAutoNum type="arabicPeriod"/>
            </a:pPr>
            <a:r>
              <a:rPr lang="de-DE" dirty="0" smtClean="0"/>
              <a:t>In den Hochhäusern kann man wohnen.</a:t>
            </a:r>
          </a:p>
          <a:p>
            <a:pPr marL="514350" indent="-514350">
              <a:buAutoNum type="arabicPeriod"/>
            </a:pPr>
            <a:r>
              <a:rPr lang="de-DE" dirty="0" smtClean="0"/>
              <a:t>In den Hochhäusern sind Büros von Firmen und Banken.</a:t>
            </a:r>
          </a:p>
          <a:p>
            <a:pPr marL="514350" indent="-514350">
              <a:buAutoNum type="arabicPeriod"/>
            </a:pPr>
            <a:r>
              <a:rPr lang="de-DE" dirty="0" smtClean="0"/>
              <a:t>Der Messeturm ist 256 Meter hoch.</a:t>
            </a:r>
          </a:p>
          <a:p>
            <a:pPr marL="514350" indent="-514350">
              <a:buAutoNum type="arabicPeriod"/>
            </a:pPr>
            <a:r>
              <a:rPr lang="de-DE" dirty="0" smtClean="0"/>
              <a:t>Frankfurt hat keine historische Altstadt.</a:t>
            </a:r>
          </a:p>
          <a:p>
            <a:pPr marL="514350" indent="-514350">
              <a:buAutoNum type="arabicPeriod"/>
            </a:pPr>
            <a:r>
              <a:rPr lang="de-DE" dirty="0" smtClean="0"/>
              <a:t>Das Rathaus in Frankfurt heißt „Der Römer“.</a:t>
            </a:r>
          </a:p>
          <a:p>
            <a:pPr marL="514350" indent="-514350">
              <a:buAutoNum type="arabicPeriod"/>
            </a:pPr>
            <a:r>
              <a:rPr lang="de-DE" dirty="0" smtClean="0"/>
              <a:t>Der </a:t>
            </a:r>
            <a:r>
              <a:rPr lang="de-DE" dirty="0" err="1" smtClean="0"/>
              <a:t>Fluß</a:t>
            </a:r>
            <a:r>
              <a:rPr lang="de-DE" dirty="0" smtClean="0"/>
              <a:t> in Frankfurt heißt Rhein.</a:t>
            </a:r>
          </a:p>
          <a:p>
            <a:pPr marL="514350" indent="-514350">
              <a:buAutoNum type="arabicPeriod"/>
            </a:pPr>
            <a:r>
              <a:rPr lang="de-DE" dirty="0" smtClean="0"/>
              <a:t>Auf der anderen Seite vom Fluss ist eine andere Stadt.</a:t>
            </a:r>
          </a:p>
        </p:txBody>
      </p:sp>
    </p:spTree>
    <p:extLst>
      <p:ext uri="{BB962C8B-B14F-4D97-AF65-F5344CB8AC3E}">
        <p14:creationId xmlns:p14="http://schemas.microsoft.com/office/powerpoint/2010/main" val="99368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0327"/>
            <a:ext cx="10515600" cy="5636636"/>
          </a:xfrm>
        </p:spPr>
        <p:txBody>
          <a:bodyPr/>
          <a:lstStyle/>
          <a:p>
            <a:pPr marL="0" indent="0">
              <a:buNone/>
            </a:pPr>
            <a:r>
              <a:rPr lang="de-DE" sz="3600" b="1" dirty="0" smtClean="0">
                <a:solidFill>
                  <a:srgbClr val="FF0000"/>
                </a:solidFill>
              </a:rPr>
              <a:t>es gibt </a:t>
            </a:r>
            <a:r>
              <a:rPr lang="de-DE" sz="3600" dirty="0" smtClean="0"/>
              <a:t>+ Akkusativ </a:t>
            </a:r>
            <a:r>
              <a:rPr lang="ru-RU" sz="3600" dirty="0" smtClean="0"/>
              <a:t>(вин. падеж)</a:t>
            </a:r>
            <a:r>
              <a:rPr lang="de-DE" sz="3600" dirty="0" smtClean="0"/>
              <a:t> – </a:t>
            </a:r>
            <a:r>
              <a:rPr lang="ru-RU" sz="3600" dirty="0" smtClean="0"/>
              <a:t>есть, имеется</a:t>
            </a:r>
          </a:p>
          <a:p>
            <a:pPr marL="0" indent="0">
              <a:buNone/>
            </a:pPr>
            <a:endParaRPr lang="ru-RU" dirty="0" smtClean="0"/>
          </a:p>
          <a:p>
            <a:pPr marL="0" indent="0">
              <a:buNone/>
            </a:pPr>
            <a:r>
              <a:rPr lang="de-DE" dirty="0" smtClean="0"/>
              <a:t>In Frankfurt </a:t>
            </a:r>
            <a:r>
              <a:rPr lang="de-DE" dirty="0" smtClean="0">
                <a:solidFill>
                  <a:srgbClr val="FF0000"/>
                </a:solidFill>
              </a:rPr>
              <a:t>gibt es</a:t>
            </a:r>
            <a:r>
              <a:rPr lang="de-DE" dirty="0" smtClean="0"/>
              <a:t> eine Altstadt.</a:t>
            </a:r>
          </a:p>
          <a:p>
            <a:pPr marL="0" indent="0">
              <a:buNone/>
            </a:pPr>
            <a:r>
              <a:rPr lang="de-DE" dirty="0" smtClean="0"/>
              <a:t>In Frankfurt </a:t>
            </a:r>
            <a:r>
              <a:rPr lang="de-DE" dirty="0" smtClean="0">
                <a:solidFill>
                  <a:srgbClr val="FF0000"/>
                </a:solidFill>
              </a:rPr>
              <a:t>gibt es </a:t>
            </a:r>
            <a:r>
              <a:rPr lang="de-DE" dirty="0" smtClean="0"/>
              <a:t>einen Fluss.</a:t>
            </a:r>
          </a:p>
          <a:p>
            <a:pPr marL="0" indent="0">
              <a:buNone/>
            </a:pPr>
            <a:r>
              <a:rPr lang="de-DE" dirty="0"/>
              <a:t>In Frankfurt </a:t>
            </a:r>
            <a:r>
              <a:rPr lang="de-DE" dirty="0">
                <a:solidFill>
                  <a:srgbClr val="FF0000"/>
                </a:solidFill>
              </a:rPr>
              <a:t>gibt es </a:t>
            </a:r>
            <a:r>
              <a:rPr lang="de-DE" dirty="0" smtClean="0"/>
              <a:t>ein Rathaus.</a:t>
            </a:r>
          </a:p>
          <a:p>
            <a:pPr marL="0" indent="0">
              <a:buNone/>
            </a:pPr>
            <a:r>
              <a:rPr lang="de-DE" dirty="0"/>
              <a:t>In Frankfurt </a:t>
            </a:r>
            <a:r>
              <a:rPr lang="de-DE" dirty="0">
                <a:solidFill>
                  <a:srgbClr val="FF0000"/>
                </a:solidFill>
              </a:rPr>
              <a:t>gibt es </a:t>
            </a:r>
            <a:r>
              <a:rPr lang="de-DE" dirty="0" smtClean="0"/>
              <a:t>Hochhäuser.</a:t>
            </a:r>
            <a:endParaRPr lang="ru-RU" dirty="0" smtClean="0"/>
          </a:p>
          <a:p>
            <a:pPr marL="0" indent="0">
              <a:buNone/>
            </a:pPr>
            <a:endParaRPr lang="ru-RU" dirty="0"/>
          </a:p>
          <a:p>
            <a:pPr marL="0" indent="0">
              <a:buNone/>
            </a:pPr>
            <a:r>
              <a:rPr lang="de-DE" dirty="0" smtClean="0">
                <a:solidFill>
                  <a:srgbClr val="FF0000"/>
                </a:solidFill>
              </a:rPr>
              <a:t>Es gibt </a:t>
            </a:r>
            <a:r>
              <a:rPr lang="de-DE" dirty="0" smtClean="0"/>
              <a:t>in Frankfurt viele Museen.</a:t>
            </a:r>
            <a:endParaRPr lang="de-DE" dirty="0"/>
          </a:p>
          <a:p>
            <a:pPr marL="0" indent="0">
              <a:buNone/>
            </a:pPr>
            <a:endParaRPr lang="de-DE"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616" y="3449783"/>
            <a:ext cx="4245746" cy="3158835"/>
          </a:xfrm>
          <a:prstGeom prst="rect">
            <a:avLst/>
          </a:prstGeom>
        </p:spPr>
      </p:pic>
    </p:spTree>
    <p:extLst>
      <p:ext uri="{BB962C8B-B14F-4D97-AF65-F5344CB8AC3E}">
        <p14:creationId xmlns:p14="http://schemas.microsoft.com/office/powerpoint/2010/main" val="98796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0" y="-104775"/>
            <a:ext cx="10515600" cy="1325563"/>
          </a:xfrm>
        </p:spPr>
        <p:txBody>
          <a:bodyPr/>
          <a:lstStyle/>
          <a:p>
            <a:pPr algn="ctr"/>
            <a:r>
              <a:rPr lang="de-DE" b="1" dirty="0" smtClean="0">
                <a:solidFill>
                  <a:schemeClr val="accent1">
                    <a:lumMod val="50000"/>
                  </a:schemeClr>
                </a:solidFill>
              </a:rPr>
              <a:t>Blick aus dem Fenster in der Schule</a:t>
            </a:r>
            <a:endParaRPr lang="ru-RU" b="1" dirty="0">
              <a:solidFill>
                <a:schemeClr val="accent1">
                  <a:lumMod val="50000"/>
                </a:schemeClr>
              </a:solidFill>
            </a:endParaRPr>
          </a:p>
        </p:txBody>
      </p:sp>
      <p:sp>
        <p:nvSpPr>
          <p:cNvPr id="3" name="Объект 2"/>
          <p:cNvSpPr>
            <a:spLocks noGrp="1"/>
          </p:cNvSpPr>
          <p:nvPr>
            <p:ph idx="1"/>
          </p:nvPr>
        </p:nvSpPr>
        <p:spPr>
          <a:xfrm>
            <a:off x="736600" y="926816"/>
            <a:ext cx="10515600" cy="4351338"/>
          </a:xfrm>
        </p:spPr>
        <p:txBody>
          <a:bodyPr/>
          <a:lstStyle/>
          <a:p>
            <a:pPr marL="0" indent="0">
              <a:buNone/>
            </a:pPr>
            <a:r>
              <a:rPr lang="de-DE" dirty="0" smtClean="0"/>
              <a:t>Man kann viele …. </a:t>
            </a:r>
            <a:r>
              <a:rPr lang="de-DE" dirty="0"/>
              <a:t>s</a:t>
            </a:r>
            <a:r>
              <a:rPr lang="de-DE" dirty="0" smtClean="0"/>
              <a:t>ehen.</a:t>
            </a:r>
          </a:p>
          <a:p>
            <a:pPr marL="0" indent="0">
              <a:buNone/>
            </a:pPr>
            <a:r>
              <a:rPr lang="de-DE" dirty="0" smtClean="0"/>
              <a:t>Es gibt viele….</a:t>
            </a:r>
          </a:p>
          <a:p>
            <a:pPr marL="0" indent="0">
              <a:buNone/>
            </a:pPr>
            <a:r>
              <a:rPr lang="de-DE" dirty="0" smtClean="0"/>
              <a:t>Es gibt wenige …</a:t>
            </a:r>
          </a:p>
          <a:p>
            <a:pPr marL="0" indent="0">
              <a:buNone/>
            </a:pPr>
            <a:r>
              <a:rPr lang="de-DE" dirty="0" smtClean="0"/>
              <a:t>Manchmal kann man …. </a:t>
            </a:r>
            <a:r>
              <a:rPr lang="de-DE" dirty="0"/>
              <a:t>s</a:t>
            </a:r>
            <a:r>
              <a:rPr lang="de-DE" dirty="0" smtClean="0"/>
              <a:t>ehen.</a:t>
            </a:r>
          </a:p>
          <a:p>
            <a:pPr marL="0" indent="0">
              <a:buNone/>
            </a:pPr>
            <a:r>
              <a:rPr lang="de-DE" dirty="0" smtClean="0"/>
              <a:t>Bei uns gibt es … </a:t>
            </a:r>
          </a:p>
          <a:p>
            <a:pPr marL="0" indent="0">
              <a:buNone/>
            </a:pPr>
            <a:endParaRPr lang="de-DE" dirty="0" smtClean="0"/>
          </a:p>
          <a:p>
            <a:pPr marL="0" indent="0">
              <a:buNone/>
            </a:pP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200" y="3445385"/>
            <a:ext cx="8458200" cy="3976480"/>
          </a:xfrm>
          <a:prstGeom prst="rect">
            <a:avLst/>
          </a:prstGeom>
        </p:spPr>
      </p:pic>
    </p:spTree>
    <p:extLst>
      <p:ext uri="{BB962C8B-B14F-4D97-AF65-F5344CB8AC3E}">
        <p14:creationId xmlns:p14="http://schemas.microsoft.com/office/powerpoint/2010/main" val="3572460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4379"/>
            <a:ext cx="11034486" cy="6032584"/>
          </a:xfrm>
        </p:spPr>
        <p:txBody>
          <a:bodyPr numCol="2">
            <a:normAutofit fontScale="92500" lnSpcReduction="20000"/>
          </a:bodyPr>
          <a:lstStyle/>
          <a:p>
            <a:pPr marL="0" indent="0">
              <a:buNone/>
            </a:pPr>
            <a:r>
              <a:rPr lang="de-DE" dirty="0"/>
              <a:t>d</a:t>
            </a:r>
            <a:r>
              <a:rPr lang="de-DE" dirty="0" smtClean="0"/>
              <a:t>ie Stadt (die Städte)</a:t>
            </a:r>
          </a:p>
          <a:p>
            <a:pPr marL="0" indent="0">
              <a:buNone/>
            </a:pPr>
            <a:r>
              <a:rPr lang="de-DE" dirty="0"/>
              <a:t>d</a:t>
            </a:r>
            <a:r>
              <a:rPr lang="de-DE" dirty="0" smtClean="0"/>
              <a:t>as Haus (die Häuser)</a:t>
            </a:r>
          </a:p>
          <a:p>
            <a:pPr marL="0" indent="0">
              <a:buNone/>
            </a:pPr>
            <a:r>
              <a:rPr lang="de-DE" dirty="0"/>
              <a:t>d</a:t>
            </a:r>
            <a:r>
              <a:rPr lang="de-DE" dirty="0" smtClean="0"/>
              <a:t>as Hochhaus (die Hochhäuser)</a:t>
            </a:r>
          </a:p>
          <a:p>
            <a:pPr marL="0" indent="0">
              <a:buNone/>
            </a:pPr>
            <a:r>
              <a:rPr lang="de-DE" dirty="0"/>
              <a:t>d</a:t>
            </a:r>
            <a:r>
              <a:rPr lang="de-DE" dirty="0" smtClean="0"/>
              <a:t>as Rathaus (die Rathäuser)</a:t>
            </a:r>
          </a:p>
          <a:p>
            <a:pPr marL="0" indent="0">
              <a:buNone/>
            </a:pPr>
            <a:r>
              <a:rPr lang="de-DE" dirty="0"/>
              <a:t>d</a:t>
            </a:r>
            <a:r>
              <a:rPr lang="de-DE" dirty="0" smtClean="0"/>
              <a:t>ie Kirche (die Kirchen)</a:t>
            </a:r>
          </a:p>
          <a:p>
            <a:pPr marL="0" indent="0">
              <a:buNone/>
            </a:pPr>
            <a:r>
              <a:rPr lang="de-DE" dirty="0"/>
              <a:t>d</a:t>
            </a:r>
            <a:r>
              <a:rPr lang="de-DE" dirty="0" smtClean="0"/>
              <a:t>er Berg (die Berge)</a:t>
            </a:r>
          </a:p>
          <a:p>
            <a:pPr marL="0" indent="0">
              <a:buNone/>
            </a:pPr>
            <a:r>
              <a:rPr lang="de-DE" dirty="0"/>
              <a:t>d</a:t>
            </a:r>
            <a:r>
              <a:rPr lang="de-DE" dirty="0" smtClean="0"/>
              <a:t>er Fluss (die Flüsse)</a:t>
            </a:r>
          </a:p>
          <a:p>
            <a:pPr marL="0" indent="0">
              <a:buNone/>
            </a:pPr>
            <a:r>
              <a:rPr lang="de-DE" dirty="0"/>
              <a:t>d</a:t>
            </a:r>
            <a:r>
              <a:rPr lang="de-DE" dirty="0" smtClean="0"/>
              <a:t>as Schiff (die Schiffe)</a:t>
            </a:r>
          </a:p>
          <a:p>
            <a:pPr marL="0" indent="0">
              <a:buNone/>
            </a:pPr>
            <a:r>
              <a:rPr lang="de-DE" dirty="0"/>
              <a:t>d</a:t>
            </a:r>
            <a:r>
              <a:rPr lang="de-DE" dirty="0" smtClean="0"/>
              <a:t>as Museum (die Museen)</a:t>
            </a:r>
          </a:p>
          <a:p>
            <a:pPr marL="0" indent="0">
              <a:buNone/>
            </a:pPr>
            <a:r>
              <a:rPr lang="de-DE" dirty="0"/>
              <a:t>d</a:t>
            </a:r>
            <a:r>
              <a:rPr lang="de-DE" dirty="0" smtClean="0"/>
              <a:t>ie Straße (</a:t>
            </a:r>
            <a:r>
              <a:rPr lang="ru-RU" dirty="0" smtClean="0"/>
              <a:t>-</a:t>
            </a:r>
            <a:r>
              <a:rPr lang="en-US" dirty="0" smtClean="0"/>
              <a:t>n)</a:t>
            </a:r>
            <a:endParaRPr lang="de-DE" dirty="0" smtClean="0"/>
          </a:p>
          <a:p>
            <a:pPr marL="0" indent="0">
              <a:buNone/>
            </a:pPr>
            <a:r>
              <a:rPr lang="de-DE" dirty="0" smtClean="0"/>
              <a:t> </a:t>
            </a:r>
          </a:p>
          <a:p>
            <a:pPr marL="0" indent="0">
              <a:buNone/>
            </a:pPr>
            <a:endParaRPr lang="de-DE" dirty="0" smtClean="0"/>
          </a:p>
          <a:p>
            <a:pPr marL="0" indent="0">
              <a:buNone/>
            </a:pPr>
            <a:endParaRPr lang="de-DE" dirty="0" smtClean="0"/>
          </a:p>
          <a:p>
            <a:pPr marL="0" indent="0">
              <a:buNone/>
            </a:pPr>
            <a:endParaRPr lang="de-DE" dirty="0" smtClean="0"/>
          </a:p>
          <a:p>
            <a:pPr marL="0" indent="0">
              <a:buNone/>
            </a:pPr>
            <a:endParaRPr lang="de-DE" dirty="0" smtClean="0"/>
          </a:p>
          <a:p>
            <a:pPr marL="0" indent="0">
              <a:buNone/>
            </a:pPr>
            <a:r>
              <a:rPr lang="de-DE" dirty="0" smtClean="0"/>
              <a:t>man kann …</a:t>
            </a:r>
          </a:p>
          <a:p>
            <a:pPr marL="0" indent="0">
              <a:buNone/>
            </a:pPr>
            <a:r>
              <a:rPr lang="en-US" dirty="0"/>
              <a:t>a</a:t>
            </a:r>
            <a:r>
              <a:rPr lang="en-US" dirty="0" smtClean="0"/>
              <a:t>uf der anderen Seite</a:t>
            </a:r>
            <a:r>
              <a:rPr lang="ru-RU" dirty="0" smtClean="0"/>
              <a:t> </a:t>
            </a:r>
            <a:r>
              <a:rPr lang="en-US" dirty="0" smtClean="0"/>
              <a:t>von …</a:t>
            </a:r>
          </a:p>
          <a:p>
            <a:pPr marL="0" indent="0">
              <a:buNone/>
            </a:pPr>
            <a:r>
              <a:rPr lang="en-US" dirty="0" smtClean="0"/>
              <a:t>modern / </a:t>
            </a:r>
            <a:r>
              <a:rPr lang="de-DE" dirty="0" smtClean="0"/>
              <a:t>alt</a:t>
            </a:r>
          </a:p>
          <a:p>
            <a:pPr marL="0" indent="0">
              <a:buNone/>
            </a:pPr>
            <a:r>
              <a:rPr lang="de-DE" dirty="0" smtClean="0"/>
              <a:t>der Platz  (die Plätze)</a:t>
            </a:r>
          </a:p>
          <a:p>
            <a:pPr marL="0" indent="0">
              <a:buNone/>
            </a:pPr>
            <a:r>
              <a:rPr lang="de-DE" dirty="0" smtClean="0"/>
              <a:t>die Moschee (-n)</a:t>
            </a:r>
          </a:p>
          <a:p>
            <a:pPr marL="0" indent="0">
              <a:buNone/>
            </a:pPr>
            <a:r>
              <a:rPr lang="de-DE" dirty="0" smtClean="0"/>
              <a:t>das Schloss (die Schlösser)</a:t>
            </a:r>
          </a:p>
          <a:p>
            <a:pPr marL="0" indent="0">
              <a:buNone/>
            </a:pPr>
            <a:r>
              <a:rPr lang="de-DE" dirty="0" smtClean="0"/>
              <a:t>das Auto (die Autos)</a:t>
            </a:r>
          </a:p>
          <a:p>
            <a:pPr marL="0" indent="0">
              <a:buNone/>
            </a:pPr>
            <a:r>
              <a:rPr lang="de-DE" dirty="0"/>
              <a:t>d</a:t>
            </a:r>
            <a:r>
              <a:rPr lang="de-DE" dirty="0" smtClean="0"/>
              <a:t>er Bus (die Büsse)</a:t>
            </a:r>
          </a:p>
          <a:p>
            <a:pPr marL="0" indent="0">
              <a:buNone/>
            </a:pPr>
            <a:r>
              <a:rPr lang="de-DE" dirty="0"/>
              <a:t>d</a:t>
            </a:r>
            <a:r>
              <a:rPr lang="de-DE" dirty="0" smtClean="0"/>
              <a:t>er Supermarkt (die Supermärkte)</a:t>
            </a:r>
            <a:endParaRPr lang="de-DE" dirty="0"/>
          </a:p>
          <a:p>
            <a:pPr marL="0" indent="0">
              <a:buNone/>
            </a:pPr>
            <a:r>
              <a:rPr lang="de-DE" dirty="0" smtClean="0"/>
              <a:t>die Bushaltestelle (-n)</a:t>
            </a:r>
          </a:p>
          <a:p>
            <a:pPr marL="0" indent="0">
              <a:buNone/>
            </a:pPr>
            <a:r>
              <a:rPr lang="de-DE" dirty="0" smtClean="0"/>
              <a:t>viel(e)</a:t>
            </a:r>
          </a:p>
          <a:p>
            <a:pPr marL="0" indent="0">
              <a:buNone/>
            </a:pPr>
            <a:r>
              <a:rPr lang="de-DE" dirty="0"/>
              <a:t>w</a:t>
            </a:r>
            <a:r>
              <a:rPr lang="de-DE" dirty="0" smtClean="0"/>
              <a:t>enig </a:t>
            </a:r>
            <a:r>
              <a:rPr lang="de-DE" dirty="0"/>
              <a:t>(e)</a:t>
            </a:r>
          </a:p>
          <a:p>
            <a:pPr marL="0" indent="0">
              <a:buNone/>
            </a:pPr>
            <a:endParaRPr lang="de-DE" dirty="0" smtClean="0"/>
          </a:p>
        </p:txBody>
      </p:sp>
    </p:spTree>
    <p:extLst>
      <p:ext uri="{BB962C8B-B14F-4D97-AF65-F5344CB8AC3E}">
        <p14:creationId xmlns:p14="http://schemas.microsoft.com/office/powerpoint/2010/main" val="376506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363" y="1039092"/>
            <a:ext cx="10903527" cy="4821380"/>
          </a:xfrm>
        </p:spPr>
        <p:txBody>
          <a:bodyPr>
            <a:noAutofit/>
          </a:bodyPr>
          <a:lstStyle/>
          <a:p>
            <a:pPr>
              <a:lnSpc>
                <a:spcPct val="100000"/>
              </a:lnSpc>
            </a:pPr>
            <a:r>
              <a:rPr lang="de-DE" sz="2400" smtClean="0">
                <a:latin typeface="+mn-lt"/>
              </a:rPr>
              <a:t>Ich </a:t>
            </a:r>
            <a:r>
              <a:rPr lang="de-DE" sz="2400" dirty="0" smtClean="0">
                <a:latin typeface="+mn-lt"/>
              </a:rPr>
              <a:t>wohne </a:t>
            </a:r>
            <a:r>
              <a:rPr lang="de-DE" sz="2400" i="1" dirty="0" smtClean="0">
                <a:solidFill>
                  <a:schemeClr val="accent1">
                    <a:lumMod val="75000"/>
                  </a:schemeClr>
                </a:solidFill>
                <a:latin typeface="+mn-lt"/>
              </a:rPr>
              <a:t>weit/nicht so weit / in der Nähe </a:t>
            </a:r>
            <a:r>
              <a:rPr lang="de-DE" sz="2400" dirty="0" smtClean="0">
                <a:latin typeface="+mn-lt"/>
              </a:rPr>
              <a:t>von der Schule.</a:t>
            </a:r>
            <a:r>
              <a:rPr lang="en-US" sz="2400" dirty="0" smtClean="0">
                <a:latin typeface="+mn-lt"/>
              </a:rPr>
              <a:t/>
            </a:r>
            <a:br>
              <a:rPr lang="en-US" sz="2400" dirty="0" smtClean="0">
                <a:latin typeface="+mn-lt"/>
              </a:rPr>
            </a:br>
            <a:r>
              <a:rPr lang="de-DE" sz="2400" dirty="0" smtClean="0">
                <a:latin typeface="+mn-lt"/>
              </a:rPr>
              <a:t>Ich </a:t>
            </a:r>
            <a:r>
              <a:rPr lang="de-DE" sz="2400" dirty="0">
                <a:latin typeface="+mn-lt"/>
              </a:rPr>
              <a:t>brauche … Minuten bis zur Schule.</a:t>
            </a:r>
            <a:r>
              <a:rPr lang="ru-RU" sz="2400" dirty="0">
                <a:latin typeface="+mn-lt"/>
              </a:rPr>
              <a:t/>
            </a:r>
            <a:br>
              <a:rPr lang="ru-RU" sz="2400" dirty="0">
                <a:latin typeface="+mn-lt"/>
              </a:rPr>
            </a:br>
            <a:r>
              <a:rPr lang="de-DE" sz="2400" dirty="0">
                <a:latin typeface="+mn-lt"/>
              </a:rPr>
              <a:t>Ich </a:t>
            </a:r>
            <a:r>
              <a:rPr lang="de-DE" sz="2400" dirty="0" smtClean="0">
                <a:latin typeface="+mn-lt"/>
              </a:rPr>
              <a:t>… </a:t>
            </a:r>
            <a:r>
              <a:rPr lang="de-DE" sz="2400" i="1" dirty="0" smtClean="0">
                <a:solidFill>
                  <a:schemeClr val="accent1">
                    <a:lumMod val="75000"/>
                  </a:schemeClr>
                </a:solidFill>
                <a:latin typeface="+mn-lt"/>
              </a:rPr>
              <a:t>meistens </a:t>
            </a:r>
            <a:r>
              <a:rPr lang="de-DE" sz="2400" i="1" dirty="0">
                <a:solidFill>
                  <a:schemeClr val="accent1">
                    <a:lumMod val="75000"/>
                  </a:schemeClr>
                </a:solidFill>
                <a:latin typeface="+mn-lt"/>
              </a:rPr>
              <a:t>/ immer</a:t>
            </a:r>
            <a:r>
              <a:rPr lang="de-DE" sz="2400" dirty="0">
                <a:latin typeface="+mn-lt"/>
              </a:rPr>
              <a:t> </a:t>
            </a:r>
            <a:r>
              <a:rPr lang="de-DE" sz="2400" dirty="0" smtClean="0">
                <a:latin typeface="+mn-lt"/>
              </a:rPr>
              <a:t>…</a:t>
            </a:r>
            <a:br>
              <a:rPr lang="de-DE" sz="2400" dirty="0" smtClean="0">
                <a:latin typeface="+mn-lt"/>
              </a:rPr>
            </a:br>
            <a:r>
              <a:rPr lang="de-DE" sz="2400" dirty="0" smtClean="0">
                <a:latin typeface="+mn-lt"/>
              </a:rPr>
              <a:t>Ich treffe </a:t>
            </a:r>
            <a:r>
              <a:rPr lang="de-DE" sz="2400" dirty="0" smtClean="0">
                <a:solidFill>
                  <a:schemeClr val="accent1">
                    <a:lumMod val="75000"/>
                  </a:schemeClr>
                </a:solidFill>
                <a:latin typeface="+mn-lt"/>
              </a:rPr>
              <a:t>meine Freunde/meinen Freund / meine Freundin</a:t>
            </a:r>
            <a:r>
              <a:rPr lang="de-DE" sz="2400" dirty="0" smtClean="0">
                <a:latin typeface="+mn-lt"/>
              </a:rPr>
              <a:t>.</a:t>
            </a:r>
            <a:r>
              <a:rPr lang="ru-RU" sz="2400" dirty="0">
                <a:latin typeface="+mn-lt"/>
              </a:rPr>
              <a:t/>
            </a:r>
            <a:br>
              <a:rPr lang="ru-RU" sz="2400" dirty="0">
                <a:latin typeface="+mn-lt"/>
              </a:rPr>
            </a:br>
            <a:r>
              <a:rPr lang="ru-RU" sz="2400" dirty="0">
                <a:latin typeface="+mn-lt"/>
              </a:rPr>
              <a:t/>
            </a:r>
            <a:br>
              <a:rPr lang="ru-RU" sz="2400" dirty="0">
                <a:latin typeface="+mn-lt"/>
              </a:rPr>
            </a:br>
            <a:r>
              <a:rPr lang="de-DE" sz="2400" i="1" dirty="0" smtClean="0">
                <a:latin typeface="+mn-lt"/>
              </a:rPr>
              <a:t>Mein Vater/meine Mutter </a:t>
            </a:r>
            <a:r>
              <a:rPr lang="de-DE" sz="2400" i="1" dirty="0">
                <a:latin typeface="+mn-lt"/>
              </a:rPr>
              <a:t>bringt mich zur Schule. </a:t>
            </a:r>
            <a:r>
              <a:rPr lang="de-DE" sz="2400" i="1" dirty="0" smtClean="0">
                <a:latin typeface="+mn-lt"/>
              </a:rPr>
              <a:t/>
            </a:r>
            <a:br>
              <a:rPr lang="de-DE" sz="2400" i="1" dirty="0" smtClean="0">
                <a:latin typeface="+mn-lt"/>
              </a:rPr>
            </a:br>
            <a:r>
              <a:rPr lang="de-DE" sz="2400" i="1" dirty="0" smtClean="0">
                <a:latin typeface="+mn-lt"/>
              </a:rPr>
              <a:t>Wir </a:t>
            </a:r>
            <a:r>
              <a:rPr lang="de-DE" sz="2400" i="1" dirty="0">
                <a:latin typeface="+mn-lt"/>
              </a:rPr>
              <a:t>fahren ….</a:t>
            </a:r>
            <a:r>
              <a:rPr lang="ru-RU" sz="2400" dirty="0"/>
              <a:t/>
            </a:r>
            <a:br>
              <a:rPr lang="ru-RU" sz="2400" dirty="0"/>
            </a:b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941" y="3494375"/>
            <a:ext cx="2957513" cy="3100388"/>
          </a:xfrm>
          <a:prstGeom prst="rect">
            <a:avLst/>
          </a:prstGeom>
        </p:spPr>
      </p:pic>
      <p:sp>
        <p:nvSpPr>
          <p:cNvPr id="6" name="TextBox 5"/>
          <p:cNvSpPr txBox="1"/>
          <p:nvPr/>
        </p:nvSpPr>
        <p:spPr>
          <a:xfrm>
            <a:off x="2118013" y="264968"/>
            <a:ext cx="7483187" cy="1015663"/>
          </a:xfrm>
          <a:prstGeom prst="rect">
            <a:avLst/>
          </a:prstGeom>
          <a:noFill/>
        </p:spPr>
        <p:txBody>
          <a:bodyPr wrap="square" rtlCol="0">
            <a:spAutoFit/>
          </a:bodyPr>
          <a:lstStyle/>
          <a:p>
            <a:pPr algn="ctr"/>
            <a:r>
              <a:rPr lang="de-DE" sz="3000" b="1" i="1" dirty="0"/>
              <a:t>Beschreibe deinen Schulweg. </a:t>
            </a:r>
            <a:br>
              <a:rPr lang="de-DE" sz="3000" b="1" i="1" dirty="0"/>
            </a:br>
            <a:r>
              <a:rPr lang="ru-RU" sz="3000" i="1" dirty="0"/>
              <a:t>Опиши твой путь в школу.</a:t>
            </a:r>
            <a:endParaRPr lang="ru-RU" sz="3000" dirty="0"/>
          </a:p>
        </p:txBody>
      </p:sp>
    </p:spTree>
    <p:extLst>
      <p:ext uri="{BB962C8B-B14F-4D97-AF65-F5344CB8AC3E}">
        <p14:creationId xmlns:p14="http://schemas.microsoft.com/office/powerpoint/2010/main" val="130026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5421">
              <a:srgbClr val="D1E2F9"/>
            </a:gs>
            <a:gs pos="71650">
              <a:srgbClr val="CFE1F9"/>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de-DE" b="1" dirty="0" smtClean="0">
                <a:latin typeface="Arial Narrow" pitchFamily="34" charset="0"/>
              </a:rPr>
              <a:t>Fremd in der Stadt – nach dem Weg fragen</a:t>
            </a:r>
            <a:r>
              <a:rPr lang="ru-RU" b="1" dirty="0" smtClean="0">
                <a:latin typeface="Arial Narrow" pitchFamily="34" charset="0"/>
              </a:rPr>
              <a:t> </a:t>
            </a:r>
            <a:r>
              <a:rPr lang="ru-RU" sz="2000" b="1" dirty="0" smtClean="0">
                <a:solidFill>
                  <a:schemeClr val="bg1">
                    <a:lumMod val="65000"/>
                  </a:schemeClr>
                </a:solidFill>
                <a:latin typeface="Arial Narrow" pitchFamily="34" charset="0"/>
              </a:rPr>
              <a:t>47</a:t>
            </a:r>
            <a:endParaRPr lang="ru-RU" sz="2000" b="1" dirty="0">
              <a:solidFill>
                <a:schemeClr val="bg1">
                  <a:lumMod val="65000"/>
                </a:schemeClr>
              </a:solidFill>
              <a:latin typeface="Arial Narrow" pitchFamily="34" charset="0"/>
            </a:endParaRPr>
          </a:p>
        </p:txBody>
      </p:sp>
      <p:sp>
        <p:nvSpPr>
          <p:cNvPr id="5" name="Объект 4"/>
          <p:cNvSpPr>
            <a:spLocks noGrp="1"/>
          </p:cNvSpPr>
          <p:nvPr>
            <p:ph idx="1"/>
          </p:nvPr>
        </p:nvSpPr>
        <p:spPr/>
        <p:txBody>
          <a:bodyPr/>
          <a:lstStyle/>
          <a:p>
            <a:pPr>
              <a:buFont typeface="Arial" charset="0"/>
              <a:buChar char="•"/>
            </a:pPr>
            <a:r>
              <a:rPr lang="de-DE" dirty="0" smtClean="0">
                <a:solidFill>
                  <a:schemeClr val="accent1">
                    <a:lumMod val="50000"/>
                  </a:schemeClr>
                </a:solidFill>
              </a:rPr>
              <a:t>Entschuldigung, wie komme ich zu …………….?</a:t>
            </a:r>
          </a:p>
          <a:p>
            <a:pPr>
              <a:buFont typeface="Arial" charset="0"/>
              <a:buChar char="•"/>
            </a:pPr>
            <a:r>
              <a:rPr lang="de-DE" dirty="0" smtClean="0"/>
              <a:t>Das ist ganz einfach. Geh hier geradeaus. Dann gehst du die zweite Straße rechts und dann die erste Straße links. Auf der linken Seite ist ein Hotel und rechts neben dem Hotel ist ……………..</a:t>
            </a:r>
          </a:p>
          <a:p>
            <a:pPr>
              <a:buFont typeface="Arial" charset="0"/>
              <a:buChar char="•"/>
            </a:pPr>
            <a:r>
              <a:rPr lang="de-DE" dirty="0" smtClean="0">
                <a:solidFill>
                  <a:schemeClr val="accent1">
                    <a:lumMod val="50000"/>
                  </a:schemeClr>
                </a:solidFill>
              </a:rPr>
              <a:t>Also, hier geradeaus, dann die zweite rechts und dann links.</a:t>
            </a:r>
          </a:p>
          <a:p>
            <a:pPr>
              <a:buFont typeface="Arial" charset="0"/>
              <a:buChar char="•"/>
            </a:pPr>
            <a:r>
              <a:rPr lang="de-DE" dirty="0" smtClean="0"/>
              <a:t>Genau.</a:t>
            </a:r>
          </a:p>
          <a:p>
            <a:pPr>
              <a:buFont typeface="Arial" charset="0"/>
              <a:buChar char="•"/>
            </a:pPr>
            <a:r>
              <a:rPr lang="de-DE" dirty="0" smtClean="0">
                <a:solidFill>
                  <a:schemeClr val="accent1">
                    <a:lumMod val="50000"/>
                  </a:schemeClr>
                </a:solidFill>
              </a:rPr>
              <a:t>Danke schön!</a:t>
            </a:r>
            <a:endParaRPr lang="ru-RU" dirty="0">
              <a:solidFill>
                <a:schemeClr val="accent1">
                  <a:lumMod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145" y="4565072"/>
            <a:ext cx="4585855" cy="2292928"/>
          </a:xfrm>
          <a:prstGeom prst="rect">
            <a:avLst/>
          </a:prstGeom>
        </p:spPr>
      </p:pic>
    </p:spTree>
    <p:extLst>
      <p:ext uri="{BB962C8B-B14F-4D97-AF65-F5344CB8AC3E}">
        <p14:creationId xmlns:p14="http://schemas.microsoft.com/office/powerpoint/2010/main" val="1902163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5421">
              <a:srgbClr val="D1E2F9"/>
            </a:gs>
            <a:gs pos="71650">
              <a:srgbClr val="CFE1F9"/>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70948"/>
          </a:xfrm>
        </p:spPr>
        <p:txBody>
          <a:bodyPr/>
          <a:lstStyle/>
          <a:p>
            <a:pPr algn="ctr"/>
            <a:r>
              <a:rPr lang="de-DE" b="1" dirty="0" smtClean="0"/>
              <a:t>WORTSCHATZ</a:t>
            </a:r>
            <a:endParaRPr lang="ru-RU" b="1" dirty="0"/>
          </a:p>
        </p:txBody>
      </p:sp>
      <p:sp>
        <p:nvSpPr>
          <p:cNvPr id="3" name="Объект 2"/>
          <p:cNvSpPr>
            <a:spLocks noGrp="1"/>
          </p:cNvSpPr>
          <p:nvPr>
            <p:ph idx="1"/>
          </p:nvPr>
        </p:nvSpPr>
        <p:spPr>
          <a:xfrm>
            <a:off x="727364" y="980498"/>
            <a:ext cx="10515600" cy="5517284"/>
          </a:xfrm>
        </p:spPr>
        <p:txBody>
          <a:bodyPr>
            <a:normAutofit fontScale="70000" lnSpcReduction="20000"/>
          </a:bodyPr>
          <a:lstStyle/>
          <a:p>
            <a:endParaRPr lang="de-DE" dirty="0" smtClean="0"/>
          </a:p>
          <a:p>
            <a:r>
              <a:rPr lang="de-DE" sz="3600" dirty="0" smtClean="0"/>
              <a:t>Entschuldigung –</a:t>
            </a:r>
          </a:p>
          <a:p>
            <a:r>
              <a:rPr lang="de-DE" sz="3600" dirty="0" smtClean="0"/>
              <a:t>Wie komme ich zu ….? </a:t>
            </a:r>
          </a:p>
          <a:p>
            <a:r>
              <a:rPr lang="de-DE" sz="3600" dirty="0" smtClean="0"/>
              <a:t>einfach – </a:t>
            </a:r>
          </a:p>
          <a:p>
            <a:r>
              <a:rPr lang="de-DE" sz="3600" dirty="0"/>
              <a:t>a</a:t>
            </a:r>
            <a:r>
              <a:rPr lang="de-DE" sz="3600" dirty="0" smtClean="0"/>
              <a:t>lso – </a:t>
            </a:r>
          </a:p>
          <a:p>
            <a:r>
              <a:rPr lang="de-DE" sz="3600" dirty="0"/>
              <a:t>g</a:t>
            </a:r>
            <a:r>
              <a:rPr lang="de-DE" sz="3600" dirty="0" smtClean="0"/>
              <a:t>eradeaus – </a:t>
            </a:r>
          </a:p>
          <a:p>
            <a:r>
              <a:rPr lang="de-DE" sz="3600" dirty="0"/>
              <a:t>g</a:t>
            </a:r>
            <a:r>
              <a:rPr lang="de-DE" sz="3600" dirty="0" smtClean="0"/>
              <a:t>enau - </a:t>
            </a:r>
          </a:p>
          <a:p>
            <a:r>
              <a:rPr lang="de-DE" sz="3600" dirty="0"/>
              <a:t>d</a:t>
            </a:r>
            <a:r>
              <a:rPr lang="de-DE" sz="3600" dirty="0" smtClean="0"/>
              <a:t>as Hotel – </a:t>
            </a:r>
          </a:p>
          <a:p>
            <a:r>
              <a:rPr lang="de-DE" sz="3600" dirty="0" smtClean="0"/>
              <a:t>das Kaufhaus – </a:t>
            </a:r>
          </a:p>
          <a:p>
            <a:r>
              <a:rPr lang="de-DE" sz="3600" dirty="0"/>
              <a:t>d</a:t>
            </a:r>
            <a:r>
              <a:rPr lang="de-DE" sz="3600" dirty="0" smtClean="0"/>
              <a:t>as Geschäft – </a:t>
            </a:r>
          </a:p>
          <a:p>
            <a:r>
              <a:rPr lang="de-DE" sz="3600" dirty="0"/>
              <a:t>d</a:t>
            </a:r>
            <a:r>
              <a:rPr lang="de-DE" sz="3600" dirty="0" smtClean="0"/>
              <a:t>ie Apotheke – </a:t>
            </a:r>
          </a:p>
          <a:p>
            <a:r>
              <a:rPr lang="de-DE" sz="3600" dirty="0"/>
              <a:t>d</a:t>
            </a:r>
            <a:r>
              <a:rPr lang="de-DE" sz="3600" dirty="0" smtClean="0"/>
              <a:t>er Bahnhof – </a:t>
            </a:r>
          </a:p>
          <a:p>
            <a:r>
              <a:rPr lang="de-DE" sz="3600" dirty="0"/>
              <a:t>d</a:t>
            </a:r>
            <a:r>
              <a:rPr lang="de-DE" sz="3600" dirty="0" smtClean="0"/>
              <a:t>as Krankenhaus –</a:t>
            </a:r>
          </a:p>
          <a:p>
            <a:r>
              <a:rPr lang="de-DE" sz="3600" dirty="0"/>
              <a:t>d</a:t>
            </a:r>
            <a:r>
              <a:rPr lang="de-DE" sz="3600" dirty="0" smtClean="0"/>
              <a:t>ie Post –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055" y="4329544"/>
            <a:ext cx="4476750" cy="2238375"/>
          </a:xfrm>
          <a:prstGeom prst="rect">
            <a:avLst/>
          </a:prstGeom>
        </p:spPr>
      </p:pic>
    </p:spTree>
    <p:extLst>
      <p:ext uri="{BB962C8B-B14F-4D97-AF65-F5344CB8AC3E}">
        <p14:creationId xmlns:p14="http://schemas.microsoft.com/office/powerpoint/2010/main" val="2286623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551</Words>
  <Application>Microsoft Office PowerPoint</Application>
  <PresentationFormat>Произвольный</PresentationFormat>
  <Paragraphs>111</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Blick aus dem Fenster in der Schule</vt:lpstr>
      <vt:lpstr>Презентация PowerPoint</vt:lpstr>
      <vt:lpstr>Ich wohne weit/nicht so weit / in der Nähe von der Schule. Ich brauche … Minuten bis zur Schule. Ich … meistens / immer … Ich treffe meine Freunde/meinen Freund / meine Freundin.  Mein Vater/meine Mutter bringt mich zur Schule.  Wir fahren …. </vt:lpstr>
      <vt:lpstr>Fremd in der Stadt – nach dem Weg fragen 47</vt:lpstr>
      <vt:lpstr>WORTSCHATZ</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 Stadt</dc:title>
  <dc:creator>225</dc:creator>
  <cp:lastModifiedBy>Пользователь Windows</cp:lastModifiedBy>
  <cp:revision>64</cp:revision>
  <dcterms:created xsi:type="dcterms:W3CDTF">2019-04-01T10:15:00Z</dcterms:created>
  <dcterms:modified xsi:type="dcterms:W3CDTF">2021-05-25T12:48:51Z</dcterms:modified>
</cp:coreProperties>
</file>