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40" r:id="rId12"/>
    <p:sldMasterId id="2147483852" r:id="rId13"/>
    <p:sldMasterId id="2147483864" r:id="rId14"/>
    <p:sldMasterId id="2147483888" r:id="rId15"/>
    <p:sldMasterId id="2147483900" r:id="rId16"/>
    <p:sldMasterId id="2147483912" r:id="rId17"/>
    <p:sldMasterId id="2147483924" r:id="rId18"/>
  </p:sldMasterIdLst>
  <p:notesMasterIdLst>
    <p:notesMasterId r:id="rId41"/>
  </p:notesMasterIdLst>
  <p:sldIdLst>
    <p:sldId id="256" r:id="rId19"/>
    <p:sldId id="294" r:id="rId20"/>
    <p:sldId id="295" r:id="rId21"/>
    <p:sldId id="327" r:id="rId22"/>
    <p:sldId id="277" r:id="rId23"/>
    <p:sldId id="309" r:id="rId24"/>
    <p:sldId id="310" r:id="rId25"/>
    <p:sldId id="311" r:id="rId26"/>
    <p:sldId id="313" r:id="rId27"/>
    <p:sldId id="312" r:id="rId28"/>
    <p:sldId id="314" r:id="rId29"/>
    <p:sldId id="315" r:id="rId30"/>
    <p:sldId id="316" r:id="rId31"/>
    <p:sldId id="317" r:id="rId32"/>
    <p:sldId id="318" r:id="rId33"/>
    <p:sldId id="320" r:id="rId34"/>
    <p:sldId id="328" r:id="rId35"/>
    <p:sldId id="329" r:id="rId36"/>
    <p:sldId id="321" r:id="rId37"/>
    <p:sldId id="322" r:id="rId38"/>
    <p:sldId id="324" r:id="rId39"/>
    <p:sldId id="32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306" autoAdjust="0"/>
    <p:restoredTop sz="79928" autoAdjust="0"/>
  </p:normalViewPr>
  <p:slideViewPr>
    <p:cSldViewPr>
      <p:cViewPr>
        <p:scale>
          <a:sx n="100" d="100"/>
          <a:sy n="100" d="100"/>
        </p:scale>
        <p:origin x="-28" y="5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D3B2-FD6A-4A76-9A6A-B6E7CC4422C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CA030-6D45-4028-92A6-65FF183D9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7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1FFBC-BB1D-47D4-B131-F9E0D5C55B87}" type="slidenum">
              <a:rPr lang="ru-RU">
                <a:solidFill>
                  <a:srgbClr val="1F497D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FA086-8E10-493F-8B01-AC75A228F14E}" type="slidenum">
              <a:rPr lang="ru-RU">
                <a:solidFill>
                  <a:srgbClr val="1F497D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55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21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8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014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451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117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60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903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583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2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254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36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988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22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431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233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076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029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797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6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26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554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645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14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297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7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719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351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924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610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8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065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468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295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590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3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192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7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973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97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994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27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136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525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182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096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51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426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830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732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5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778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53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3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831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562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008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15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887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6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088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0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280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828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489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05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12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27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274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4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61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29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2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76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031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043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542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7890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908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260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308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7E26-25E4-4EA0-9FC1-F8FC5391466E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62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8A34-9E79-4FAF-BF7F-9349EB587D8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668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FA3C-DE7B-4B2A-A6D6-1142C2D565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17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6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89357-B2AD-4BAF-8F25-A51492F23B3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7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76DB-1378-4FE9-89D3-749C147EAA4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054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7A6C-DA51-43E6-9C53-836409FA5A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968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554C-450A-4943-8EB1-A50D892052B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0657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F304-1769-421D-88C1-B24658D83DF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2238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5C9C-DBAD-491D-A08E-BD405C2C156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902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9184-2391-447A-BF2E-6D278E1AD21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531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B74E-F216-42B5-A79E-98CF84E3FA8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057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7E26-25E4-4EA0-9FC1-F8FC5391466E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5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8A34-9E79-4FAF-BF7F-9349EB587D8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3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869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FA3C-DE7B-4B2A-A6D6-1142C2D565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3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89357-B2AD-4BAF-8F25-A51492F23B3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428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76DB-1378-4FE9-89D3-749C147EAA4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680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7A6C-DA51-43E6-9C53-836409FA5A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574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554C-450A-4943-8EB1-A50D892052B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647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F304-1769-421D-88C1-B24658D83DF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286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5C9C-DBAD-491D-A08E-BD405C2C156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4709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9184-2391-447A-BF2E-6D278E1AD21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222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B74E-F216-42B5-A79E-98CF84E3FA8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3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92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16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36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5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3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4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19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12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2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1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09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2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76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06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0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45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59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77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3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20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48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17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2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6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65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14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5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78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4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92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46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53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43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89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77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66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025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7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3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36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47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65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76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61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972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245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02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60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1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11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00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5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164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490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170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081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749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0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3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015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773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481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464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29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777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768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313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44C-A885-49A8-BCFC-7153C2A9795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76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1D0-AB89-4903-9664-C0847ED4BC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695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E8F-460F-4863-80B5-1C7F4518A04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35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D59B-C21E-4E9E-97BE-E9D5A515DD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961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6DE1-F508-4EDA-9FF2-557753E0BD1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841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DA92-EB85-4EA5-A824-1D0DEC9C70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994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957-09C4-4046-87F3-94EDC44CBE9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89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4DE0-79D6-480D-BCD6-B1A8C6A776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64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AE74-B6DB-4239-8895-863F19B6300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834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1DC-51BE-4708-8DF7-5ACC8772F6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634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280C-457C-46A0-AAA4-2D94C51E5C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4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98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91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40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10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86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4922E5-6FF3-4202-8561-D3E7D5E5B98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5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4922E5-6FF3-4202-8561-D3E7D5E5B98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03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09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3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02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4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55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EB825-FFA0-4F93-B74F-D7C6923F1430}" type="slidenum">
              <a:rPr lang="ru-RU"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i="1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 b="1" i="1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1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png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2" Type="http://schemas.openxmlformats.org/officeDocument/2006/relationships/slideLayout" Target="../slideLayouts/slideLayout194.xml"/><Relationship Id="rId1" Type="http://schemas.openxmlformats.org/officeDocument/2006/relationships/audio" Target="../media/audio1.wav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jpeg"/><Relationship Id="rId9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quarter" idx="4294967295"/>
          </p:nvPr>
        </p:nvSpPr>
        <p:spPr>
          <a:xfrm>
            <a:off x="5102225" y="1916113"/>
            <a:ext cx="3502223" cy="46085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err="1"/>
              <a:t>Ж</a:t>
            </a:r>
            <a:r>
              <a:rPr lang="ru-RU" sz="4000" b="1" dirty="0" err="1" smtClean="0"/>
              <a:t>овнир</a:t>
            </a: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Ирина</a:t>
            </a:r>
          </a:p>
          <a:p>
            <a:pPr algn="ctr">
              <a:buNone/>
            </a:pPr>
            <a:r>
              <a:rPr lang="ru-RU" sz="4000" b="1" dirty="0" smtClean="0"/>
              <a:t>Валерьевна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учитель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начальных классов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высшая</a:t>
            </a:r>
          </a:p>
          <a:p>
            <a:pPr algn="ctr">
              <a:lnSpc>
                <a:spcPct val="110000"/>
              </a:lnSpc>
              <a:buNone/>
            </a:pPr>
            <a:r>
              <a:rPr lang="en-US" dirty="0" smtClean="0"/>
              <a:t> </a:t>
            </a:r>
            <a:r>
              <a:rPr lang="ru-RU" dirty="0" smtClean="0"/>
              <a:t>квалификационная категория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33265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Муниципальное бюджетное общеобразовательное учреждение «Белоярская средняя общеобразовательная школа  №  3» </a:t>
            </a:r>
          </a:p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Сургутский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район  ХМАО-Югра</a:t>
            </a:r>
            <a:endParaRPr lang="ru-RU" sz="2400" dirty="0"/>
          </a:p>
        </p:txBody>
      </p:sp>
      <p:pic>
        <p:nvPicPr>
          <p:cNvPr id="1026" name="Picture 2" descr="G:\фото день учителя\PC091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404421" cy="45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900113" y="1382713"/>
            <a:ext cx="75596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О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сень снимал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а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 с лесов, полей густые цвета. 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К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леновые лис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т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ья повисли на нит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я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х осенней паутины. Темные краски лета сменялись ро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б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ким золотом. Светов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ы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е зайчики иг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р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али на лист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ь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NewRomanPSMT"/>
              </a:rPr>
              <a:t>ях.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580063" y="4365625"/>
            <a:ext cx="23034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C00000"/>
                </a:solidFill>
              </a:rPr>
              <a:t>октябрь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885113" y="188913"/>
            <a:ext cx="801687" cy="800100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black"/>
                </a:solidFill>
                <a:latin typeface="Calibri" pitchFamily="34" charset="0"/>
              </a:rPr>
              <a:t>2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67544" y="193575"/>
            <a:ext cx="81375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altLang="ru-RU" sz="1800" i="0" dirty="0" smtClean="0">
                <a:solidFill>
                  <a:schemeClr val="bg1"/>
                </a:solidFill>
                <a:cs typeface="Times New Roman" pitchFamily="18" charset="0"/>
              </a:rPr>
              <a:t>III</a:t>
            </a:r>
            <a:r>
              <a:rPr lang="ru-RU" altLang="ru-RU" sz="1800" i="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ru-RU" altLang="ru-RU" sz="2000" i="0" dirty="0" smtClean="0">
                <a:solidFill>
                  <a:srgbClr val="0D0D0D"/>
                </a:solidFill>
                <a:cs typeface="Times New Roman" pitchFamily="18" charset="0"/>
              </a:rPr>
              <a:t>Минутка чистописания.</a:t>
            </a:r>
            <a:endParaRPr lang="ru-RU" altLang="ru-RU" sz="1800" b="0" i="0" dirty="0" smtClean="0">
              <a:solidFill>
                <a:srgbClr val="0D0D0D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 -</a:t>
            </a:r>
            <a:r>
              <a:rPr lang="ru-RU" altLang="ru-RU" sz="2000" b="0" i="0" dirty="0" smtClean="0">
                <a:solidFill>
                  <a:srgbClr val="0D0D0D"/>
                </a:solidFill>
                <a:ea typeface="Times New Roman" pitchFamily="18" charset="0"/>
                <a:cs typeface="TimesNewRomanPSMT" charset="-52"/>
              </a:rPr>
              <a:t>Прочитайте предложения с карточки № 4</a:t>
            </a:r>
            <a:r>
              <a:rPr lang="ru-RU" altLang="ru-RU" sz="2000" dirty="0" smtClean="0">
                <a:solidFill>
                  <a:srgbClr val="0D0D0D"/>
                </a:solidFill>
                <a:ea typeface="Times New Roman" pitchFamily="18" charset="0"/>
                <a:cs typeface="TimesNewRomanPSMT" charset="-52"/>
              </a:rPr>
              <a:t>.</a:t>
            </a:r>
            <a:r>
              <a:rPr lang="ru-RU" altLang="ru-RU" sz="2000" dirty="0" smtClean="0">
                <a:solidFill>
                  <a:srgbClr val="0D0D0D"/>
                </a:solidFill>
              </a:rPr>
              <a:t> </a:t>
            </a:r>
            <a:r>
              <a:rPr lang="ru-RU" sz="2000" b="0" i="0" dirty="0">
                <a:solidFill>
                  <a:schemeClr val="bg1"/>
                </a:solidFill>
                <a:latin typeface="Times New Roman"/>
                <a:ea typeface="Times New Roman"/>
              </a:rPr>
              <a:t>Сформулируйте для себя учебное задание к этому тексту</a:t>
            </a:r>
            <a:r>
              <a:rPr lang="ru-RU" sz="2000" b="0" i="0" dirty="0" smtClean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i="0" dirty="0">
                <a:solidFill>
                  <a:schemeClr val="bg1"/>
                </a:solidFill>
                <a:latin typeface="Times New Roman"/>
              </a:rPr>
              <a:t>-</a:t>
            </a:r>
            <a:r>
              <a:rPr lang="ru-RU" altLang="ru-RU" sz="2000" b="0" i="0" dirty="0" smtClean="0">
                <a:solidFill>
                  <a:srgbClr val="0D0D0D"/>
                </a:solidFill>
              </a:rPr>
              <a:t>Какое слово спряталось в этих предложениях?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D0D0D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00113" y="1484313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532813" y="1484313"/>
            <a:ext cx="0" cy="2160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827088" y="3644900"/>
            <a:ext cx="770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7088" y="1484313"/>
            <a:ext cx="0" cy="2160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27088" y="1484313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3" descr="C:\Users\User\Desktop\Фото\P1010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2" y="4077072"/>
            <a:ext cx="3456756" cy="230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0309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5137" y="288925"/>
            <a:ext cx="8075613" cy="6064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Работа по теме урока.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а)  Словарно-орфографическая работа.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Посмотрите на геометрические фигуры. Каждая фигура содержит определённую  букву.  Постарайтесь запомнить фигуры и буквы в каждой из них.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- Я буду показывать геометрические фигуры, в другой последовательности и без букв, а вы должны вспомнить. Какие буквы были изображены на каждой из них и соединить их между собой, чтобы  получилось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слово.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>
              <a:buFont typeface="Wingdings 2" pitchFamily="18" charset="2"/>
              <a:buNone/>
            </a:pP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Какое слово получилось?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1800" dirty="0" smtClean="0"/>
              <a:t> </a:t>
            </a:r>
            <a:endParaRPr lang="ru-RU" altLang="ru-RU" dirty="0" smtClean="0"/>
          </a:p>
        </p:txBody>
      </p:sp>
      <p:grpSp>
        <p:nvGrpSpPr>
          <p:cNvPr id="15363" name="Group 5"/>
          <p:cNvGrpSpPr>
            <a:grpSpLocks noChangeAspect="1"/>
          </p:cNvGrpSpPr>
          <p:nvPr/>
        </p:nvGrpSpPr>
        <p:grpSpPr bwMode="auto">
          <a:xfrm>
            <a:off x="52214" y="2991801"/>
            <a:ext cx="8459788" cy="1511300"/>
            <a:chOff x="2281" y="6463"/>
            <a:chExt cx="6071" cy="975"/>
          </a:xfrm>
        </p:grpSpPr>
        <p:sp>
          <p:nvSpPr>
            <p:cNvPr id="1536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281" y="6463"/>
              <a:ext cx="6071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smtClean="0">
                <a:solidFill>
                  <a:srgbClr val="04617B"/>
                </a:solidFill>
                <a:latin typeface="Times New Roman" pitchFamily="18" charset="0"/>
              </a:endParaRPr>
            </a:p>
          </p:txBody>
        </p:sp>
        <p:sp>
          <p:nvSpPr>
            <p:cNvPr id="15366" name="Rectangle 11"/>
            <p:cNvSpPr>
              <a:spLocks noChangeArrowheads="1"/>
            </p:cNvSpPr>
            <p:nvPr/>
          </p:nvSpPr>
          <p:spPr bwMode="auto">
            <a:xfrm>
              <a:off x="2422" y="6742"/>
              <a:ext cx="565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srgbClr val="04617B"/>
                  </a:solidFill>
                  <a:cs typeface="Times New Roman" pitchFamily="18" charset="0"/>
                </a:rPr>
                <a:t>Е</a:t>
              </a:r>
              <a:endParaRPr lang="ru-RU" altLang="ru-RU" smtClean="0">
                <a:solidFill>
                  <a:srgbClr val="04617B"/>
                </a:solidFill>
              </a:endParaRPr>
            </a:p>
          </p:txBody>
        </p:sp>
        <p:sp>
          <p:nvSpPr>
            <p:cNvPr id="15367" name="Rectangle 10"/>
            <p:cNvSpPr>
              <a:spLocks noChangeArrowheads="1"/>
            </p:cNvSpPr>
            <p:nvPr/>
          </p:nvSpPr>
          <p:spPr bwMode="auto">
            <a:xfrm>
              <a:off x="3128" y="6742"/>
              <a:ext cx="847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srgbClr val="04617B"/>
                  </a:solidFill>
                  <a:cs typeface="Times New Roman" pitchFamily="18" charset="0"/>
                </a:rPr>
                <a:t>Т</a:t>
              </a:r>
              <a:endParaRPr lang="ru-RU" altLang="ru-RU" smtClean="0">
                <a:solidFill>
                  <a:srgbClr val="04617B"/>
                </a:solidFill>
              </a:endParaRPr>
            </a:p>
          </p:txBody>
        </p:sp>
        <p:sp>
          <p:nvSpPr>
            <p:cNvPr id="15368" name="Oval 9"/>
            <p:cNvSpPr>
              <a:spLocks noChangeArrowheads="1"/>
            </p:cNvSpPr>
            <p:nvPr/>
          </p:nvSpPr>
          <p:spPr bwMode="auto">
            <a:xfrm>
              <a:off x="4116" y="6742"/>
              <a:ext cx="565" cy="5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srgbClr val="04617B"/>
                  </a:solidFill>
                  <a:cs typeface="Times New Roman" pitchFamily="18" charset="0"/>
                </a:rPr>
                <a:t>К</a:t>
              </a:r>
              <a:endParaRPr lang="ru-RU" altLang="ru-RU" smtClean="0">
                <a:solidFill>
                  <a:srgbClr val="04617B"/>
                </a:solidFill>
              </a:endParaRPr>
            </a:p>
          </p:txBody>
        </p:sp>
        <p:sp>
          <p:nvSpPr>
            <p:cNvPr id="15369" name="AutoShape 8"/>
            <p:cNvSpPr>
              <a:spLocks noChangeArrowheads="1"/>
            </p:cNvSpPr>
            <p:nvPr/>
          </p:nvSpPr>
          <p:spPr bwMode="auto">
            <a:xfrm>
              <a:off x="4822" y="6742"/>
              <a:ext cx="1130" cy="558"/>
            </a:xfrm>
            <a:prstGeom prst="parallelogram">
              <a:avLst>
                <a:gd name="adj" fmla="val 506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srgbClr val="04617B"/>
                  </a:solidFill>
                  <a:cs typeface="Times New Roman" pitchFamily="18" charset="0"/>
                </a:rPr>
                <a:t>Л</a:t>
              </a:r>
              <a:endParaRPr lang="ru-RU" altLang="ru-RU" smtClean="0">
                <a:solidFill>
                  <a:srgbClr val="04617B"/>
                </a:solidFill>
              </a:endParaRPr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auto">
            <a:xfrm>
              <a:off x="6093" y="6742"/>
              <a:ext cx="988" cy="5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506 h 21600"/>
                <a:gd name="T14" fmla="*/ 17096 w 21600"/>
                <a:gd name="T15" fmla="*/ 1709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srgbClr val="04617B"/>
                  </a:solidFill>
                  <a:cs typeface="Times New Roman" pitchFamily="18" charset="0"/>
                </a:rPr>
                <a:t>Р</a:t>
              </a:r>
              <a:endParaRPr lang="ru-RU" altLang="ru-RU" smtClean="0">
                <a:solidFill>
                  <a:srgbClr val="04617B"/>
                </a:solidFill>
              </a:endParaRPr>
            </a:p>
          </p:txBody>
        </p:sp>
        <p:sp>
          <p:nvSpPr>
            <p:cNvPr id="15371" name="AutoShape 6"/>
            <p:cNvSpPr>
              <a:spLocks noChangeArrowheads="1"/>
            </p:cNvSpPr>
            <p:nvPr/>
          </p:nvSpPr>
          <p:spPr bwMode="auto">
            <a:xfrm>
              <a:off x="7222" y="6463"/>
              <a:ext cx="988" cy="835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srgbClr val="04617B"/>
                  </a:solidFill>
                  <a:cs typeface="Times New Roman" pitchFamily="18" charset="0"/>
                </a:rPr>
                <a:t>А</a:t>
              </a:r>
              <a:endParaRPr lang="ru-RU" altLang="ru-RU" smtClean="0">
                <a:solidFill>
                  <a:srgbClr val="04617B"/>
                </a:solidFill>
              </a:endParaRPr>
            </a:p>
          </p:txBody>
        </p:sp>
      </p:grp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755576" y="5445125"/>
            <a:ext cx="800100" cy="685800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Calibri" pitchFamily="34" charset="0"/>
              </a:rPr>
              <a:t>3</a:t>
            </a:r>
            <a:endParaRPr lang="ru-RU" sz="1100" b="1" i="1" dirty="0">
              <a:solidFill>
                <a:prstClr val="white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dirty="0">
                <a:solidFill>
                  <a:srgbClr val="04617B"/>
                </a:solidFill>
                <a:latin typeface="Calibri" pitchFamily="34" charset="0"/>
              </a:rPr>
              <a:t> </a:t>
            </a:r>
            <a:endParaRPr lang="ru-RU" sz="1600" b="1" i="1" dirty="0">
              <a:solidFill>
                <a:srgbClr val="04617B"/>
              </a:solidFill>
              <a:latin typeface="Times New Roman" pitchFamily="18" charset="0"/>
            </a:endParaRPr>
          </a:p>
        </p:txBody>
      </p:sp>
      <p:pic>
        <p:nvPicPr>
          <p:cNvPr id="12" name="Рисунок 5" descr="C:\Users\User\Desktop\Фото\P101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11" y="4630713"/>
            <a:ext cx="2239881" cy="19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фото 1-4 класс\урок русского языка 3 класс\P1010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90" y="4686114"/>
            <a:ext cx="2529408" cy="189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983880" y="992188"/>
            <a:ext cx="2152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4617B"/>
                </a:solidFill>
              </a:rPr>
              <a:t>Т</a:t>
            </a:r>
            <a:r>
              <a:rPr lang="ru-RU" altLang="ru-RU" dirty="0" smtClean="0">
                <a:solidFill>
                  <a:srgbClr val="FF0000"/>
                </a:solidFill>
              </a:rPr>
              <a:t>а</a:t>
            </a:r>
            <a:r>
              <a:rPr lang="ru-RU" altLang="ru-RU" dirty="0" smtClean="0">
                <a:solidFill>
                  <a:srgbClr val="04617B"/>
                </a:solidFill>
              </a:rPr>
              <a:t>релка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084763"/>
            <a:ext cx="17272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4900"/>
            <a:ext cx="19431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90" y="188913"/>
            <a:ext cx="237751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2286000" y="236696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4617B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2988" y="333375"/>
            <a:ext cx="51482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>
                <a:solidFill>
                  <a:srgbClr val="04617B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</a:rPr>
              <a:t>Какое значение имеет это слово? 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95288" y="-1588"/>
            <a:ext cx="5400675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0" smtClean="0">
                <a:solidFill>
                  <a:srgbClr val="0D0D0D"/>
                </a:solidFill>
                <a:cs typeface="Times New Roman" pitchFamily="18" charset="0"/>
              </a:rPr>
              <a:t>б) Работа над многозначностью слова</a:t>
            </a:r>
            <a:endParaRPr lang="ru-RU" altLang="ru-RU" sz="2400" i="0" smtClean="0">
              <a:solidFill>
                <a:srgbClr val="0D0D0D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64293" y="1268760"/>
            <a:ext cx="77835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0" i="0" dirty="0" smtClean="0">
              <a:solidFill>
                <a:srgbClr val="0D0D0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1800" i="0" dirty="0" smtClean="0">
                <a:solidFill>
                  <a:srgbClr val="0D0D0D"/>
                </a:solidFill>
                <a:cs typeface="Times New Roman" pitchFamily="18" charset="0"/>
              </a:rPr>
              <a:t>- </a:t>
            </a: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Дайте характеристику этому слову.                                                                                                           </a:t>
            </a:r>
            <a:endParaRPr lang="ru-RU" altLang="ru-RU" sz="1800" b="0" i="0" dirty="0" smtClean="0">
              <a:solidFill>
                <a:srgbClr val="0D0D0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1800" b="0" dirty="0" smtClean="0">
                <a:solidFill>
                  <a:srgbClr val="0D0D0D"/>
                </a:solidFill>
                <a:cs typeface="Times New Roman" pitchFamily="18" charset="0"/>
              </a:rPr>
              <a:t>Имя существительное, неодушевлённое, в единственном  числе,                                   нарицательное, в слове 3  слога, ударение падает на  второй  слог,                                       непроверяемая безударная  гласная –а в первом слоге.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0" dirty="0" smtClean="0">
              <a:solidFill>
                <a:srgbClr val="0D0D0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 - Откройте словарик, запишите новое слово, выделите орфограмму.</a:t>
            </a:r>
            <a:endParaRPr lang="ru-RU" altLang="ru-RU" sz="1800" b="0" i="0" dirty="0" smtClean="0">
              <a:solidFill>
                <a:srgbClr val="0D0D0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 - Составьте устно предложение с этим словом.</a:t>
            </a:r>
            <a:endParaRPr lang="ru-RU" altLang="ru-RU" sz="1800" b="0" i="0" dirty="0" smtClean="0">
              <a:solidFill>
                <a:srgbClr val="0D0D0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   Лучшее предложение запишем  в тетрадь.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             </a:t>
            </a:r>
            <a:endParaRPr lang="ru-RU" altLang="ru-RU" sz="1800" b="0" i="0" dirty="0" smtClean="0">
              <a:solidFill>
                <a:srgbClr val="0D0D0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1800" i="0" dirty="0" smtClean="0">
                <a:solidFill>
                  <a:srgbClr val="0D0D0D"/>
                </a:solidFill>
                <a:cs typeface="Times New Roman" pitchFamily="18" charset="0"/>
              </a:rPr>
              <a:t>- </a:t>
            </a: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Какие многозначные слова вы ещё  знаете?                                                                                       </a:t>
            </a:r>
            <a:endParaRPr lang="ru-RU" altLang="ru-RU" sz="1800" b="0" i="0" dirty="0" smtClean="0">
              <a:solidFill>
                <a:srgbClr val="0D0D0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 i="0" dirty="0" smtClean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1800" i="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1800" i="0" dirty="0" smtClean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1800" b="0" dirty="0" smtClean="0">
                <a:solidFill>
                  <a:srgbClr val="0D0D0D"/>
                </a:solidFill>
                <a:cs typeface="Times New Roman" pitchFamily="18" charset="0"/>
              </a:rPr>
              <a:t>Коса, ключ, кран, плитка. </a:t>
            </a:r>
            <a:endParaRPr lang="ru-RU" altLang="ru-RU" sz="1800" b="0" dirty="0" smtClean="0">
              <a:solidFill>
                <a:srgbClr val="0D0D0D"/>
              </a:solidFill>
            </a:endParaRPr>
          </a:p>
        </p:txBody>
      </p:sp>
      <p:pic>
        <p:nvPicPr>
          <p:cNvPr id="10" name="Рисунок 2" descr="C:\Users\User\Desktop\Фото\P1010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85080"/>
            <a:ext cx="2700337" cy="19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79512" y="221830"/>
            <a:ext cx="813752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0" dirty="0" smtClean="0">
                <a:solidFill>
                  <a:srgbClr val="0D0D0D"/>
                </a:solidFill>
                <a:cs typeface="Times New Roman" pitchFamily="18" charset="0"/>
              </a:rPr>
              <a:t>в) Работа в группах</a:t>
            </a:r>
          </a:p>
          <a:p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Дети объединяются в группы по 4 человека, достают из конвертов карточки со словами и составляют пословицы: </a:t>
            </a:r>
            <a:b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1. Друзьями хвались, но и сам в хвосте не плетись.</a:t>
            </a:r>
            <a:b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2. </a:t>
            </a: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Дерево держится корнями, а человек друзьями.</a:t>
            </a:r>
            <a:b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3. 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Друг познаётся в беде.</a:t>
            </a:r>
            <a:b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4. 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Старый друг лучше новых двух.</a:t>
            </a:r>
            <a:b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5. 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Человек без друзей, что сокол без крыльев</a:t>
            </a: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Проверка.</a:t>
            </a:r>
          </a:p>
          <a:p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Каждая группа читает одну пословицу, объясняет смысл, </a:t>
            </a:r>
            <a:endParaRPr lang="ru-RU" sz="2000" b="0" i="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называет 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одушевлённые и неодушевлённые имена </a:t>
            </a:r>
            <a:endParaRPr lang="ru-RU" sz="2000" b="0" i="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существительные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b="0" i="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- О 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чем эти пословицы? </a:t>
            </a:r>
            <a:b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- Как 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выдумаете, почему в фольклоре так много пословиц </a:t>
            </a:r>
            <a:endParaRPr lang="ru-RU" sz="2000" b="0" i="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о 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дружбе?</a:t>
            </a:r>
            <a:b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- Запишите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</a:rPr>
              <a:t>, понравившуюся вам пословицу.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400" i="0" dirty="0" smtClean="0">
              <a:solidFill>
                <a:srgbClr val="0D0D0D"/>
              </a:solidFill>
              <a:cs typeface="Times New Roman" pitchFamily="18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8027988" y="260350"/>
            <a:ext cx="800100" cy="684213"/>
          </a:xfrm>
          <a:prstGeom prst="star5">
            <a:avLst/>
          </a:prstGeom>
          <a:solidFill>
            <a:srgbClr val="FF0000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Calibri" pitchFamily="34" charset="0"/>
              </a:rPr>
              <a:t>4</a:t>
            </a:r>
            <a:endParaRPr lang="ru-RU" sz="1600" b="1" i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2" name="Picture 2" descr="C:\Users\Admin\Desktop\Жовнир\20161025_134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92" y="1196752"/>
            <a:ext cx="1727796" cy="22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Жовнир\20161025_135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70430"/>
            <a:ext cx="1826559" cy="28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755576" y="741789"/>
            <a:ext cx="8135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0" dirty="0" smtClean="0">
                <a:solidFill>
                  <a:srgbClr val="0D0D0D"/>
                </a:solidFill>
                <a:cs typeface="Times New Roman" pitchFamily="18" charset="0"/>
              </a:rPr>
              <a:t>       Физкультминутка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0" dirty="0" smtClean="0">
                <a:solidFill>
                  <a:srgbClr val="0D0D0D"/>
                </a:solidFill>
                <a:cs typeface="Times New Roman" pitchFamily="18" charset="0"/>
              </a:rPr>
              <a:t>  </a:t>
            </a:r>
            <a:endParaRPr lang="ru-RU" altLang="ru-RU" sz="2400" i="0" dirty="0" smtClean="0">
              <a:solidFill>
                <a:srgbClr val="0D0D0D"/>
              </a:solidFill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179388" y="188913"/>
            <a:ext cx="733425" cy="574675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Calibri" pitchFamily="34" charset="0"/>
              </a:rPr>
              <a:t>5</a:t>
            </a:r>
            <a:endParaRPr lang="ru-RU" sz="1600" b="1" i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C:\Users\User\Desktop\Фото\P1010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2718"/>
            <a:ext cx="288131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User\Desktop\Фото\P1010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68966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C:\Users\User\Desktop\Фото\P10105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665412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165915"/>
            <a:ext cx="554573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-Пятая 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звезда предлагает вам отдохнуть.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-Я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буду называть имена существительные.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существительное в единственном числе-все дружно подпрыгиваем  и делаем хлопок над головой.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во множественном-приседаем.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95288" y="466179"/>
            <a:ext cx="799306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Д.ревья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ст.ят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зимнем уборе.</a:t>
            </a:r>
            <a:endParaRPr lang="ru-RU" sz="2400" dirty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Коля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Даша шли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л.сной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тр.пинке.</a:t>
            </a:r>
            <a:endParaRPr lang="ru-RU" sz="2400" dirty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В.сёлая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лягушка л.вила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ком.ров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Прочитайте предложения.</a:t>
            </a:r>
            <a:endParaRPr lang="ru-RU" sz="3600" dirty="0">
              <a:solidFill>
                <a:srgbClr val="04617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600" b="1" i="1" dirty="0">
              <a:solidFill>
                <a:srgbClr val="04617B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12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700" b="1" i="1" dirty="0" smtClean="0">
                <a:solidFill>
                  <a:srgbClr val="04617B"/>
                </a:solidFill>
                <a:latin typeface="Times New Roman" pitchFamily="18" charset="0"/>
              </a:rPr>
              <a:t> </a:t>
            </a:r>
            <a:endParaRPr lang="ru-RU" sz="4400" b="1" i="1" dirty="0">
              <a:solidFill>
                <a:srgbClr val="04617B"/>
              </a:solidFill>
              <a:latin typeface="Times New Roman" pitchFamily="18" charset="0"/>
            </a:endParaRP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07950" y="260350"/>
            <a:ext cx="731838" cy="684213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Calibri" pitchFamily="34" charset="0"/>
              </a:rPr>
              <a:t>6</a:t>
            </a:r>
            <a:endParaRPr lang="ru-RU" sz="1100" b="1" i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55650" y="73025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i="0" dirty="0" smtClean="0">
                <a:solidFill>
                  <a:srgbClr val="0D0D0D"/>
                </a:solidFill>
                <a:cs typeface="Times New Roman" pitchFamily="18" charset="0"/>
              </a:rPr>
              <a:t>  </a:t>
            </a:r>
            <a:r>
              <a:rPr lang="en-US" altLang="ru-RU" sz="2000" i="0" dirty="0" smtClean="0">
                <a:solidFill>
                  <a:srgbClr val="0D0D0D"/>
                </a:solidFill>
                <a:cs typeface="Times New Roman" pitchFamily="18" charset="0"/>
              </a:rPr>
              <a:t>V. </a:t>
            </a:r>
            <a:r>
              <a:rPr lang="ru-RU" altLang="ru-RU" sz="2000" i="0" dirty="0" smtClean="0">
                <a:solidFill>
                  <a:srgbClr val="0D0D0D"/>
                </a:solidFill>
                <a:cs typeface="Times New Roman" pitchFamily="18" charset="0"/>
              </a:rPr>
              <a:t>Обобщение и систематизация знаний по теме урока.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      </a:t>
            </a:r>
            <a:endParaRPr lang="ru-RU" altLang="ru-RU" sz="2000" b="0" i="0" dirty="0" smtClean="0">
              <a:solidFill>
                <a:srgbClr val="0D0D0D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0826" y="1382808"/>
            <a:ext cx="849826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/>
            <a:endParaRPr lang="ru-RU" altLang="ru-RU" sz="2000" b="0" i="0" dirty="0" smtClean="0">
              <a:solidFill>
                <a:srgbClr val="0D0D0D"/>
              </a:solidFill>
              <a:cs typeface="Times New Roman" pitchFamily="18" charset="0"/>
            </a:endParaRPr>
          </a:p>
          <a:p>
            <a:pPr fontAlgn="base"/>
            <a:endParaRPr lang="ru-RU" altLang="ru-RU" sz="2000" b="0" i="0" dirty="0" smtClean="0">
              <a:solidFill>
                <a:srgbClr val="0D0D0D"/>
              </a:solidFill>
              <a:cs typeface="Times New Roman" pitchFamily="18" charset="0"/>
            </a:endParaRPr>
          </a:p>
          <a:p>
            <a:pPr fontAlgn="base"/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Попробуйте сформулировать  задание.                                                                                                                                          </a:t>
            </a:r>
            <a:endParaRPr lang="ru-RU" altLang="ru-RU" sz="2000" b="0" i="0" dirty="0" smtClean="0">
              <a:solidFill>
                <a:srgbClr val="0D0D0D"/>
              </a:solidFill>
            </a:endParaRPr>
          </a:p>
          <a:p>
            <a:pPr fontAlgn="base"/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На какое правило пропущены орфограммы в словах?</a:t>
            </a:r>
            <a:endParaRPr lang="ru-RU" altLang="ru-RU" sz="2000" b="0" i="0" dirty="0" smtClean="0">
              <a:solidFill>
                <a:srgbClr val="0D0D0D"/>
              </a:solidFill>
            </a:endParaRPr>
          </a:p>
          <a:p>
            <a:pPr fontAlgn="base"/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Как пишутся имена собственные? Как проверяем безударную гласную?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fontAlgn="base"/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lang="ru-RU" sz="2000" b="0" i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вариант. Выписать предложение только с одушевлёнными именами </a:t>
            </a:r>
            <a:r>
              <a:rPr lang="ru-RU" sz="2000" b="0" i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существительными.</a:t>
            </a:r>
            <a:endParaRPr lang="ru-RU" sz="2000" b="0" i="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fontAlgn="base"/>
            <a:r>
              <a:rPr lang="ru-RU" sz="2000" b="0" i="0" dirty="0" smtClean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2 </a:t>
            </a:r>
            <a:r>
              <a:rPr lang="ru-RU" sz="2000" b="0" i="0" dirty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вариант. Выписать предложение только с неодушевлёнными именами </a:t>
            </a:r>
            <a:r>
              <a:rPr lang="ru-RU" sz="2000" b="0" i="0" dirty="0" smtClean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существительными. Подчеркнуть </a:t>
            </a:r>
            <a:r>
              <a:rPr lang="ru-RU" sz="2000" b="0" i="0" dirty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опасные места.</a:t>
            </a:r>
          </a:p>
          <a:p>
            <a:r>
              <a:rPr lang="ru-RU" sz="1800" dirty="0">
                <a:ea typeface="Times New Roman"/>
                <a:cs typeface="Times New Roman" panose="02020603050405020304" pitchFamily="18" charset="0"/>
              </a:rPr>
              <a:t>      </a:t>
            </a:r>
            <a:endParaRPr lang="ru-RU" altLang="ru-RU" sz="2000" b="0" i="0" dirty="0" smtClean="0">
              <a:solidFill>
                <a:srgbClr val="0D0D0D"/>
              </a:solidFill>
            </a:endParaRPr>
          </a:p>
        </p:txBody>
      </p:sp>
      <p:pic>
        <p:nvPicPr>
          <p:cNvPr id="6" name="Рисунок 5" descr="C:\Users\User\Desktop\Фото\P1010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9" y="4473177"/>
            <a:ext cx="25923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C:\Users\User\Desktop\Фото\P10104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128"/>
            <a:ext cx="253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 descr="C:\Users\User\Desktop\Фото\P10104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25622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850" y="123200"/>
            <a:ext cx="8569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i="0" dirty="0" smtClean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2000" i="0" dirty="0" smtClean="0">
                <a:solidFill>
                  <a:srgbClr val="0D0D0D"/>
                </a:solidFill>
                <a:cs typeface="Times New Roman" pitchFamily="18" charset="0"/>
              </a:rPr>
              <a:t>а) Проверка знаний обучающихся.</a:t>
            </a:r>
            <a:endParaRPr lang="ru-RU" altLang="ru-RU" sz="2000" i="0" dirty="0" smtClean="0">
              <a:solidFill>
                <a:srgbClr val="0D0D0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Индивидуально - дифференцированная работа.                                                                                    (Даются задания разной сложности на карточках)</a:t>
            </a:r>
            <a:endParaRPr lang="ru-RU" altLang="ru-RU" sz="2000" b="0" i="0" dirty="0" smtClean="0">
              <a:solidFill>
                <a:srgbClr val="0D0D0D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71175"/>
              </p:ext>
            </p:extLst>
          </p:nvPr>
        </p:nvGraphicFramePr>
        <p:xfrm>
          <a:off x="179512" y="1268760"/>
          <a:ext cx="6336704" cy="1371600"/>
        </p:xfrm>
        <a:graphic>
          <a:graphicData uri="http://schemas.openxmlformats.org/drawingml/2006/table">
            <a:tbl>
              <a:tblPr/>
              <a:tblGrid>
                <a:gridCol w="6336704"/>
              </a:tblGrid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№1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Составить и записать предложения по схемам: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Что?_________ что?___________ что?___________– это овощи.      Кто? ____________построил (что?)_____________ из песка?         В лесу живут (кто?)___________, (кто?)___________ и (кто?)__________.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1621"/>
              </p:ext>
            </p:extLst>
          </p:nvPr>
        </p:nvGraphicFramePr>
        <p:xfrm>
          <a:off x="1763713" y="2924175"/>
          <a:ext cx="7056759" cy="1920240"/>
        </p:xfrm>
        <a:graphic>
          <a:graphicData uri="http://schemas.openxmlformats.org/drawingml/2006/table">
            <a:tbl>
              <a:tblPr/>
              <a:tblGrid>
                <a:gridCol w="7056759"/>
              </a:tblGrid>
              <a:tr h="426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№2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Вставь пропущенные слова, задай к ним вопросы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Что?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Озаглавьте текст __________________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Стояла поздняя  _______. ______всё чаще закрывалось дождливыми тучами. Холодный_______  яростно трепал  ____ деревьев. Над полями звучала грустная ______ журавлей. Наступила ненастная ________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 для справок: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осень, солнце, ветер ,ветви, песня, пора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04769"/>
              </p:ext>
            </p:extLst>
          </p:nvPr>
        </p:nvGraphicFramePr>
        <p:xfrm>
          <a:off x="2483768" y="5187162"/>
          <a:ext cx="6409407" cy="1615440"/>
        </p:xfrm>
        <a:graphic>
          <a:graphicData uri="http://schemas.openxmlformats.org/drawingml/2006/table">
            <a:tbl>
              <a:tblPr/>
              <a:tblGrid>
                <a:gridCol w="6409407"/>
              </a:tblGrid>
              <a:tr h="426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№3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Найдите  и подчеркните в тексте слова, отвечающие на вопросы кто? что?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Стоит октябрь. Льют частые дожди. Листья с деревьев опали .Пусты поля. Соловьи, стрижи, ласточки  покинули свои гнёзда Тянуться к югу журавли, утки.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3" descr="C:\Users\User\Desktop\Фото\P1010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86" y="116632"/>
            <a:ext cx="2447676" cy="163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доументы\фото 1-4 класс\Фото открытого урока\P1010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99763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63713" y="1341438"/>
            <a:ext cx="557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C00000"/>
                </a:solidFill>
              </a:rPr>
              <a:t>Физминутка для глаз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3443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34290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4617B"/>
              </a:solidFill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4617B"/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srgbClr val="04617B"/>
              </a:solidFill>
              <a:latin typeface="Times New Roman" pitchFamily="18" charset="0"/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srgbClr val="04617B"/>
              </a:solidFill>
              <a:latin typeface="Times New Roman" pitchFamily="18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srgbClr val="04617B"/>
              </a:solidFill>
              <a:latin typeface="Times New Roman" pitchFamily="18" charset="0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srgbClr val="04617B"/>
              </a:solidFill>
              <a:latin typeface="Times New Roman" pitchFamily="18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srgbClr val="04617B"/>
              </a:solidFill>
              <a:latin typeface="Times New Roman" pitchFamily="18" charset="0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srgbClr val="04617B"/>
              </a:solidFill>
              <a:latin typeface="Times New Roman" pitchFamily="18" charset="0"/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прин133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1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2"/>
          <p:cNvSpPr>
            <a:spLocks noChangeAspect="1" noChangeArrowheads="1" noTextEdit="1"/>
          </p:cNvSpPr>
          <p:nvPr/>
        </p:nvSpPr>
        <p:spPr bwMode="auto">
          <a:xfrm>
            <a:off x="161925" y="1196752"/>
            <a:ext cx="87836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b="1" i="1" smtClean="0">
              <a:solidFill>
                <a:srgbClr val="04617B"/>
              </a:solidFill>
              <a:latin typeface="Times New Roman" pitchFamily="18" charset="0"/>
            </a:endParaRPr>
          </a:p>
        </p:txBody>
      </p:sp>
      <p:sp>
        <p:nvSpPr>
          <p:cNvPr id="23555" name="AutoShape 12"/>
          <p:cNvSpPr>
            <a:spLocks noChangeAspect="1" noChangeArrowheads="1" noTextEdit="1"/>
          </p:cNvSpPr>
          <p:nvPr/>
        </p:nvSpPr>
        <p:spPr bwMode="auto">
          <a:xfrm>
            <a:off x="395288" y="3357563"/>
            <a:ext cx="831691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b="1" i="1" smtClean="0">
              <a:solidFill>
                <a:srgbClr val="04617B"/>
              </a:solidFill>
              <a:latin typeface="Times New Roman" pitchFamily="18" charset="0"/>
            </a:endParaRP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1979613" y="981075"/>
            <a:ext cx="53832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684213" y="1003300"/>
            <a:ext cx="2590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Коса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Мак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Капля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Дверь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Дом -</a:t>
            </a:r>
            <a:endParaRPr lang="ru-RU" altLang="ru-RU" sz="4800" i="0" dirty="0" smtClean="0">
              <a:solidFill>
                <a:schemeClr val="tx1"/>
              </a:solidFill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473449" y="1019175"/>
            <a:ext cx="21605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ко</a:t>
            </a:r>
            <a:r>
              <a:rPr lang="ru-RU" altLang="ru-RU" sz="4800" i="0" dirty="0" smtClean="0">
                <a:solidFill>
                  <a:srgbClr val="C00000"/>
                </a:solidFill>
                <a:cs typeface="Times New Roman" pitchFamily="18" charset="0"/>
              </a:rPr>
              <a:t>з</a:t>
            </a: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а</a:t>
            </a:r>
            <a:r>
              <a:rPr lang="ru-RU" altLang="ru-RU" sz="4800" i="0" dirty="0" smtClean="0">
                <a:solidFill>
                  <a:srgbClr val="0B5395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i="0" dirty="0" smtClean="0">
                <a:solidFill>
                  <a:srgbClr val="C00000"/>
                </a:solidFill>
                <a:cs typeface="Times New Roman" pitchFamily="18" charset="0"/>
              </a:rPr>
              <a:t>р</a:t>
            </a: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ак </a:t>
            </a:r>
            <a:r>
              <a:rPr lang="ru-RU" altLang="ru-RU" sz="4800" i="0" dirty="0" smtClean="0">
                <a:solidFill>
                  <a:srgbClr val="0B5395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i="0" dirty="0" smtClean="0">
                <a:solidFill>
                  <a:srgbClr val="C00000"/>
                </a:solidFill>
                <a:cs typeface="Times New Roman" pitchFamily="18" charset="0"/>
              </a:rPr>
              <a:t>ц</a:t>
            </a: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апля</a:t>
            </a:r>
            <a:r>
              <a:rPr lang="ru-RU" altLang="ru-RU" sz="4800" i="0" dirty="0" smtClean="0">
                <a:solidFill>
                  <a:srgbClr val="0B5395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i="0" dirty="0" smtClean="0">
                <a:solidFill>
                  <a:srgbClr val="C00000"/>
                </a:solidFill>
                <a:cs typeface="Times New Roman" pitchFamily="18" charset="0"/>
              </a:rPr>
              <a:t>з</a:t>
            </a: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верь</a:t>
            </a:r>
            <a:r>
              <a:rPr lang="ru-RU" altLang="ru-RU" sz="4800" i="0" dirty="0" smtClean="0">
                <a:solidFill>
                  <a:srgbClr val="0B5395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i="0" dirty="0" smtClean="0">
                <a:solidFill>
                  <a:srgbClr val="C00000"/>
                </a:solidFill>
                <a:cs typeface="Times New Roman" pitchFamily="18" charset="0"/>
              </a:rPr>
              <a:t>с</a:t>
            </a:r>
            <a:r>
              <a:rPr lang="ru-RU" altLang="ru-RU" sz="4800" i="0" dirty="0" smtClean="0">
                <a:solidFill>
                  <a:schemeClr val="tx1"/>
                </a:solidFill>
                <a:cs typeface="Times New Roman" pitchFamily="18" charset="0"/>
              </a:rPr>
              <a:t>ом</a:t>
            </a:r>
            <a:r>
              <a:rPr lang="ru-RU" altLang="ru-RU" sz="4800" i="0" dirty="0" smtClean="0">
                <a:solidFill>
                  <a:srgbClr val="0B5395"/>
                </a:solidFill>
                <a:cs typeface="Times New Roman" pitchFamily="18" charset="0"/>
              </a:rPr>
              <a:t> </a:t>
            </a:r>
            <a:endParaRPr lang="ru-RU" altLang="ru-RU" sz="4800" i="0" dirty="0" smtClean="0">
              <a:solidFill>
                <a:srgbClr val="0B5395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20725" y="288578"/>
            <a:ext cx="7991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i="0" dirty="0" smtClean="0">
                <a:solidFill>
                  <a:srgbClr val="0D0D0D"/>
                </a:solidFill>
                <a:cs typeface="Times New Roman" pitchFamily="18" charset="0"/>
              </a:rPr>
              <a:t>б) Систематизация знаний.                                                                                                   Дидактическая игра «Превращение слов».  </a:t>
            </a:r>
            <a:r>
              <a:rPr lang="ru-RU" altLang="ru-RU" sz="2000" dirty="0" smtClean="0">
                <a:solidFill>
                  <a:srgbClr val="0D0D0D"/>
                </a:solidFill>
                <a:cs typeface="Times New Roman" pitchFamily="18" charset="0"/>
              </a:rPr>
              <a:t>                                                                                 </a:t>
            </a:r>
            <a:endParaRPr lang="ru-RU" altLang="ru-RU" sz="2000" b="0" dirty="0" smtClean="0">
              <a:solidFill>
                <a:srgbClr val="0D0D0D"/>
              </a:solidFill>
            </a:endParaRPr>
          </a:p>
        </p:txBody>
      </p:sp>
      <p:pic>
        <p:nvPicPr>
          <p:cNvPr id="8" name="Рисунок 5" descr="C:\Users\User\Desktop\Фото\P1010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1206847"/>
            <a:ext cx="3398936" cy="25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C:\Users\User\Desktop\Фото\P101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2731"/>
            <a:ext cx="1973164" cy="26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G:\фото 1-4 класс\урок русского языка 3 класс\P1010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0" y="4787900"/>
            <a:ext cx="2554289" cy="19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03137"/>
              </p:ext>
            </p:extLst>
          </p:nvPr>
        </p:nvGraphicFramePr>
        <p:xfrm>
          <a:off x="0" y="2"/>
          <a:ext cx="9144000" cy="690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6876256"/>
              </a:tblGrid>
              <a:tr h="548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«Школа 2100»</a:t>
                      </a:r>
                      <a:endParaRPr lang="ru-RU" sz="2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2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Р.Н. </a:t>
                      </a:r>
                      <a:r>
                        <a:rPr lang="ru-RU" sz="2800" dirty="0" err="1" smtClean="0">
                          <a:effectLst/>
                          <a:latin typeface="Times New Roman"/>
                          <a:ea typeface="Times New Roman"/>
                        </a:rPr>
                        <a:t>Бунеев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, Е.В. </a:t>
                      </a:r>
                      <a:r>
                        <a:rPr lang="ru-RU" sz="2800" dirty="0" err="1" smtClean="0">
                          <a:effectLst/>
                          <a:latin typeface="Times New Roman"/>
                          <a:ea typeface="Times New Roman"/>
                        </a:rPr>
                        <a:t>Бунеева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2800" dirty="0" err="1" smtClean="0">
                          <a:effectLst/>
                          <a:latin typeface="Times New Roman"/>
                          <a:ea typeface="Times New Roman"/>
                        </a:rPr>
                        <a:t>О.В.Пронина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7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класс</a:t>
                      </a: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Слова, которые отвечают на вопросы кто? что?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lang="ru-RU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урока</a:t>
                      </a: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Урок закрепления и обобщения изученного  материала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ИКТ,  </a:t>
                      </a:r>
                      <a:r>
                        <a:rPr kumimoji="0" lang="ru-RU" sz="2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здоровьесберегающая</a:t>
                      </a:r>
                      <a:r>
                        <a:rPr kumimoji="0" lang="ru-RU" sz="2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6151">
                <a:tc>
                  <a:txBody>
                    <a:bodyPr/>
                    <a:lstStyle/>
                    <a:p>
                      <a:r>
                        <a:rPr lang="ru-RU" sz="2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endParaRPr lang="ru-RU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Фронтальная,  индивидуальная, групповая</a:t>
                      </a:r>
                    </a:p>
                  </a:txBody>
                  <a:tcPr/>
                </a:tc>
              </a:tr>
              <a:tr h="1612334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</a:t>
                      </a:r>
                    </a:p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результаты</a:t>
                      </a: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Осознание обучающимися значимости приобретаемых знаний, умений и навыков, мотивация к дальнейшему изучению русского языка, мотивация к творчеству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505" y="1557338"/>
            <a:ext cx="806494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4617B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C00000"/>
                </a:solidFill>
              </a:rPr>
              <a:t>    Осень   ветер   дождь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C00000"/>
                </a:solidFill>
              </a:rPr>
              <a:t>    листья   дупло    белка</a:t>
            </a:r>
            <a:r>
              <a:rPr lang="ru-RU" altLang="ru-RU" dirty="0" smtClean="0">
                <a:solidFill>
                  <a:srgbClr val="04617B"/>
                </a:solidFill>
              </a:rPr>
              <a:t>                    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-Дома </a:t>
            </a:r>
            <a:r>
              <a:rPr lang="ru-RU" altLang="ru-RU" sz="2000" b="0" i="0" dirty="0">
                <a:solidFill>
                  <a:srgbClr val="0D0D0D"/>
                </a:solidFill>
                <a:cs typeface="Times New Roman" pitchFamily="18" charset="0"/>
              </a:rPr>
              <a:t>вас ждёт интересная творческая работа. </a:t>
            </a:r>
            <a:endParaRPr lang="ru-RU" altLang="ru-RU" sz="2000" b="0" i="0" dirty="0" smtClean="0">
              <a:solidFill>
                <a:srgbClr val="0D0D0D"/>
              </a:solidFill>
              <a:cs typeface="Times New Roman" pitchFamily="18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Написать </a:t>
            </a:r>
            <a:r>
              <a:rPr lang="ru-RU" altLang="ru-RU" sz="2000" b="0" i="0" dirty="0">
                <a:solidFill>
                  <a:srgbClr val="0D0D0D"/>
                </a:solidFill>
                <a:cs typeface="Times New Roman" pitchFamily="18" charset="0"/>
              </a:rPr>
              <a:t>мини-сочинение, используя   </a:t>
            </a:r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данные </a:t>
            </a:r>
            <a:r>
              <a:rPr lang="ru-RU" altLang="ru-RU" sz="2000" b="0" i="0" dirty="0">
                <a:solidFill>
                  <a:srgbClr val="0D0D0D"/>
                </a:solidFill>
                <a:cs typeface="Times New Roman" pitchFamily="18" charset="0"/>
              </a:rPr>
              <a:t>слова. Но в вашем сочинении должно быть как можно больше слов, обозначающих   признаки предметов.</a:t>
            </a:r>
            <a:endParaRPr lang="ru-RU" altLang="ru-RU" sz="2000" b="0" i="0" dirty="0">
              <a:solidFill>
                <a:srgbClr val="0D0D0D"/>
              </a:solidFill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На </a:t>
            </a:r>
            <a:r>
              <a:rPr lang="ru-RU" altLang="ru-RU" sz="2000" b="0" i="0" dirty="0">
                <a:solidFill>
                  <a:srgbClr val="0D0D0D"/>
                </a:solidFill>
                <a:cs typeface="Times New Roman" pitchFamily="18" charset="0"/>
              </a:rPr>
              <a:t>какие вопросы отвечают слова, </a:t>
            </a:r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обозначающие признаки предмета</a:t>
            </a:r>
            <a:r>
              <a:rPr lang="ru-RU" altLang="ru-RU" sz="2000" b="0" i="0" dirty="0">
                <a:solidFill>
                  <a:srgbClr val="0D0D0D"/>
                </a:solidFill>
                <a:cs typeface="Times New Roman" pitchFamily="18" charset="0"/>
              </a:rPr>
              <a:t>?</a:t>
            </a:r>
            <a:r>
              <a:rPr lang="ru-RU" altLang="ru-RU" dirty="0" smtClean="0">
                <a:solidFill>
                  <a:srgbClr val="04617B"/>
                </a:solidFill>
              </a:rPr>
              <a:t>     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323850" y="250825"/>
            <a:ext cx="464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VI.</a:t>
            </a:r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832019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-Вспомните и запишите слова, которые подарила вам осень  в начале урока.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i="0" dirty="0" smtClean="0">
                <a:solidFill>
                  <a:srgbClr val="0D0D0D"/>
                </a:solidFill>
                <a:cs typeface="Times New Roman" pitchFamily="18" charset="0"/>
              </a:rPr>
              <a:t>-Проверьте и допишите недостающие.</a:t>
            </a:r>
            <a:r>
              <a:rPr lang="ru-RU" altLang="ru-RU" sz="2000" b="0" i="0" dirty="0" smtClean="0">
                <a:solidFill>
                  <a:srgbClr val="0D0D0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7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3434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</a:rPr>
              <a:t>VII.</a:t>
            </a: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</a:rPr>
              <a:t> Итог урока. Рефлексия</a:t>
            </a: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600" y="3595980"/>
            <a:ext cx="80645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atin typeface="Times New Roman" pitchFamily="18" charset="0"/>
              </a:rPr>
              <a:t>Я молодец, был активным на уроке, у меня все получилось, </a:t>
            </a:r>
            <a:endParaRPr lang="ru-RU" sz="2000" b="1" dirty="0" smtClean="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Times New Roman" pitchFamily="18" charset="0"/>
              </a:rPr>
              <a:t>я </a:t>
            </a:r>
            <a:r>
              <a:rPr lang="ru-RU" sz="2000" b="1" dirty="0">
                <a:latin typeface="Times New Roman" pitchFamily="18" charset="0"/>
              </a:rPr>
              <a:t>все </a:t>
            </a:r>
            <a:r>
              <a:rPr lang="ru-RU" sz="2000" b="1" dirty="0" smtClean="0">
                <a:latin typeface="Times New Roman" pitchFamily="18" charset="0"/>
              </a:rPr>
              <a:t>понял 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26628" name="Oval 1"/>
          <p:cNvSpPr>
            <a:spLocks noChangeArrowheads="1"/>
          </p:cNvSpPr>
          <p:nvPr/>
        </p:nvSpPr>
        <p:spPr bwMode="auto">
          <a:xfrm>
            <a:off x="7165181" y="3345238"/>
            <a:ext cx="1727200" cy="9366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4617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750" y="4941490"/>
            <a:ext cx="756126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Times New Roman" pitchFamily="18" charset="0"/>
              </a:rPr>
              <a:t>                               Я </a:t>
            </a:r>
            <a:r>
              <a:rPr lang="ru-RU" sz="2000" b="1" dirty="0">
                <a:latin typeface="Times New Roman" pitchFamily="18" charset="0"/>
              </a:rPr>
              <a:t>всё понял, но у меня остались </a:t>
            </a:r>
            <a:r>
              <a:rPr lang="ru-RU" sz="2000" b="1" dirty="0" smtClean="0">
                <a:latin typeface="Times New Roman" pitchFamily="18" charset="0"/>
              </a:rPr>
              <a:t>вопросы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6630" name="Oval 1"/>
          <p:cNvSpPr>
            <a:spLocks noChangeArrowheads="1"/>
          </p:cNvSpPr>
          <p:nvPr/>
        </p:nvSpPr>
        <p:spPr bwMode="auto">
          <a:xfrm>
            <a:off x="7162800" y="4581128"/>
            <a:ext cx="1728788" cy="9366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4617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750" y="6091585"/>
            <a:ext cx="83534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Times New Roman" pitchFamily="18" charset="0"/>
              </a:rPr>
              <a:t>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             Мне </a:t>
            </a:r>
            <a:r>
              <a:rPr lang="ru-RU" sz="2000" b="1" dirty="0">
                <a:latin typeface="Times New Roman" pitchFamily="18" charset="0"/>
              </a:rPr>
              <a:t>было трудно на уроке, мне нужна </a:t>
            </a:r>
            <a:r>
              <a:rPr lang="ru-RU" sz="2000" b="1" dirty="0" smtClean="0">
                <a:latin typeface="Times New Roman" pitchFamily="18" charset="0"/>
              </a:rPr>
              <a:t>помощь</a:t>
            </a:r>
            <a:endParaRPr lang="ru-RU" sz="2000" b="1" i="1" dirty="0">
              <a:solidFill>
                <a:srgbClr val="04617B"/>
              </a:solidFill>
              <a:latin typeface="Times New Roman" pitchFamily="18" charset="0"/>
            </a:endParaRPr>
          </a:p>
        </p:txBody>
      </p:sp>
      <p:sp>
        <p:nvSpPr>
          <p:cNvPr id="26632" name="Oval 1"/>
          <p:cNvSpPr>
            <a:spLocks noChangeArrowheads="1"/>
          </p:cNvSpPr>
          <p:nvPr/>
        </p:nvSpPr>
        <p:spPr bwMode="auto">
          <a:xfrm>
            <a:off x="7237412" y="5733256"/>
            <a:ext cx="1728788" cy="9366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4617B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654132" y="3501008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16888" y="3501008"/>
            <a:ext cx="21748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243888" y="587568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00169" y="5877272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72450" y="483354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698581" y="4833540"/>
            <a:ext cx="21748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prstClr val="white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848600" y="5229200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7595394" y="3846959"/>
            <a:ext cx="863600" cy="214313"/>
          </a:xfrm>
          <a:custGeom>
            <a:avLst/>
            <a:gdLst>
              <a:gd name="connsiteX0" fmla="*/ 0 w 863600"/>
              <a:gd name="connsiteY0" fmla="*/ 10160 h 215053"/>
              <a:gd name="connsiteX1" fmla="*/ 436880 w 863600"/>
              <a:gd name="connsiteY1" fmla="*/ 213360 h 215053"/>
              <a:gd name="connsiteX2" fmla="*/ 863600 w 863600"/>
              <a:gd name="connsiteY2" fmla="*/ 0 h 21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600" h="215053">
                <a:moveTo>
                  <a:pt x="0" y="10160"/>
                </a:moveTo>
                <a:cubicBezTo>
                  <a:pt x="146473" y="112606"/>
                  <a:pt x="292947" y="215053"/>
                  <a:pt x="436880" y="213360"/>
                </a:cubicBezTo>
                <a:cubicBezTo>
                  <a:pt x="580813" y="211667"/>
                  <a:pt x="722206" y="105833"/>
                  <a:pt x="86360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740650" y="6201568"/>
            <a:ext cx="771525" cy="222250"/>
          </a:xfrm>
          <a:custGeom>
            <a:avLst/>
            <a:gdLst>
              <a:gd name="connsiteX0" fmla="*/ 0 w 772160"/>
              <a:gd name="connsiteY0" fmla="*/ 221827 h 221827"/>
              <a:gd name="connsiteX1" fmla="*/ 396240 w 772160"/>
              <a:gd name="connsiteY1" fmla="*/ 8467 h 221827"/>
              <a:gd name="connsiteX2" fmla="*/ 772160 w 772160"/>
              <a:gd name="connsiteY2" fmla="*/ 171027 h 22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160" h="221827">
                <a:moveTo>
                  <a:pt x="0" y="221827"/>
                </a:moveTo>
                <a:cubicBezTo>
                  <a:pt x="133773" y="119380"/>
                  <a:pt x="267547" y="16934"/>
                  <a:pt x="396240" y="8467"/>
                </a:cubicBezTo>
                <a:cubicBezTo>
                  <a:pt x="524933" y="0"/>
                  <a:pt x="648546" y="85513"/>
                  <a:pt x="772160" y="1710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88133"/>
            <a:ext cx="8714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Вы все сегодня хорошо работали.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  <a:cs typeface="Times New Roman"/>
              </a:rPr>
              <a:t>-Каким получился урок?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  <a:cs typeface="Times New Roman"/>
              </a:rPr>
              <a:t>-Какие задания для вас показались трудными?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  <a:cs typeface="Times New Roman"/>
              </a:rPr>
              <a:t>- Что интересного было для вас на уроке?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  <a:cs typeface="Times New Roman"/>
              </a:rPr>
              <a:t>-Для чего мы всё это делали?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- Какие цели ставились в начале урока?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Удалось ли их решить?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  <a:cs typeface="Times New Roman"/>
              </a:rPr>
              <a:t>Вспомним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девиз нашего урока.                                                                                                       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marL="270510" indent="-270510"/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Оцените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свою работу на уроке с помощью облаков – настроений.                                                                                                                                           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7" y="476672"/>
            <a:ext cx="3046499" cy="22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 descr="C:\Users\User\Desktop\Фото\P10105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87774"/>
            <a:ext cx="2054198" cy="197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5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amuc\Desktop\thumbs_up_smiley.gi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551656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3276600" y="836613"/>
            <a:ext cx="3311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4617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74" y="359311"/>
            <a:ext cx="8406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Благодарю за внимание! </a:t>
            </a:r>
            <a:br>
              <a:rPr lang="ru-RU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Творческих </a:t>
            </a:r>
            <a:r>
              <a:rPr lang="ru-RU" sz="4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всем успехов!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71407"/>
              </p:ext>
            </p:extLst>
          </p:nvPr>
        </p:nvGraphicFramePr>
        <p:xfrm>
          <a:off x="0" y="-288895"/>
          <a:ext cx="9180512" cy="729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276"/>
                <a:gridCol w="7295236"/>
              </a:tblGrid>
              <a:tr h="765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</a:t>
                      </a:r>
                      <a:endParaRPr lang="ru-RU" sz="2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развитие умения задавать вопросы кто? и  что? к словам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  <a:tr h="2060313">
                <a:tc>
                  <a:txBody>
                    <a:bodyPr/>
                    <a:lstStyle/>
                    <a:p>
                      <a:endParaRPr lang="ru-RU" sz="2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- закрепить и систематизировать знания  обучающихся о словах,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 обозначающих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предметы и отвечающих на вопросы «кто?», «что?»;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- формировать умения классифицировать слова и ставить к ним вопросы;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- познакомить с новым словарным словом;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- закреплять навыки правописания изученных орфограмм.</a:t>
                      </a:r>
                    </a:p>
                  </a:txBody>
                  <a:tcPr marL="114300" marR="114300" marT="0" marB="0"/>
                </a:tc>
              </a:tr>
              <a:tr h="1828119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УУД</a:t>
                      </a:r>
                      <a:endParaRPr lang="ru-RU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-формировать мотивации к обучению и целенаправленной познавательной деятельности;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-формировать умение оценивать поступки в соответствии с определённой ситуацией;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самостоятельности, ответственности, уверенности в своих силах, положительное отношение к себе. 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38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</a:t>
                      </a:r>
                      <a:endParaRPr kumimoji="0" lang="ru-RU" sz="20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ные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УУД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умение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ответы на вопросы, используя  свой жизненный опыт и информацию, полученную на уроке;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-формировать умение устанавливать причинно-следственные связи, делать выводы, формулировать их;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-формировать умение самостоятельно выделять и формулировать познавательную цель;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-формировать умение делать обобщение; искать и выделять необходимую информацию.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51786"/>
              </p:ext>
            </p:extLst>
          </p:nvPr>
        </p:nvGraphicFramePr>
        <p:xfrm>
          <a:off x="14511" y="0"/>
          <a:ext cx="9144000" cy="688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  <a:gridCol w="6516216"/>
              </a:tblGrid>
              <a:tr h="764704">
                <a:tc>
                  <a:txBody>
                    <a:bodyPr/>
                    <a:lstStyle/>
                    <a:p>
                      <a:endParaRPr lang="ru-RU" sz="2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2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98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УУД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-формировать умение оценивать учебные действия в соответствии с поставленной задачей;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-формировать умение прогнозировать предстоящую работу (учить планировать свою деятельность на уроке);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-формировать умение осуществлять познавательную и личностную рефлексию;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-формировать умение определять цель деятельности на уроке;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-формировать умение осуществлять самоконтроль;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-формировать умение совместно с учителем и одноклассниками давать оценку своей деятельности на уроке.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7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 УУД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-формировать умение слушать и понимать других;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-формировать умение строить речевое высказывание в соответствии с поставленными задачами;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-формировать умение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вступать в диалог, выслушивать разные точки зрения, отстаивать свое мнение, приводя аргументы;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-формировать умение договариваться и приходить к общему решению в совместной деятельности.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Методы обучения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767303"/>
              </p:ext>
            </p:extLst>
          </p:nvPr>
        </p:nvGraphicFramePr>
        <p:xfrm>
          <a:off x="-8359" y="-27384"/>
          <a:ext cx="9188871" cy="68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76"/>
                <a:gridCol w="3923803"/>
                <a:gridCol w="3060973"/>
                <a:gridCol w="1448519"/>
              </a:tblGrid>
              <a:tr h="7480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урока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3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момент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мин.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94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знаний обучающихся о частях речи  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Частично-поисковый,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наглядный,  фронтальный, практический, наглядный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мин.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784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Чистописание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Словесный,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практический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мин.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326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Работа по теме урока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а) Словарно-орфографическая работа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б) Работа над многозначностью слов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в) Работа в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группах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Словесный, </a:t>
                      </a:r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наглядный, частично-поисковый,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групповая  работа, </a:t>
                      </a:r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похвала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4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Физкультминутка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Словесный, игровой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мин.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840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Обобщение и систематизация знаний по теме урока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а) Проверка 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знаний обучающихся 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Гимнастика для глаз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б) Систематизация знаний.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Дидактическая игра «Превращение слов»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Практический,</a:t>
                      </a:r>
                      <a:r>
                        <a:rPr lang="ru-RU" sz="160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игровой, </a:t>
                      </a:r>
                      <a:r>
                        <a:rPr lang="ru-RU" sz="16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контроль,  самоконтроль </a:t>
                      </a:r>
                      <a:endParaRPr lang="ru-RU" sz="16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мин.  </a:t>
                      </a:r>
                    </a:p>
                    <a:p>
                      <a:endParaRPr lang="ru-RU" sz="16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3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Домашнее задание творческого характера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Словесный, практический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мин.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77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урока.  Рефлексия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Стимулирования обучения </a:t>
                      </a:r>
                      <a:endParaRPr lang="ru-RU" sz="160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мин.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63200" cy="36004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момент.</a:t>
            </a:r>
            <a:endParaRPr lang="ru-RU" sz="28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Текст 4"/>
          <p:cNvSpPr>
            <a:spLocks noGrp="1"/>
          </p:cNvSpPr>
          <p:nvPr>
            <p:ph type="body" idx="1"/>
          </p:nvPr>
        </p:nvSpPr>
        <p:spPr>
          <a:xfrm>
            <a:off x="468313" y="332656"/>
            <a:ext cx="7772400" cy="633670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Давайте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улыбнёмся друг другу. Я рада вновь видеть ваши лица, ваши улыбки и думаю, что этот урок принесёт всем радость общения друг с другом. Успехов вам и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удач!</a:t>
            </a:r>
            <a:endParaRPr lang="ru-RU" sz="2000" dirty="0" smtClean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Девизом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нашего урока будут следующие слова: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«Хочешь грамотным          </a:t>
            </a:r>
          </a:p>
          <a:p>
            <a:pPr algn="ctr"/>
            <a:r>
              <a:rPr lang="ru-RU" alt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быть – учись </a:t>
            </a:r>
          </a:p>
          <a:p>
            <a:pPr algn="ctr"/>
            <a:r>
              <a:rPr lang="ru-RU" alt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думать, мыслить» </a:t>
            </a:r>
          </a:p>
          <a:p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Поднимите то облачко, которое соответствует вашему настроению .</a:t>
            </a:r>
          </a:p>
          <a:p>
            <a:endParaRPr lang="ru-RU" alt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Надеюсь, что к концу урока хорошее настроение будет у всех.</a:t>
            </a:r>
          </a:p>
        </p:txBody>
      </p:sp>
      <p:sp>
        <p:nvSpPr>
          <p:cNvPr id="9220" name="Oval 1"/>
          <p:cNvSpPr>
            <a:spLocks noChangeArrowheads="1"/>
          </p:cNvSpPr>
          <p:nvPr/>
        </p:nvSpPr>
        <p:spPr bwMode="auto">
          <a:xfrm>
            <a:off x="611188" y="4581525"/>
            <a:ext cx="1727200" cy="9366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DBF5F9"/>
              </a:solidFill>
            </a:endParaRPr>
          </a:p>
        </p:txBody>
      </p:sp>
      <p:sp>
        <p:nvSpPr>
          <p:cNvPr id="9221" name="Oval 1"/>
          <p:cNvSpPr>
            <a:spLocks noChangeArrowheads="1"/>
          </p:cNvSpPr>
          <p:nvPr/>
        </p:nvSpPr>
        <p:spPr bwMode="auto">
          <a:xfrm>
            <a:off x="3059113" y="4581525"/>
            <a:ext cx="1728787" cy="9366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DBF5F9"/>
              </a:solidFill>
            </a:endParaRPr>
          </a:p>
        </p:txBody>
      </p:sp>
      <p:sp>
        <p:nvSpPr>
          <p:cNvPr id="9222" name="Oval 1"/>
          <p:cNvSpPr>
            <a:spLocks noChangeArrowheads="1"/>
          </p:cNvSpPr>
          <p:nvPr/>
        </p:nvSpPr>
        <p:spPr bwMode="auto">
          <a:xfrm>
            <a:off x="5651500" y="4508500"/>
            <a:ext cx="1728788" cy="9366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DBF5F9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7813" y="47244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87450" y="47244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67175" y="47244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35375" y="47244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88125" y="47244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56325" y="47244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116013" y="5084763"/>
            <a:ext cx="863600" cy="214312"/>
          </a:xfrm>
          <a:custGeom>
            <a:avLst/>
            <a:gdLst>
              <a:gd name="connsiteX0" fmla="*/ 0 w 863600"/>
              <a:gd name="connsiteY0" fmla="*/ 10160 h 215053"/>
              <a:gd name="connsiteX1" fmla="*/ 436880 w 863600"/>
              <a:gd name="connsiteY1" fmla="*/ 213360 h 215053"/>
              <a:gd name="connsiteX2" fmla="*/ 863600 w 863600"/>
              <a:gd name="connsiteY2" fmla="*/ 0 h 21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600" h="215053">
                <a:moveTo>
                  <a:pt x="0" y="10160"/>
                </a:moveTo>
                <a:cubicBezTo>
                  <a:pt x="146473" y="112606"/>
                  <a:pt x="292947" y="215053"/>
                  <a:pt x="436880" y="213360"/>
                </a:cubicBezTo>
                <a:cubicBezTo>
                  <a:pt x="580813" y="211667"/>
                  <a:pt x="722206" y="105833"/>
                  <a:pt x="86360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prstClr val="white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08400" y="5157788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6156325" y="5013325"/>
            <a:ext cx="771525" cy="222250"/>
          </a:xfrm>
          <a:custGeom>
            <a:avLst/>
            <a:gdLst>
              <a:gd name="connsiteX0" fmla="*/ 0 w 772160"/>
              <a:gd name="connsiteY0" fmla="*/ 221827 h 221827"/>
              <a:gd name="connsiteX1" fmla="*/ 396240 w 772160"/>
              <a:gd name="connsiteY1" fmla="*/ 8467 h 221827"/>
              <a:gd name="connsiteX2" fmla="*/ 772160 w 772160"/>
              <a:gd name="connsiteY2" fmla="*/ 171027 h 22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160" h="221827">
                <a:moveTo>
                  <a:pt x="0" y="221827"/>
                </a:moveTo>
                <a:cubicBezTo>
                  <a:pt x="133773" y="119380"/>
                  <a:pt x="267547" y="16934"/>
                  <a:pt x="396240" y="8467"/>
                </a:cubicBezTo>
                <a:cubicBezTo>
                  <a:pt x="524933" y="0"/>
                  <a:pt x="648546" y="85513"/>
                  <a:pt x="772160" y="1710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prstClr val="white"/>
              </a:solidFill>
            </a:endParaRPr>
          </a:p>
        </p:txBody>
      </p:sp>
      <p:pic>
        <p:nvPicPr>
          <p:cNvPr id="18" name="Рисунок 6" descr="C:\Users\User\Desktop\Новая папка\P1010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9" y="2204864"/>
            <a:ext cx="2186402" cy="165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 noChangeAspect="1"/>
          </p:cNvGrpSpPr>
          <p:nvPr/>
        </p:nvGrpSpPr>
        <p:grpSpPr bwMode="auto">
          <a:xfrm>
            <a:off x="445964" y="970300"/>
            <a:ext cx="8166100" cy="1762125"/>
            <a:chOff x="2281" y="10258"/>
            <a:chExt cx="7200" cy="1533"/>
          </a:xfrm>
        </p:grpSpPr>
        <p:sp>
          <p:nvSpPr>
            <p:cNvPr id="10246" name="AutoShape 71"/>
            <p:cNvSpPr>
              <a:spLocks noChangeAspect="1" noChangeArrowheads="1" noTextEdit="1"/>
            </p:cNvSpPr>
            <p:nvPr/>
          </p:nvSpPr>
          <p:spPr bwMode="auto">
            <a:xfrm>
              <a:off x="2281" y="10258"/>
              <a:ext cx="7200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47" name="Line 70"/>
            <p:cNvSpPr>
              <a:spLocks noChangeShapeType="1"/>
            </p:cNvSpPr>
            <p:nvPr/>
          </p:nvSpPr>
          <p:spPr bwMode="auto">
            <a:xfrm>
              <a:off x="2705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48" name="Line 69"/>
            <p:cNvSpPr>
              <a:spLocks noChangeShapeType="1"/>
            </p:cNvSpPr>
            <p:nvPr/>
          </p:nvSpPr>
          <p:spPr bwMode="auto">
            <a:xfrm>
              <a:off x="2422" y="10676"/>
              <a:ext cx="283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49" name="Line 68"/>
            <p:cNvSpPr>
              <a:spLocks noChangeShapeType="1"/>
            </p:cNvSpPr>
            <p:nvPr/>
          </p:nvSpPr>
          <p:spPr bwMode="auto">
            <a:xfrm>
              <a:off x="2705" y="10676"/>
              <a:ext cx="14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50" name="Line 67"/>
            <p:cNvSpPr>
              <a:spLocks noChangeShapeType="1"/>
            </p:cNvSpPr>
            <p:nvPr/>
          </p:nvSpPr>
          <p:spPr bwMode="auto">
            <a:xfrm flipH="1">
              <a:off x="2846" y="10676"/>
              <a:ext cx="14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51" name="Line 66"/>
            <p:cNvSpPr>
              <a:spLocks noChangeShapeType="1"/>
            </p:cNvSpPr>
            <p:nvPr/>
          </p:nvSpPr>
          <p:spPr bwMode="auto">
            <a:xfrm flipH="1" flipV="1">
              <a:off x="2987" y="10676"/>
              <a:ext cx="1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52" name="Line 65"/>
            <p:cNvSpPr>
              <a:spLocks noChangeShapeType="1"/>
            </p:cNvSpPr>
            <p:nvPr/>
          </p:nvSpPr>
          <p:spPr bwMode="auto">
            <a:xfrm flipV="1">
              <a:off x="2987" y="11233"/>
              <a:ext cx="14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53" name="Line 64"/>
            <p:cNvSpPr>
              <a:spLocks noChangeShapeType="1"/>
            </p:cNvSpPr>
            <p:nvPr/>
          </p:nvSpPr>
          <p:spPr bwMode="auto">
            <a:xfrm flipV="1">
              <a:off x="3128" y="11233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54" name="Line 63"/>
            <p:cNvSpPr>
              <a:spLocks noChangeShapeType="1"/>
            </p:cNvSpPr>
            <p:nvPr/>
          </p:nvSpPr>
          <p:spPr bwMode="auto">
            <a:xfrm>
              <a:off x="3269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55" name="Line 62"/>
            <p:cNvSpPr>
              <a:spLocks noChangeShapeType="1"/>
            </p:cNvSpPr>
            <p:nvPr/>
          </p:nvSpPr>
          <p:spPr bwMode="auto">
            <a:xfrm flipH="1">
              <a:off x="3269" y="11512"/>
              <a:ext cx="1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56" name="Line 61"/>
            <p:cNvSpPr>
              <a:spLocks noChangeShapeType="1"/>
            </p:cNvSpPr>
            <p:nvPr/>
          </p:nvSpPr>
          <p:spPr bwMode="auto">
            <a:xfrm>
              <a:off x="3269" y="10676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57" name="Line 60"/>
            <p:cNvSpPr>
              <a:spLocks noChangeShapeType="1"/>
            </p:cNvSpPr>
            <p:nvPr/>
          </p:nvSpPr>
          <p:spPr bwMode="auto">
            <a:xfrm>
              <a:off x="3269" y="11094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58" name="Line 59"/>
            <p:cNvSpPr>
              <a:spLocks noChangeShapeType="1"/>
            </p:cNvSpPr>
            <p:nvPr/>
          </p:nvSpPr>
          <p:spPr bwMode="auto">
            <a:xfrm>
              <a:off x="3269" y="10676"/>
              <a:ext cx="14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59" name="Line 58"/>
            <p:cNvSpPr>
              <a:spLocks noChangeShapeType="1"/>
            </p:cNvSpPr>
            <p:nvPr/>
          </p:nvSpPr>
          <p:spPr bwMode="auto">
            <a:xfrm flipV="1">
              <a:off x="3410" y="10676"/>
              <a:ext cx="14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60" name="Line 57"/>
            <p:cNvSpPr>
              <a:spLocks noChangeShapeType="1"/>
            </p:cNvSpPr>
            <p:nvPr/>
          </p:nvSpPr>
          <p:spPr bwMode="auto">
            <a:xfrm>
              <a:off x="3552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61" name="Line 56"/>
            <p:cNvSpPr>
              <a:spLocks noChangeShapeType="1"/>
            </p:cNvSpPr>
            <p:nvPr/>
          </p:nvSpPr>
          <p:spPr bwMode="auto">
            <a:xfrm flipV="1">
              <a:off x="3552" y="10676"/>
              <a:ext cx="139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55"/>
            <p:cNvSpPr>
              <a:spLocks noChangeShapeType="1"/>
            </p:cNvSpPr>
            <p:nvPr/>
          </p:nvSpPr>
          <p:spPr bwMode="auto">
            <a:xfrm>
              <a:off x="3552" y="11094"/>
              <a:ext cx="14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63" name="Line 54"/>
            <p:cNvSpPr>
              <a:spLocks noChangeShapeType="1"/>
            </p:cNvSpPr>
            <p:nvPr/>
          </p:nvSpPr>
          <p:spPr bwMode="auto">
            <a:xfrm>
              <a:off x="3693" y="10676"/>
              <a:ext cx="14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53"/>
            <p:cNvSpPr>
              <a:spLocks noChangeShapeType="1"/>
            </p:cNvSpPr>
            <p:nvPr/>
          </p:nvSpPr>
          <p:spPr bwMode="auto">
            <a:xfrm flipV="1">
              <a:off x="3552" y="10955"/>
              <a:ext cx="2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65" name="Line 52"/>
            <p:cNvSpPr>
              <a:spLocks noChangeShapeType="1"/>
            </p:cNvSpPr>
            <p:nvPr/>
          </p:nvSpPr>
          <p:spPr bwMode="auto">
            <a:xfrm>
              <a:off x="3834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66" name="Line 51"/>
            <p:cNvSpPr>
              <a:spLocks noChangeShapeType="1"/>
            </p:cNvSpPr>
            <p:nvPr/>
          </p:nvSpPr>
          <p:spPr bwMode="auto">
            <a:xfrm flipV="1">
              <a:off x="3834" y="10676"/>
              <a:ext cx="14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67" name="Line 50"/>
            <p:cNvSpPr>
              <a:spLocks noChangeShapeType="1"/>
            </p:cNvSpPr>
            <p:nvPr/>
          </p:nvSpPr>
          <p:spPr bwMode="auto">
            <a:xfrm>
              <a:off x="3834" y="11094"/>
              <a:ext cx="14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68" name="Line 49"/>
            <p:cNvSpPr>
              <a:spLocks noChangeShapeType="1"/>
            </p:cNvSpPr>
            <p:nvPr/>
          </p:nvSpPr>
          <p:spPr bwMode="auto">
            <a:xfrm>
              <a:off x="3975" y="10676"/>
              <a:ext cx="14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69" name="Line 48"/>
            <p:cNvSpPr>
              <a:spLocks noChangeShapeType="1"/>
            </p:cNvSpPr>
            <p:nvPr/>
          </p:nvSpPr>
          <p:spPr bwMode="auto">
            <a:xfrm>
              <a:off x="3834" y="10955"/>
              <a:ext cx="2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70" name="Line 47"/>
            <p:cNvSpPr>
              <a:spLocks noChangeShapeType="1"/>
            </p:cNvSpPr>
            <p:nvPr/>
          </p:nvSpPr>
          <p:spPr bwMode="auto">
            <a:xfrm>
              <a:off x="4399" y="10676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71" name="Line 46"/>
            <p:cNvSpPr>
              <a:spLocks noChangeShapeType="1"/>
            </p:cNvSpPr>
            <p:nvPr/>
          </p:nvSpPr>
          <p:spPr bwMode="auto">
            <a:xfrm>
              <a:off x="4399" y="11094"/>
              <a:ext cx="2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72" name="Line 45"/>
            <p:cNvSpPr>
              <a:spLocks noChangeShapeType="1"/>
            </p:cNvSpPr>
            <p:nvPr/>
          </p:nvSpPr>
          <p:spPr bwMode="auto">
            <a:xfrm>
              <a:off x="4681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73" name="Line 44"/>
            <p:cNvSpPr>
              <a:spLocks noChangeShapeType="1"/>
            </p:cNvSpPr>
            <p:nvPr/>
          </p:nvSpPr>
          <p:spPr bwMode="auto">
            <a:xfrm>
              <a:off x="4540" y="10676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74" name="Line 43"/>
            <p:cNvSpPr>
              <a:spLocks noChangeShapeType="1"/>
            </p:cNvSpPr>
            <p:nvPr/>
          </p:nvSpPr>
          <p:spPr bwMode="auto">
            <a:xfrm>
              <a:off x="4681" y="11094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75" name="Line 42"/>
            <p:cNvSpPr>
              <a:spLocks noChangeShapeType="1"/>
            </p:cNvSpPr>
            <p:nvPr/>
          </p:nvSpPr>
          <p:spPr bwMode="auto">
            <a:xfrm>
              <a:off x="4681" y="11512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76" name="Line 41"/>
            <p:cNvSpPr>
              <a:spLocks noChangeShapeType="1"/>
            </p:cNvSpPr>
            <p:nvPr/>
          </p:nvSpPr>
          <p:spPr bwMode="auto">
            <a:xfrm>
              <a:off x="4822" y="11094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77" name="Line 40"/>
            <p:cNvSpPr>
              <a:spLocks noChangeShapeType="1"/>
            </p:cNvSpPr>
            <p:nvPr/>
          </p:nvSpPr>
          <p:spPr bwMode="auto">
            <a:xfrm>
              <a:off x="5105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78" name="Line 39"/>
            <p:cNvSpPr>
              <a:spLocks noChangeShapeType="1"/>
            </p:cNvSpPr>
            <p:nvPr/>
          </p:nvSpPr>
          <p:spPr bwMode="auto">
            <a:xfrm>
              <a:off x="5105" y="11094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79" name="Line 38"/>
            <p:cNvSpPr>
              <a:spLocks noChangeShapeType="1"/>
            </p:cNvSpPr>
            <p:nvPr/>
          </p:nvSpPr>
          <p:spPr bwMode="auto">
            <a:xfrm>
              <a:off x="5105" y="11512"/>
              <a:ext cx="1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80" name="Line 37"/>
            <p:cNvSpPr>
              <a:spLocks noChangeShapeType="1"/>
            </p:cNvSpPr>
            <p:nvPr/>
          </p:nvSpPr>
          <p:spPr bwMode="auto">
            <a:xfrm>
              <a:off x="5246" y="11094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81" name="Line 36"/>
            <p:cNvSpPr>
              <a:spLocks noChangeShapeType="1"/>
            </p:cNvSpPr>
            <p:nvPr/>
          </p:nvSpPr>
          <p:spPr bwMode="auto">
            <a:xfrm>
              <a:off x="5105" y="10676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82" name="Line 35"/>
            <p:cNvSpPr>
              <a:spLocks noChangeShapeType="1"/>
            </p:cNvSpPr>
            <p:nvPr/>
          </p:nvSpPr>
          <p:spPr bwMode="auto">
            <a:xfrm>
              <a:off x="5246" y="11094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83" name="Line 34"/>
            <p:cNvSpPr>
              <a:spLocks noChangeShapeType="1"/>
            </p:cNvSpPr>
            <p:nvPr/>
          </p:nvSpPr>
          <p:spPr bwMode="auto">
            <a:xfrm>
              <a:off x="5246" y="11233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84" name="Line 33"/>
            <p:cNvSpPr>
              <a:spLocks noChangeShapeType="1"/>
            </p:cNvSpPr>
            <p:nvPr/>
          </p:nvSpPr>
          <p:spPr bwMode="auto">
            <a:xfrm>
              <a:off x="5387" y="11094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85" name="Line 32"/>
            <p:cNvSpPr>
              <a:spLocks noChangeShapeType="1"/>
            </p:cNvSpPr>
            <p:nvPr/>
          </p:nvSpPr>
          <p:spPr bwMode="auto">
            <a:xfrm flipV="1">
              <a:off x="5246" y="10815"/>
              <a:ext cx="282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86" name="Line 31"/>
            <p:cNvSpPr>
              <a:spLocks noChangeShapeType="1"/>
            </p:cNvSpPr>
            <p:nvPr/>
          </p:nvSpPr>
          <p:spPr bwMode="auto">
            <a:xfrm>
              <a:off x="5528" y="10815"/>
              <a:ext cx="0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87" name="Line 30"/>
            <p:cNvSpPr>
              <a:spLocks noChangeShapeType="1"/>
            </p:cNvSpPr>
            <p:nvPr/>
          </p:nvSpPr>
          <p:spPr bwMode="auto">
            <a:xfrm>
              <a:off x="5387" y="10815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88" name="Line 29"/>
            <p:cNvSpPr>
              <a:spLocks noChangeShapeType="1"/>
            </p:cNvSpPr>
            <p:nvPr/>
          </p:nvSpPr>
          <p:spPr bwMode="auto">
            <a:xfrm>
              <a:off x="5387" y="11233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89" name="Line 28"/>
            <p:cNvSpPr>
              <a:spLocks noChangeShapeType="1"/>
            </p:cNvSpPr>
            <p:nvPr/>
          </p:nvSpPr>
          <p:spPr bwMode="auto">
            <a:xfrm>
              <a:off x="5952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90" name="Line 27"/>
            <p:cNvSpPr>
              <a:spLocks noChangeShapeType="1"/>
            </p:cNvSpPr>
            <p:nvPr/>
          </p:nvSpPr>
          <p:spPr bwMode="auto">
            <a:xfrm>
              <a:off x="5952" y="11512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91" name="Line 26"/>
            <p:cNvSpPr>
              <a:spLocks noChangeShapeType="1"/>
            </p:cNvSpPr>
            <p:nvPr/>
          </p:nvSpPr>
          <p:spPr bwMode="auto">
            <a:xfrm>
              <a:off x="5952" y="10676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92" name="Line 25"/>
            <p:cNvSpPr>
              <a:spLocks noChangeShapeType="1"/>
            </p:cNvSpPr>
            <p:nvPr/>
          </p:nvSpPr>
          <p:spPr bwMode="auto">
            <a:xfrm>
              <a:off x="6516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93" name="Line 24"/>
            <p:cNvSpPr>
              <a:spLocks noChangeShapeType="1"/>
            </p:cNvSpPr>
            <p:nvPr/>
          </p:nvSpPr>
          <p:spPr bwMode="auto">
            <a:xfrm>
              <a:off x="6516" y="10676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94" name="Line 23"/>
            <p:cNvSpPr>
              <a:spLocks noChangeShapeType="1"/>
            </p:cNvSpPr>
            <p:nvPr/>
          </p:nvSpPr>
          <p:spPr bwMode="auto">
            <a:xfrm>
              <a:off x="6516" y="11094"/>
              <a:ext cx="28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95" name="Line 22"/>
            <p:cNvSpPr>
              <a:spLocks noChangeShapeType="1"/>
            </p:cNvSpPr>
            <p:nvPr/>
          </p:nvSpPr>
          <p:spPr bwMode="auto">
            <a:xfrm>
              <a:off x="6516" y="11512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96" name="Line 21"/>
            <p:cNvSpPr>
              <a:spLocks noChangeShapeType="1"/>
            </p:cNvSpPr>
            <p:nvPr/>
          </p:nvSpPr>
          <p:spPr bwMode="auto">
            <a:xfrm>
              <a:off x="7081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97" name="Line 20"/>
            <p:cNvSpPr>
              <a:spLocks noChangeShapeType="1"/>
            </p:cNvSpPr>
            <p:nvPr/>
          </p:nvSpPr>
          <p:spPr bwMode="auto">
            <a:xfrm>
              <a:off x="7081" y="11512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98" name="Line 19"/>
            <p:cNvSpPr>
              <a:spLocks noChangeShapeType="1"/>
            </p:cNvSpPr>
            <p:nvPr/>
          </p:nvSpPr>
          <p:spPr bwMode="auto">
            <a:xfrm>
              <a:off x="7081" y="10676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299" name="Line 18"/>
            <p:cNvSpPr>
              <a:spLocks noChangeShapeType="1"/>
            </p:cNvSpPr>
            <p:nvPr/>
          </p:nvSpPr>
          <p:spPr bwMode="auto">
            <a:xfrm>
              <a:off x="7646" y="11094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300" name="Line 17"/>
            <p:cNvSpPr>
              <a:spLocks noChangeShapeType="1"/>
            </p:cNvSpPr>
            <p:nvPr/>
          </p:nvSpPr>
          <p:spPr bwMode="auto">
            <a:xfrm>
              <a:off x="7505" y="11094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301" name="Line 16"/>
            <p:cNvSpPr>
              <a:spLocks noChangeShapeType="1"/>
            </p:cNvSpPr>
            <p:nvPr/>
          </p:nvSpPr>
          <p:spPr bwMode="auto">
            <a:xfrm>
              <a:off x="7646" y="11233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302" name="Line 15"/>
            <p:cNvSpPr>
              <a:spLocks noChangeShapeType="1"/>
            </p:cNvSpPr>
            <p:nvPr/>
          </p:nvSpPr>
          <p:spPr bwMode="auto">
            <a:xfrm>
              <a:off x="7787" y="11094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303" name="Line 14"/>
            <p:cNvSpPr>
              <a:spLocks noChangeShapeType="1"/>
            </p:cNvSpPr>
            <p:nvPr/>
          </p:nvSpPr>
          <p:spPr bwMode="auto">
            <a:xfrm>
              <a:off x="7928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304" name="Line 13"/>
            <p:cNvSpPr>
              <a:spLocks noChangeShapeType="1"/>
            </p:cNvSpPr>
            <p:nvPr/>
          </p:nvSpPr>
          <p:spPr bwMode="auto">
            <a:xfrm>
              <a:off x="7928" y="10676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305" name="Line 12"/>
            <p:cNvSpPr>
              <a:spLocks noChangeShapeType="1"/>
            </p:cNvSpPr>
            <p:nvPr/>
          </p:nvSpPr>
          <p:spPr bwMode="auto">
            <a:xfrm>
              <a:off x="7928" y="11512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306" name="Line 11"/>
            <p:cNvSpPr>
              <a:spLocks noChangeShapeType="1"/>
            </p:cNvSpPr>
            <p:nvPr/>
          </p:nvSpPr>
          <p:spPr bwMode="auto">
            <a:xfrm>
              <a:off x="8210" y="10676"/>
              <a:ext cx="1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307" name="Line 10"/>
            <p:cNvSpPr>
              <a:spLocks noChangeShapeType="1"/>
            </p:cNvSpPr>
            <p:nvPr/>
          </p:nvSpPr>
          <p:spPr bwMode="auto">
            <a:xfrm flipV="1">
              <a:off x="8210" y="10676"/>
              <a:ext cx="283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308" name="Line 9"/>
            <p:cNvSpPr>
              <a:spLocks noChangeShapeType="1"/>
            </p:cNvSpPr>
            <p:nvPr/>
          </p:nvSpPr>
          <p:spPr bwMode="auto">
            <a:xfrm flipV="1">
              <a:off x="8493" y="1067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  <p:sp>
          <p:nvSpPr>
            <p:cNvPr id="10309" name="Line 8"/>
            <p:cNvSpPr>
              <a:spLocks noChangeShapeType="1"/>
            </p:cNvSpPr>
            <p:nvPr/>
          </p:nvSpPr>
          <p:spPr bwMode="auto">
            <a:xfrm>
              <a:off x="8210" y="10537"/>
              <a:ext cx="2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i="1" dirty="0" smtClean="0">
                <a:solidFill>
                  <a:srgbClr val="DBF5F9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3" name="Прямоугольник 71"/>
          <p:cNvSpPr>
            <a:spLocks noChangeArrowheads="1"/>
          </p:cNvSpPr>
          <p:nvPr/>
        </p:nvSpPr>
        <p:spPr bwMode="auto">
          <a:xfrm>
            <a:off x="539750" y="404813"/>
            <a:ext cx="75612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800" i="0" dirty="0" smtClean="0">
                <a:solidFill>
                  <a:prstClr val="black"/>
                </a:solidFill>
                <a:cs typeface="Times New Roman" pitchFamily="18" charset="0"/>
              </a:rPr>
              <a:t>II. </a:t>
            </a:r>
            <a:r>
              <a:rPr lang="ru-RU" altLang="ru-RU" sz="2800" i="0" dirty="0" smtClean="0">
                <a:solidFill>
                  <a:prstClr val="black"/>
                </a:solidFill>
                <a:cs typeface="Times New Roman" pitchFamily="18" charset="0"/>
              </a:rPr>
              <a:t>Актуализация знаний обучающихся.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 smtClean="0">
                <a:solidFill>
                  <a:prstClr val="black"/>
                </a:solidFill>
                <a:cs typeface="Times New Roman" pitchFamily="18" charset="0"/>
              </a:rPr>
              <a:t>  </a:t>
            </a:r>
            <a:endParaRPr lang="ru-RU" altLang="ru-RU" b="0" dirty="0" smtClean="0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45964" y="2586070"/>
            <a:ext cx="79216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Ум и смекалка -  что брат с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</a:rPr>
              <a:t>сестрой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i="1" dirty="0">
              <a:solidFill>
                <a:srgbClr val="0F6FC6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245" name="Rectangle 70"/>
          <p:cNvSpPr>
            <a:spLocks noChangeArrowheads="1"/>
          </p:cNvSpPr>
          <p:nvPr/>
        </p:nvSpPr>
        <p:spPr bwMode="auto">
          <a:xfrm>
            <a:off x="395288" y="5199926"/>
            <a:ext cx="842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0" i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i="0" dirty="0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1983" y="3388661"/>
            <a:ext cx="5895933" cy="375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-В чём смысл пословицы?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Что интересного заметили, из чего она состоит?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-Попробуйте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сформулировать тему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урока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-В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соответствии с темой урока, поставьте перед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собой цели.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-Как вы думаете, чем мы сегодня будем заниматься?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А для чего мы это будем делать?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5" y="3388661"/>
            <a:ext cx="2390957" cy="318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0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5900" y="3402806"/>
            <a:ext cx="800100" cy="685800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Calibri" pitchFamily="34" charset="0"/>
              </a:rPr>
              <a:t>3</a:t>
            </a:r>
            <a:endParaRPr lang="ru-RU" sz="1100" b="1" i="1" dirty="0">
              <a:solidFill>
                <a:prstClr val="white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dirty="0">
                <a:solidFill>
                  <a:srgbClr val="04617B"/>
                </a:solidFill>
                <a:latin typeface="Calibri" pitchFamily="34" charset="0"/>
              </a:rPr>
              <a:t> </a:t>
            </a:r>
            <a:endParaRPr lang="ru-RU" sz="1600" b="1" i="1" dirty="0">
              <a:solidFill>
                <a:srgbClr val="04617B"/>
              </a:solidFill>
              <a:latin typeface="Times New Roman" pitchFamily="18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580063" y="4508500"/>
            <a:ext cx="800100" cy="684213"/>
          </a:xfrm>
          <a:prstGeom prst="star5">
            <a:avLst/>
          </a:prstGeom>
          <a:solidFill>
            <a:srgbClr val="FF0000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Calibri" pitchFamily="34" charset="0"/>
              </a:rPr>
              <a:t>4</a:t>
            </a:r>
            <a:endParaRPr lang="ru-RU" sz="1600" b="1" i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013076" y="2365375"/>
            <a:ext cx="914400" cy="685800"/>
          </a:xfrm>
          <a:prstGeom prst="star5">
            <a:avLst>
              <a:gd name="adj" fmla="val 1507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dirty="0">
                <a:solidFill>
                  <a:prstClr val="white"/>
                </a:solidFill>
                <a:latin typeface="Calibri" pitchFamily="34" charset="0"/>
              </a:rPr>
              <a:t>1</a:t>
            </a:r>
            <a:endParaRPr lang="ru-RU" sz="1100" b="1" i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1162844" y="2462213"/>
            <a:ext cx="801687" cy="800100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Calibri" pitchFamily="34" charset="0"/>
              </a:rPr>
              <a:t>2</a:t>
            </a:r>
            <a:endParaRPr lang="ru-RU" sz="1600" b="1" i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773487" y="5584824"/>
            <a:ext cx="733425" cy="574675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Calibri" pitchFamily="34" charset="0"/>
              </a:rPr>
              <a:t>5</a:t>
            </a:r>
            <a:endParaRPr lang="ru-RU" sz="1600" b="1" i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24644" y="4787105"/>
            <a:ext cx="731838" cy="684213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Calibri" pitchFamily="34" charset="0"/>
              </a:rPr>
              <a:t>6</a:t>
            </a:r>
            <a:endParaRPr lang="ru-RU" sz="1100" b="1" i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247" name="AutoShape 31"/>
          <p:cNvSpPr>
            <a:spLocks noChangeArrowheads="1"/>
          </p:cNvSpPr>
          <p:nvPr/>
        </p:nvSpPr>
        <p:spPr bwMode="auto">
          <a:xfrm>
            <a:off x="1487488" y="5471318"/>
            <a:ext cx="736600" cy="801688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Calibri" pitchFamily="34" charset="0"/>
              </a:rPr>
              <a:t>7</a:t>
            </a:r>
            <a:endParaRPr lang="ru-RU" sz="1100" b="1" i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2297" name="Oval 32"/>
          <p:cNvSpPr>
            <a:spLocks noChangeArrowheads="1"/>
          </p:cNvSpPr>
          <p:nvPr/>
        </p:nvSpPr>
        <p:spPr bwMode="auto">
          <a:xfrm>
            <a:off x="2916238" y="3213100"/>
            <a:ext cx="1800225" cy="16557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ru-RU" altLang="ru-RU" sz="2000" i="0" dirty="0" smtClean="0">
                <a:solidFill>
                  <a:prstClr val="white"/>
                </a:solidFill>
                <a:latin typeface="Calibri" pitchFamily="34" charset="0"/>
              </a:rPr>
              <a:t>Имя </a:t>
            </a:r>
            <a:r>
              <a:rPr lang="ru-RU" altLang="ru-RU" sz="2000" i="0" dirty="0" err="1" smtClean="0">
                <a:solidFill>
                  <a:prstClr val="white"/>
                </a:solidFill>
                <a:latin typeface="Calibri" pitchFamily="34" charset="0"/>
              </a:rPr>
              <a:t>существи</a:t>
            </a:r>
            <a:r>
              <a:rPr lang="ru-RU" altLang="ru-RU" sz="2000" i="0" dirty="0" smtClean="0">
                <a:solidFill>
                  <a:prstClr val="white"/>
                </a:solidFill>
                <a:latin typeface="Calibri" pitchFamily="34" charset="0"/>
              </a:rPr>
              <a:t>     тельное</a:t>
            </a:r>
            <a:endParaRPr lang="ru-RU" altLang="ru-RU" sz="2000" dirty="0" smtClean="0">
              <a:solidFill>
                <a:prstClr val="white"/>
              </a:solidFill>
            </a:endParaRP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4617B"/>
              </a:solidFill>
            </a:endParaRP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4617B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35600" y="1773238"/>
            <a:ext cx="2449513" cy="1511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6200000">
            <a:off x="4032250" y="1881188"/>
            <a:ext cx="1511300" cy="12954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Ед.ч.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Мн.ч.</a:t>
            </a:r>
          </a:p>
        </p:txBody>
      </p:sp>
      <p:sp>
        <p:nvSpPr>
          <p:cNvPr id="37" name="Параллелограмм 36"/>
          <p:cNvSpPr/>
          <p:nvPr/>
        </p:nvSpPr>
        <p:spPr>
          <a:xfrm flipH="1">
            <a:off x="6300788" y="3284538"/>
            <a:ext cx="1584325" cy="576262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</a:p>
        </p:txBody>
      </p:sp>
      <p:sp>
        <p:nvSpPr>
          <p:cNvPr id="39" name="Овал 38"/>
          <p:cNvSpPr/>
          <p:nvPr/>
        </p:nvSpPr>
        <p:spPr>
          <a:xfrm>
            <a:off x="5580063" y="2133600"/>
            <a:ext cx="1008062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Одуш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Неодуш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Овал 39"/>
          <p:cNvSpPr/>
          <p:nvPr/>
        </p:nvSpPr>
        <p:spPr>
          <a:xfrm>
            <a:off x="6732588" y="2133600"/>
            <a:ext cx="935037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Собст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Нариц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Параллелограмм 41"/>
          <p:cNvSpPr/>
          <p:nvPr/>
        </p:nvSpPr>
        <p:spPr>
          <a:xfrm>
            <a:off x="6156325" y="1196975"/>
            <a:ext cx="1655763" cy="576263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Кто? Что?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850" y="0"/>
            <a:ext cx="73437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>
                <a:solidFill>
                  <a:srgbClr val="04617B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8313" y="692150"/>
            <a:ext cx="83518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</a:rPr>
              <a:t>.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76725"/>
            <a:ext cx="1792287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00" y="129247"/>
            <a:ext cx="8532564" cy="19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Перед вами карта нашего путешествия.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Но для того, чтобы отправиться в полёт, нам нужен космический корабль.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Сейчас </a:t>
            </a:r>
            <a:r>
              <a:rPr lang="ru-RU" sz="2000" dirty="0">
                <a:latin typeface="Times New Roman"/>
                <a:ea typeface="Times New Roman"/>
              </a:rPr>
              <a:t>мы попробуем его сконструировать, для 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этого </a:t>
            </a:r>
            <a:r>
              <a:rPr lang="ru-RU" sz="2000" dirty="0">
                <a:latin typeface="Times New Roman"/>
                <a:ea typeface="Times New Roman"/>
              </a:rPr>
              <a:t>необходимо назвать  признаки  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имени </a:t>
            </a:r>
            <a:r>
              <a:rPr lang="ru-RU" sz="2000" dirty="0">
                <a:latin typeface="Times New Roman"/>
                <a:ea typeface="Times New Roman"/>
              </a:rPr>
              <a:t>существительного.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631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708400" y="1916113"/>
            <a:ext cx="914400" cy="685800"/>
          </a:xfrm>
          <a:prstGeom prst="star5">
            <a:avLst>
              <a:gd name="adj" fmla="val 1507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100" dirty="0">
                <a:solidFill>
                  <a:prstClr val="white"/>
                </a:solidFill>
                <a:latin typeface="Calibri" pitchFamily="34" charset="0"/>
              </a:rPr>
              <a:t>1</a:t>
            </a:r>
            <a:endParaRPr lang="ru-RU" sz="1100" b="1" i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540000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на месте 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Ноги на месте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Локти у края.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Спина прямая.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Загадка: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Пусты поля,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Мокнет земля,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Дождь поливает,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это бывает?    </a:t>
            </a:r>
          </a:p>
          <a:p>
            <a:pPr>
              <a:buFont typeface="Wingdings 2" pitchFamily="18" charset="2"/>
              <a:buNone/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- Очень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внимательно послушайте слова, которые подарила вам осень и постарайтесь их  запомнить. В конце нашего путешествия мы о них вспомним.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buFont typeface="Wingdings 2" pitchFamily="18" charset="2"/>
              <a:buNone/>
              <a:defRPr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Осень, дождь, ветер, листья, дупло, белка.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C:\Users\User\Desktop\Фото\P1010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81001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2500</TotalTime>
  <Words>1532</Words>
  <Application>Microsoft Office PowerPoint</Application>
  <PresentationFormat>Экран (4:3)</PresentationFormat>
  <Paragraphs>297</Paragraphs>
  <Slides>22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22</vt:i4>
      </vt:variant>
    </vt:vector>
  </HeadingPairs>
  <TitlesOfParts>
    <vt:vector size="40" baseType="lpstr"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12_Поток</vt:lpstr>
      <vt:lpstr>13_Поток</vt:lpstr>
      <vt:lpstr>14_Поток</vt:lpstr>
      <vt:lpstr>16_Поток</vt:lpstr>
      <vt:lpstr>17_Поток</vt:lpstr>
      <vt:lpstr>11_Поток</vt:lpstr>
      <vt:lpstr>15_Поток</vt:lpstr>
      <vt:lpstr> </vt:lpstr>
      <vt:lpstr>Презентация PowerPoint</vt:lpstr>
      <vt:lpstr>Презентация PowerPoint</vt:lpstr>
      <vt:lpstr>Презентация PowerPoint</vt:lpstr>
      <vt:lpstr>Методы обучения</vt:lpstr>
      <vt:lpstr>I.Организационный момент.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Степи. Растительный и животный мир.</dc:title>
  <dc:creator>Лёха</dc:creator>
  <cp:lastModifiedBy>Лена</cp:lastModifiedBy>
  <cp:revision>240</cp:revision>
  <dcterms:created xsi:type="dcterms:W3CDTF">2013-12-11T17:17:47Z</dcterms:created>
  <dcterms:modified xsi:type="dcterms:W3CDTF">2019-04-09T02:47:51Z</dcterms:modified>
</cp:coreProperties>
</file>