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64" r:id="rId8"/>
    <p:sldId id="270" r:id="rId9"/>
    <p:sldId id="271" r:id="rId10"/>
    <p:sldId id="265" r:id="rId11"/>
    <p:sldId id="266" r:id="rId12"/>
    <p:sldId id="268" r:id="rId13"/>
    <p:sldId id="269" r:id="rId14"/>
    <p:sldId id="267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6600"/>
    <a:srgbClr val="FF8A3B"/>
    <a:srgbClr val="FFFF79"/>
    <a:srgbClr val="924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9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FFFF00"/>
          </a:solidFill>
        </p:spPr>
        <p:txBody>
          <a:bodyPr anchor="b"/>
          <a:lstStyle>
            <a:lvl1pPr algn="ctr">
              <a:defRPr sz="6000"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FFFF79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81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3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37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1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5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9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FE54-8DA8-453D-9A75-43F6EAD9467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2888-4EF6-4849-8658-5158AFAA1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6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59" r:id="rId4"/>
    <p:sldLayoutId id="2147483660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573723"/>
            <a:ext cx="10957560" cy="1651317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«</a:t>
            </a:r>
            <a:r>
              <a:rPr lang="ru-RU" sz="8000" b="1" dirty="0" err="1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Мультколлекция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»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5680" y="3104516"/>
            <a:ext cx="8244840" cy="1335722"/>
          </a:xfrm>
          <a:prstGeom prst="round2Diag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Segoe Print" panose="02000600000000000000" pitchFamily="2" charset="0"/>
              </a:rPr>
              <a:t>Интерактивный тренажер по русскому языку для 1 класса</a:t>
            </a:r>
            <a:endParaRPr lang="ru-RU" sz="3600" dirty="0">
              <a:latin typeface="Segoe Print" panose="02000600000000000000" pitchFamily="2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6918960" y="5278438"/>
            <a:ext cx="2971800" cy="640080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НАЧАТЬ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1960" y="243840"/>
            <a:ext cx="1138428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Соотнеси слово и схему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531620"/>
            <a:ext cx="11379200" cy="133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1960" y="3901994"/>
            <a:ext cx="3185160" cy="10972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книга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8980" y="3901994"/>
            <a:ext cx="3185160" cy="10972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слово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36000" y="3901994"/>
            <a:ext cx="3185160" cy="10972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школа</a:t>
            </a:r>
            <a:endParaRPr lang="ru-RU" dirty="0"/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4538980" y="5508308"/>
            <a:ext cx="3240000" cy="1080000"/>
          </a:xfrm>
          <a:prstGeom prst="actionButtonBlank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Проверь</a:t>
            </a:r>
            <a:r>
              <a:rPr lang="ru-RU" sz="32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 себя</a:t>
            </a:r>
            <a:endParaRPr lang="ru-RU" sz="4400" b="1" dirty="0">
              <a:solidFill>
                <a:srgbClr val="44546A">
                  <a:lumMod val="50000"/>
                </a:srgb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5617997" y="2804714"/>
            <a:ext cx="1080000" cy="1080000"/>
          </a:xfrm>
          <a:prstGeom prst="actionButtonHome">
            <a:avLst/>
          </a:prstGeom>
          <a:solidFill>
            <a:srgbClr val="CC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1960" y="243840"/>
            <a:ext cx="1138428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Соотнеси слово и схему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531620"/>
            <a:ext cx="11379200" cy="133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1960" y="3901994"/>
            <a:ext cx="3185160" cy="10972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книга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8980" y="3901994"/>
            <a:ext cx="3185160" cy="10972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слово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36000" y="3901994"/>
            <a:ext cx="3185160" cy="10972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школа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580968" y="2625213"/>
            <a:ext cx="7005484" cy="1276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0"/>
          </p:cNvCxnSpPr>
          <p:nvPr/>
        </p:nvCxnSpPr>
        <p:spPr>
          <a:xfrm flipV="1">
            <a:off x="6131560" y="2625213"/>
            <a:ext cx="298737" cy="1276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512388" y="2575070"/>
            <a:ext cx="7378864" cy="1288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37997" y="5379997"/>
            <a:ext cx="3240000" cy="1080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Молодец!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16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7" grpId="0" animBg="1"/>
      <p:bldP spid="6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6595" y="378542"/>
            <a:ext cx="11247366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Вспомни, как пишутся словарные слова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6595" y="1829446"/>
            <a:ext cx="11247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latin typeface="Segoe Print" panose="02000600000000000000" pitchFamily="2" charset="0"/>
              </a:rPr>
              <a:t>Сп_сиб</a:t>
            </a:r>
            <a:r>
              <a:rPr lang="ru-RU" sz="4400" dirty="0" smtClean="0">
                <a:latin typeface="Segoe Print" panose="02000600000000000000" pitchFamily="2" charset="0"/>
              </a:rPr>
              <a:t>_, д_ </a:t>
            </a:r>
            <a:r>
              <a:rPr lang="ru-RU" sz="4400" dirty="0" err="1" smtClean="0">
                <a:latin typeface="Segoe Print" panose="02000600000000000000" pitchFamily="2" charset="0"/>
              </a:rPr>
              <a:t>св_дания</a:t>
            </a:r>
            <a:r>
              <a:rPr lang="ru-RU" sz="4400" dirty="0" smtClean="0">
                <a:latin typeface="Segoe Print" panose="02000600000000000000" pitchFamily="2" charset="0"/>
              </a:rPr>
              <a:t>, </a:t>
            </a:r>
            <a:r>
              <a:rPr lang="ru-RU" sz="4400" dirty="0" err="1" smtClean="0">
                <a:latin typeface="Segoe Print" panose="02000600000000000000" pitchFamily="2" charset="0"/>
              </a:rPr>
              <a:t>п_жалу_ста</a:t>
            </a:r>
            <a:r>
              <a:rPr lang="ru-RU" sz="4400" dirty="0" smtClean="0">
                <a:latin typeface="Segoe Print" panose="02000600000000000000" pitchFamily="2" charset="0"/>
              </a:rPr>
              <a:t>, </a:t>
            </a:r>
            <a:r>
              <a:rPr lang="ru-RU" sz="4400" dirty="0" err="1" smtClean="0">
                <a:latin typeface="Segoe Print" panose="02000600000000000000" pitchFamily="2" charset="0"/>
              </a:rPr>
              <a:t>ф_милия</a:t>
            </a:r>
            <a:r>
              <a:rPr lang="ru-RU" sz="4400" dirty="0" smtClean="0">
                <a:latin typeface="Segoe Print" panose="02000600000000000000" pitchFamily="2" charset="0"/>
              </a:rPr>
              <a:t>, </a:t>
            </a:r>
            <a:r>
              <a:rPr lang="ru-RU" sz="4400" dirty="0" err="1" smtClean="0">
                <a:latin typeface="Segoe Print" panose="02000600000000000000" pitchFamily="2" charset="0"/>
              </a:rPr>
              <a:t>адр_с</a:t>
            </a:r>
            <a:r>
              <a:rPr lang="ru-RU" sz="4400" dirty="0" smtClean="0">
                <a:latin typeface="Segoe Print" panose="02000600000000000000" pitchFamily="2" charset="0"/>
              </a:rPr>
              <a:t>, </a:t>
            </a:r>
            <a:r>
              <a:rPr lang="ru-RU" sz="4400" dirty="0" err="1" smtClean="0">
                <a:latin typeface="Segoe Print" panose="02000600000000000000" pitchFamily="2" charset="0"/>
              </a:rPr>
              <a:t>д_рога</a:t>
            </a:r>
            <a:endParaRPr lang="ru-RU" sz="4400" dirty="0">
              <a:latin typeface="Segoe Print" panose="02000600000000000000" pitchFamily="2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4476000" y="3986998"/>
            <a:ext cx="3240000" cy="1080000"/>
          </a:xfrm>
          <a:prstGeom prst="actionButtonBlank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себя</a:t>
            </a:r>
            <a:endParaRPr lang="ru-RU" sz="36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5556000" y="2889000"/>
            <a:ext cx="1080000" cy="1080000"/>
          </a:xfrm>
          <a:prstGeom prst="actionButtonHome">
            <a:avLst/>
          </a:prstGeom>
          <a:solidFill>
            <a:srgbClr val="CC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6595" y="378542"/>
            <a:ext cx="11247366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Вспомни, как пишутся словарные слова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6595" y="1829446"/>
            <a:ext cx="11247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Segoe Print" panose="02000600000000000000" pitchFamily="2" charset="0"/>
              </a:rPr>
              <a:t>Спасиб</a:t>
            </a:r>
            <a:r>
              <a:rPr lang="ru-RU" sz="4400" dirty="0">
                <a:latin typeface="Segoe Print" panose="02000600000000000000" pitchFamily="2" charset="0"/>
              </a:rPr>
              <a:t>о</a:t>
            </a:r>
            <a:r>
              <a:rPr lang="ru-RU" sz="4400" dirty="0" smtClean="0">
                <a:latin typeface="Segoe Print" panose="02000600000000000000" pitchFamily="2" charset="0"/>
              </a:rPr>
              <a:t>, до свидания, пожалуйста, фамилия, адрес, дорога</a:t>
            </a:r>
            <a:endParaRPr lang="ru-RU" sz="4400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0278" y="4496744"/>
            <a:ext cx="3240000" cy="1080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Молодец!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22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5602457" y="3040415"/>
            <a:ext cx="1080000" cy="1080000"/>
          </a:xfrm>
          <a:prstGeom prst="actionButtonHome">
            <a:avLst/>
          </a:prstGeom>
          <a:solidFill>
            <a:srgbClr val="CC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1960" y="243840"/>
            <a:ext cx="11400994" cy="16734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Пересчитай все звонкие мягкие согласные звуки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960" y="2161129"/>
            <a:ext cx="11400994" cy="2838573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Любили буквы приходить в гости к ребятам. Всё на свете они знали. Знали буквы и про волшебные слова. Эти слова делают всех людей добрыми.</a:t>
            </a:r>
            <a:endParaRPr lang="ru-RU" dirty="0"/>
          </a:p>
        </p:txBody>
      </p:sp>
      <p:sp>
        <p:nvSpPr>
          <p:cNvPr id="7" name="Пятно 1 6"/>
          <p:cNvSpPr/>
          <p:nvPr/>
        </p:nvSpPr>
        <p:spPr>
          <a:xfrm>
            <a:off x="5053780" y="5265174"/>
            <a:ext cx="1755058" cy="1474839"/>
          </a:xfrm>
          <a:prstGeom prst="irregularSeal1">
            <a:avLst/>
          </a:prstGeom>
          <a:solidFill>
            <a:srgbClr val="FF8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18</a:t>
            </a:r>
            <a:endParaRPr lang="ru-RU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6486" y="5648649"/>
            <a:ext cx="115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Print" panose="02000600000000000000" pitchFamily="2" charset="0"/>
              </a:rPr>
              <a:t>Ой!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649361" y="5243541"/>
            <a:ext cx="1755058" cy="1474839"/>
          </a:xfrm>
          <a:prstGeom prst="irregularSeal1">
            <a:avLst/>
          </a:prstGeom>
          <a:solidFill>
            <a:srgbClr val="FF8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16</a:t>
            </a:r>
            <a:endParaRPr lang="ru-RU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1299" y="5627017"/>
            <a:ext cx="115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Print" panose="02000600000000000000" pitchFamily="2" charset="0"/>
              </a:rPr>
              <a:t>Ой!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8622890" y="5243541"/>
            <a:ext cx="1755058" cy="1474839"/>
          </a:xfrm>
          <a:prstGeom prst="irregularSeal1">
            <a:avLst/>
          </a:prstGeom>
          <a:solidFill>
            <a:srgbClr val="FF8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15</a:t>
            </a:r>
            <a:endParaRPr lang="ru-RU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67640"/>
            <a:ext cx="4907280" cy="7772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МОЛОДЕЦ!!!</a:t>
            </a:r>
            <a:endParaRPr lang="ru-RU" sz="4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4030980" y="1051560"/>
            <a:ext cx="5989320" cy="655320"/>
          </a:xfrm>
          <a:prstGeom prst="actionButtonBlank">
            <a:avLst/>
          </a:prstGeom>
          <a:solidFill>
            <a:srgbClr val="CC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Повторение – мать учения!</a:t>
            </a:r>
            <a:endParaRPr lang="ru-RU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 rot="12633253">
            <a:off x="248725" y="-939857"/>
            <a:ext cx="4226431" cy="499993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но 2 2"/>
          <p:cNvSpPr/>
          <p:nvPr/>
        </p:nvSpPr>
        <p:spPr>
          <a:xfrm rot="17408197">
            <a:off x="3387434" y="1067644"/>
            <a:ext cx="6070617" cy="484039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2 3"/>
          <p:cNvSpPr/>
          <p:nvPr/>
        </p:nvSpPr>
        <p:spPr>
          <a:xfrm rot="21434487">
            <a:off x="80381" y="3078059"/>
            <a:ext cx="4875420" cy="345777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 rot="15270837">
            <a:off x="8105815" y="159154"/>
            <a:ext cx="4168140" cy="374245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 rot="11692125">
            <a:off x="8003366" y="3432533"/>
            <a:ext cx="4122941" cy="35356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 rot="20532423">
            <a:off x="1166500" y="982837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Алфавитный порядок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 rot="20154802">
            <a:off x="896901" y="4346794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Слоги и перенос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 rot="2260988">
            <a:off x="8986533" y="1598973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Словарные слова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 rot="20536852">
            <a:off x="8754733" y="4558541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Звуки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вал 10">
            <a:hlinkClick r:id="rId6" action="ppaction://hlinksldjump"/>
          </p:cNvPr>
          <p:cNvSpPr/>
          <p:nvPr/>
        </p:nvSpPr>
        <p:spPr>
          <a:xfrm>
            <a:off x="5247565" y="2492477"/>
            <a:ext cx="2499656" cy="204593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Звуковой анализ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41940" y="406068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30991" y="3997094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81809" y="4217692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62742" y="2132477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206491" y="882546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 rot="17408197">
            <a:off x="3387434" y="1067644"/>
            <a:ext cx="6070617" cy="484039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2 3"/>
          <p:cNvSpPr/>
          <p:nvPr/>
        </p:nvSpPr>
        <p:spPr>
          <a:xfrm rot="21434487">
            <a:off x="80381" y="3078059"/>
            <a:ext cx="4875420" cy="345777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 rot="15270837">
            <a:off x="8105815" y="159154"/>
            <a:ext cx="4168140" cy="374245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 rot="11692125">
            <a:off x="8003366" y="3432533"/>
            <a:ext cx="4122941" cy="35356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2" action="ppaction://hlinksldjump"/>
          </p:cNvPr>
          <p:cNvSpPr/>
          <p:nvPr/>
        </p:nvSpPr>
        <p:spPr>
          <a:xfrm rot="20154802">
            <a:off x="896901" y="4346794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Слоги и перенос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 rot="2260988">
            <a:off x="8986533" y="1598973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Словарные слова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 rot="20536852">
            <a:off x="8754733" y="4558541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Звуки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5247565" y="2492477"/>
            <a:ext cx="2499656" cy="204593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Звуковой анализ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30991" y="3997094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81809" y="4217692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62742" y="2132477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206491" y="882546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 rot="17408197">
            <a:off x="3387434" y="1067644"/>
            <a:ext cx="6070617" cy="484039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 rot="15270837">
            <a:off x="8105815" y="159154"/>
            <a:ext cx="4168140" cy="374245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 rot="11692125">
            <a:off x="8003366" y="3432533"/>
            <a:ext cx="4122941" cy="35356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2" action="ppaction://hlinksldjump"/>
          </p:cNvPr>
          <p:cNvSpPr/>
          <p:nvPr/>
        </p:nvSpPr>
        <p:spPr>
          <a:xfrm rot="2260988">
            <a:off x="8986533" y="1598973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Словарные слова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 rot="20536852">
            <a:off x="8754733" y="4558541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Звуки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5247565" y="2492477"/>
            <a:ext cx="2499656" cy="204593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Звуковой анализ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81809" y="4217692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62742" y="2132477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206491" y="882546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 rot="15270837">
            <a:off x="8105815" y="159154"/>
            <a:ext cx="4168140" cy="374245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 rot="11692125">
            <a:off x="8003366" y="3432533"/>
            <a:ext cx="4122941" cy="35356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2" action="ppaction://hlinksldjump"/>
          </p:cNvPr>
          <p:cNvSpPr/>
          <p:nvPr/>
        </p:nvSpPr>
        <p:spPr>
          <a:xfrm rot="2260988">
            <a:off x="8986533" y="1598973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Словарные слова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 rot="20536852">
            <a:off x="8754733" y="4558541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Звуки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81809" y="4217692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206491" y="882546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 rot="11692125">
            <a:off x="8003366" y="3432533"/>
            <a:ext cx="4122941" cy="35356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2" action="ppaction://hlinksldjump"/>
          </p:cNvPr>
          <p:cNvSpPr/>
          <p:nvPr/>
        </p:nvSpPr>
        <p:spPr>
          <a:xfrm rot="20536852">
            <a:off x="8754733" y="4558541"/>
            <a:ext cx="2939575" cy="10766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Звуки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81809" y="4217692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5671984" y="2910840"/>
            <a:ext cx="1033616" cy="990600"/>
          </a:xfrm>
          <a:prstGeom prst="actionButtonHome">
            <a:avLst/>
          </a:prstGeom>
          <a:solidFill>
            <a:srgbClr val="CC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105832" cy="3436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АРБУЗ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5496" y="-7374"/>
            <a:ext cx="6086168" cy="3436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АБРИКОС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05832" y="3421625"/>
            <a:ext cx="6105832" cy="34216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АРТИСТ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436374"/>
            <a:ext cx="6105832" cy="34216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АНТЕННА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6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2954" y="467032"/>
            <a:ext cx="11375185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Раздели слова на слоги и для переноса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12954" y="1799303"/>
            <a:ext cx="11375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Segoe Print" panose="02000600000000000000" pitchFamily="2" charset="0"/>
              </a:rPr>
              <a:t>Месяц, язык, багаж, мороз, улица, горох, обувь, кисточка</a:t>
            </a:r>
            <a:endParaRPr lang="ru-RU" sz="4800" b="1" dirty="0">
              <a:latin typeface="Segoe Print" panose="02000600000000000000" pitchFamily="2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4476000" y="4350775"/>
            <a:ext cx="3240000" cy="1080000"/>
          </a:xfrm>
          <a:prstGeom prst="actionButtonBlank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себя</a:t>
            </a:r>
            <a:endParaRPr lang="ru-RU" sz="4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5406463" y="2781215"/>
            <a:ext cx="1080000" cy="1080000"/>
          </a:xfrm>
          <a:prstGeom prst="actionButtonHome">
            <a:avLst/>
          </a:prstGeom>
          <a:solidFill>
            <a:srgbClr val="CC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2954" y="467032"/>
            <a:ext cx="11375185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Раздели слова на слоги и для переноса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12954" y="1799303"/>
            <a:ext cx="11375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Segoe Print" panose="02000600000000000000" pitchFamily="2" charset="0"/>
              </a:rPr>
              <a:t>Месяц, язык, багаж, мороз, улица, горох, обувь, кисточка</a:t>
            </a:r>
            <a:endParaRPr lang="ru-RU" sz="4800" b="1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407" y="3587542"/>
            <a:ext cx="11375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atin typeface="Segoe Print" panose="02000600000000000000" pitchFamily="2" charset="0"/>
              </a:rPr>
              <a:t>Ме-сяц</a:t>
            </a:r>
            <a:r>
              <a:rPr lang="ru-RU" sz="4800" b="1" dirty="0" smtClean="0">
                <a:latin typeface="Segoe Print" panose="02000600000000000000" pitchFamily="2" charset="0"/>
              </a:rPr>
              <a:t>, язык, ба-</a:t>
            </a:r>
            <a:r>
              <a:rPr lang="ru-RU" sz="4800" b="1" dirty="0" err="1" smtClean="0">
                <a:latin typeface="Segoe Print" panose="02000600000000000000" pitchFamily="2" charset="0"/>
              </a:rPr>
              <a:t>гаж</a:t>
            </a:r>
            <a:r>
              <a:rPr lang="ru-RU" sz="4800" b="1" dirty="0" smtClean="0">
                <a:latin typeface="Segoe Print" panose="02000600000000000000" pitchFamily="2" charset="0"/>
              </a:rPr>
              <a:t>, </a:t>
            </a:r>
            <a:r>
              <a:rPr lang="ru-RU" sz="4800" b="1" dirty="0" err="1" smtClean="0">
                <a:latin typeface="Segoe Print" panose="02000600000000000000" pitchFamily="2" charset="0"/>
              </a:rPr>
              <a:t>мо</a:t>
            </a:r>
            <a:r>
              <a:rPr lang="ru-RU" sz="4800" b="1" dirty="0" smtClean="0">
                <a:latin typeface="Segoe Print" panose="02000600000000000000" pitchFamily="2" charset="0"/>
              </a:rPr>
              <a:t>-роз, </a:t>
            </a:r>
            <a:r>
              <a:rPr lang="ru-RU" sz="4800" b="1" dirty="0" err="1" smtClean="0">
                <a:latin typeface="Segoe Print" panose="02000600000000000000" pitchFamily="2" charset="0"/>
              </a:rPr>
              <a:t>ули-ца</a:t>
            </a:r>
            <a:r>
              <a:rPr lang="ru-RU" sz="4800" b="1" dirty="0" smtClean="0">
                <a:latin typeface="Segoe Print" panose="02000600000000000000" pitchFamily="2" charset="0"/>
              </a:rPr>
              <a:t>, </a:t>
            </a:r>
            <a:r>
              <a:rPr lang="ru-RU" sz="4800" b="1" dirty="0" err="1" smtClean="0">
                <a:latin typeface="Segoe Print" panose="02000600000000000000" pitchFamily="2" charset="0"/>
              </a:rPr>
              <a:t>го-рох</a:t>
            </a:r>
            <a:r>
              <a:rPr lang="ru-RU" sz="4800" b="1" dirty="0" smtClean="0">
                <a:latin typeface="Segoe Print" panose="02000600000000000000" pitchFamily="2" charset="0"/>
              </a:rPr>
              <a:t>, обувь, кис-</a:t>
            </a:r>
            <a:r>
              <a:rPr lang="ru-RU" sz="4800" b="1" dirty="0" err="1" smtClean="0">
                <a:latin typeface="Segoe Print" panose="02000600000000000000" pitchFamily="2" charset="0"/>
              </a:rPr>
              <a:t>точ</a:t>
            </a:r>
            <a:r>
              <a:rPr lang="ru-RU" sz="4800" b="1" dirty="0" smtClean="0">
                <a:latin typeface="Segoe Print" panose="02000600000000000000" pitchFamily="2" charset="0"/>
              </a:rPr>
              <a:t>-ка</a:t>
            </a:r>
            <a:endParaRPr lang="ru-RU" sz="4800" b="1" dirty="0">
              <a:latin typeface="Segoe Print" panose="020006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563329" y="1692563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072581" y="2496349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567587" y="1692561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9925664" y="1692562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057535" y="1692562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555226" y="1692563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323304" y="1692563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563329" y="1799302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779773" y="2454562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975122" y="2496348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994917" y="2406814"/>
            <a:ext cx="14748" cy="914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475999" y="5375781"/>
            <a:ext cx="3240000" cy="1080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44546A">
                    <a:lumMod val="50000"/>
                  </a:srgbClr>
                </a:solidFill>
                <a:latin typeface="Segoe Print" panose="02000600000000000000" pitchFamily="2" charset="0"/>
              </a:rPr>
              <a:t>Молодец!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96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228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Segoe Print</vt:lpstr>
      <vt:lpstr>Тема Office</vt:lpstr>
      <vt:lpstr>«Мультколлекция»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Olga Nesterkina</cp:lastModifiedBy>
  <cp:revision>24</cp:revision>
  <dcterms:created xsi:type="dcterms:W3CDTF">2018-02-21T09:50:48Z</dcterms:created>
  <dcterms:modified xsi:type="dcterms:W3CDTF">2018-02-24T18:20:13Z</dcterms:modified>
</cp:coreProperties>
</file>