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Libre Franklin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8o7b70ui0ZR+If/ArYPFup0Ue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C15464-55A9-4E37-AEA3-349084F4FAB9}">
  <a:tblStyle styleId="{8CC15464-55A9-4E37-AEA3-349084F4FAB9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DEDED"/>
          </a:solidFill>
        </a:fill>
      </a:tcStyle>
    </a:wholeTbl>
    <a:band1H>
      <a:tcTxStyle/>
      <a:tcStyle>
        <a:tcBdr/>
        <a:fill>
          <a:solidFill>
            <a:srgbClr val="DADA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ADA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8" name="Google Shape;18;p22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9" name="Google Shape;19;p22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2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25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7" name="Google Shape;67;p2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6" name="Google Shape;76;p3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2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557CC72-DAA3-92EE-6F9D-AFB4F85F4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296955"/>
            <a:ext cx="8361229" cy="4399864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Фёдорова Евгения Юрьевна, учитель русского языка и литературы ГБОУ «Академическая гимназия №56», г. Санкт-Петербург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«Презентация к уроку по учебному предмету «Литература» в 10-ом классе на тему «Н.С. Лесков «Однодум». </a:t>
            </a:r>
            <a:r>
              <a:rPr lang="ru-RU" sz="2800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Образ праведника в рассказе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».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03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805754" y="632148"/>
            <a:ext cx="6195527" cy="571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 dirty="0"/>
              <a:t>Где он применяет все эти правила?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 dirty="0"/>
              <a:t>Изменилось ли отношение Рыжова к жизни, к людям, ведь его поставили на высокую должность?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 dirty="0"/>
              <a:t>Расскажите о его службе. 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 dirty="0"/>
              <a:t>А как же люди оценивали его отношение к службе?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 dirty="0"/>
              <a:t>Что значит “жить по-библейски”?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 dirty="0"/>
              <a:t>Какой случай приводили в пример? 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■"/>
            </a:pPr>
            <a:r>
              <a:rPr lang="ru-RU" sz="2800" b="1" dirty="0">
                <a:solidFill>
                  <a:srgbClr val="C00000"/>
                </a:solidFill>
              </a:rPr>
              <a:t>Перескажите историю с губернатором в церкви. </a:t>
            </a:r>
            <a:r>
              <a:rPr lang="ru-RU" sz="2800" dirty="0"/>
              <a:t>Чем можно объяснить такое поведение Рыжова?</a:t>
            </a:r>
            <a:endParaRPr dirty="0"/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1281" y="669471"/>
            <a:ext cx="4956008" cy="5635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1455576" y="209938"/>
            <a:ext cx="9601200" cy="7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ru-RU" b="1"/>
              <a:t>Работа с текстом</a:t>
            </a:r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xfrm>
            <a:off x="942392" y="1063690"/>
            <a:ext cx="5626359" cy="537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/>
              <a:t>Как губернатор реагирует на поступок Рыжова? Похож ли Ланской на гоголевского городничего из комедии “Ревизор”? Почему?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/>
              <a:t>Найдите и зачитайте </a:t>
            </a:r>
            <a:r>
              <a:rPr lang="ru-RU" sz="2800" b="1">
                <a:solidFill>
                  <a:srgbClr val="C00000"/>
                </a:solidFill>
              </a:rPr>
              <a:t>описание Рыжова </a:t>
            </a:r>
            <a:r>
              <a:rPr lang="ru-RU" sz="2800"/>
              <a:t>при встрече с губернатором (</a:t>
            </a:r>
            <a:r>
              <a:rPr lang="ru-RU" sz="2800" b="1"/>
              <a:t>глава 11</a:t>
            </a:r>
            <a:r>
              <a:rPr lang="ru-RU" sz="2800"/>
              <a:t>). С кем автор сравнивает героя?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/>
              <a:t>Какое изобразительно-выразительное средство использует Лесков при описании героя? </a:t>
            </a:r>
            <a:endParaRPr/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9135" y="1063690"/>
            <a:ext cx="3848750" cy="496613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0"/>
          <p:cNvSpPr txBox="1"/>
          <p:nvPr/>
        </p:nvSpPr>
        <p:spPr>
          <a:xfrm>
            <a:off x="7081935" y="6215296"/>
            <a:ext cx="49918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Ланской Сергей Степанович (1787-1862)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1716833" y="377890"/>
            <a:ext cx="9601200" cy="86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ru-RU" b="1"/>
              <a:t>Общественное мнение о Рыжове</a:t>
            </a:r>
            <a:endParaRPr/>
          </a:p>
        </p:txBody>
      </p:sp>
      <p:graphicFrame>
        <p:nvGraphicFramePr>
          <p:cNvPr id="156" name="Google Shape;156;p11"/>
          <p:cNvGraphicFramePr/>
          <p:nvPr/>
        </p:nvGraphicFramePr>
        <p:xfrm>
          <a:off x="1194319" y="1548882"/>
          <a:ext cx="10483300" cy="3896725"/>
        </p:xfrm>
        <a:graphic>
          <a:graphicData uri="http://schemas.openxmlformats.org/drawingml/2006/table">
            <a:tbl>
              <a:tblPr firstRow="1" bandRow="1">
                <a:noFill/>
                <a:tableStyleId>{8CC15464-55A9-4E37-AEA3-349084F4FAB9}</a:tableStyleId>
              </a:tblPr>
              <a:tblGrid>
                <a:gridCol w="262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Автор- повествователь</a:t>
                      </a:r>
                      <a:endParaRPr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Ланской</a:t>
                      </a:r>
                      <a:endParaRPr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Простецы- простолюдины</a:t>
                      </a:r>
                      <a:endParaRPr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Городничий</a:t>
                      </a:r>
                      <a:endParaRPr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0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>
            <a:off x="1716833" y="377890"/>
            <a:ext cx="9601200" cy="86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ru-RU" b="1"/>
              <a:t>Общественное мнение о Рыжове</a:t>
            </a:r>
            <a:endParaRPr/>
          </a:p>
        </p:txBody>
      </p:sp>
      <p:graphicFrame>
        <p:nvGraphicFramePr>
          <p:cNvPr id="162" name="Google Shape;162;p12"/>
          <p:cNvGraphicFramePr/>
          <p:nvPr/>
        </p:nvGraphicFramePr>
        <p:xfrm>
          <a:off x="1194319" y="1548882"/>
          <a:ext cx="10483300" cy="3896725"/>
        </p:xfrm>
        <a:graphic>
          <a:graphicData uri="http://schemas.openxmlformats.org/drawingml/2006/table">
            <a:tbl>
              <a:tblPr firstRow="1" bandRow="1">
                <a:noFill/>
                <a:tableStyleId>{8CC15464-55A9-4E37-AEA3-349084F4FAB9}</a:tableStyleId>
              </a:tblPr>
              <a:tblGrid>
                <a:gridCol w="262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Автор- повествователь</a:t>
                      </a:r>
                      <a:endParaRPr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Ланской</a:t>
                      </a:r>
                      <a:endParaRPr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Простецы- простолюдины</a:t>
                      </a:r>
                      <a:endParaRPr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Городничий</a:t>
                      </a:r>
                      <a:endParaRPr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0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Чудак Однодум, этот чудак, Солигалический антик</a:t>
                      </a:r>
                      <a:endParaRPr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Чудак, удивительный человек</a:t>
                      </a:r>
                      <a:endParaRPr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Такой, некий, этакой</a:t>
                      </a:r>
                      <a:endParaRPr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/>
                        <a:t>Дурак, этакий дурак</a:t>
                      </a:r>
                      <a:endParaRPr/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" name="Google Shape;163;p12"/>
          <p:cNvSpPr txBox="1"/>
          <p:nvPr/>
        </p:nvSpPr>
        <p:spPr>
          <a:xfrm flipH="1">
            <a:off x="2503746" y="5641539"/>
            <a:ext cx="91738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Каким в глазах людей представляется Рыжов?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1418253" y="331236"/>
            <a:ext cx="9601200" cy="74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ru-RU" b="1"/>
              <a:t>Работа с текстом</a:t>
            </a:r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1257659" y="1370254"/>
            <a:ext cx="5591010" cy="466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Какое автор даёт прозвище своему герою? Почему?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Кто рассказал историю об Однодуме? Каким вы себе представляете рассказчика? Как он относится к Однодуму?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Рассказчик и Н.С. Лесков – это одно лицо?</a:t>
            </a:r>
            <a:endParaRPr/>
          </a:p>
        </p:txBody>
      </p:sp>
      <p:pic>
        <p:nvPicPr>
          <p:cNvPr id="170" name="Google Shape;1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8862" y="1370254"/>
            <a:ext cx="3614058" cy="4996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>
            <a:spLocks noGrp="1"/>
          </p:cNvSpPr>
          <p:nvPr>
            <p:ph type="body" idx="1"/>
          </p:nvPr>
        </p:nvSpPr>
        <p:spPr>
          <a:xfrm>
            <a:off x="858415" y="1156099"/>
            <a:ext cx="6410131" cy="439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AutoNum type="arabicPeriod"/>
            </a:pPr>
            <a:r>
              <a:rPr lang="ru-RU" sz="2800"/>
              <a:t>Почему Лесков называет героя рассказа праведником? Любого ли верующего человека можно назвать </a:t>
            </a:r>
            <a:r>
              <a:rPr lang="ru-RU" sz="2800" b="1">
                <a:solidFill>
                  <a:srgbClr val="C00000"/>
                </a:solidFill>
              </a:rPr>
              <a:t>праведником</a:t>
            </a:r>
            <a:r>
              <a:rPr lang="ru-RU" sz="2800"/>
              <a:t>?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❖"/>
            </a:pPr>
            <a:r>
              <a:rPr lang="ru-RU" sz="2800"/>
              <a:t>В Библии говорится: “Не всякий, говорящий мне “Господи! Господи!” войдет в Царство Небесное, но исполняющий волю Отца моего Небесного”. </a:t>
            </a:r>
            <a:endParaRPr/>
          </a:p>
        </p:txBody>
      </p:sp>
      <p:pic>
        <p:nvPicPr>
          <p:cNvPr id="176" name="Google Shape;176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01702" y="1702058"/>
            <a:ext cx="4448175" cy="296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>
            <a:spLocks noGrp="1"/>
          </p:cNvSpPr>
          <p:nvPr>
            <p:ph type="body" idx="1"/>
          </p:nvPr>
        </p:nvSpPr>
        <p:spPr>
          <a:xfrm>
            <a:off x="970384" y="0"/>
            <a:ext cx="6272698" cy="641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sz="3200" dirty="0"/>
          </a:p>
          <a:p>
            <a:pPr marL="514350" lvl="0" indent="-51435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AutoNum type="arabicPeriod" startAt="2"/>
            </a:pPr>
            <a:r>
              <a:rPr lang="ru-RU" sz="3300" dirty="0"/>
              <a:t>Кто такой “</a:t>
            </a:r>
            <a:r>
              <a:rPr lang="ru-RU" sz="3300" dirty="0" err="1"/>
              <a:t>лесковский</a:t>
            </a:r>
            <a:r>
              <a:rPr lang="ru-RU" sz="3300" dirty="0"/>
              <a:t> праведник”? </a:t>
            </a:r>
            <a:r>
              <a:rPr lang="ru-RU" sz="3300" b="1" dirty="0">
                <a:solidFill>
                  <a:srgbClr val="C00000"/>
                </a:solidFill>
              </a:rPr>
              <a:t>Образ главного героя.</a:t>
            </a:r>
            <a:endParaRPr sz="3300"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ru-RU" sz="3300" dirty="0"/>
              <a:t>деятельный</a:t>
            </a:r>
            <a:endParaRPr sz="3300"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ru-RU" sz="3300" dirty="0"/>
              <a:t>самоотверженный</a:t>
            </a:r>
            <a:endParaRPr sz="3300"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ru-RU" sz="3300" dirty="0"/>
              <a:t>любящий</a:t>
            </a:r>
            <a:endParaRPr sz="3300"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ru-RU" sz="3300" dirty="0"/>
              <a:t>исполнительный</a:t>
            </a:r>
            <a:endParaRPr sz="3300"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ru-RU" sz="3300" dirty="0"/>
              <a:t>честный</a:t>
            </a:r>
            <a:endParaRPr sz="3300"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ru-RU" sz="3300" dirty="0"/>
              <a:t>скромный</a:t>
            </a:r>
            <a:endParaRPr sz="3300"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ru-RU" sz="3300" dirty="0"/>
              <a:t>требовательный</a:t>
            </a:r>
            <a:endParaRPr sz="3300"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ru-RU" sz="3300" dirty="0"/>
              <a:t>живущий по заповедям Божьим, по законам совести</a:t>
            </a:r>
            <a:endParaRPr sz="3300"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ru-RU" sz="3300" dirty="0"/>
              <a:t>человеколюбивый</a:t>
            </a:r>
            <a:endParaRPr sz="3300"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ru-RU" sz="3300" dirty="0"/>
              <a:t>одинокий</a:t>
            </a:r>
            <a:endParaRPr sz="3300"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sz="3200" dirty="0"/>
          </a:p>
        </p:txBody>
      </p:sp>
      <p:pic>
        <p:nvPicPr>
          <p:cNvPr id="182" name="Google Shape;182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01702" y="1702058"/>
            <a:ext cx="4448175" cy="296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>
            <a:spLocks noGrp="1"/>
          </p:cNvSpPr>
          <p:nvPr>
            <p:ph type="body" idx="1"/>
          </p:nvPr>
        </p:nvSpPr>
        <p:spPr>
          <a:xfrm>
            <a:off x="961052" y="747226"/>
            <a:ext cx="5906278" cy="536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 dirty="0"/>
              <a:t>Что дает </a:t>
            </a:r>
            <a:r>
              <a:rPr lang="ru-RU" sz="2800" dirty="0" err="1"/>
              <a:t>праведничество</a:t>
            </a:r>
            <a:r>
              <a:rPr lang="ru-RU" sz="2800" dirty="0"/>
              <a:t> самому человеку? Был ли счастлив Рыжов в своей жизни? Как вы определили?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 dirty="0"/>
              <a:t>Как вы думаете, почему Н.С. Лесков в качестве эпиграфа к циклу “Три праведника и один </a:t>
            </a:r>
            <a:r>
              <a:rPr lang="ru-RU" sz="2800" dirty="0" err="1"/>
              <a:t>Шерамур</a:t>
            </a:r>
            <a:r>
              <a:rPr lang="ru-RU" sz="2800" dirty="0"/>
              <a:t>” взял слова “Без трех праведников несть граду стояния”?</a:t>
            </a:r>
            <a:endParaRPr dirty="0"/>
          </a:p>
          <a:p>
            <a:pPr marL="384048" lvl="0" indent="-2062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endParaRPr sz="2800"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 dirty="0"/>
              <a:t>Эта фраза имеет библейское происхождение.</a:t>
            </a:r>
            <a:endParaRPr dirty="0"/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298" y="1340498"/>
            <a:ext cx="4712874" cy="4005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title"/>
          </p:nvPr>
        </p:nvSpPr>
        <p:spPr>
          <a:xfrm>
            <a:off x="1446245" y="135293"/>
            <a:ext cx="9601200" cy="65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ru-RU" b="1"/>
              <a:t>СОДОМ И ГОМОРРА</a:t>
            </a:r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914400" y="951723"/>
            <a:ext cx="11066105" cy="577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ru-RU" sz="2400"/>
              <a:t>Узнал Господь о беззакониях жителей Содома и Гоморры, решил проверить, сколь тяжёл их грех, и наказать нечестивых, Авраам воззвал к нему: “…неужели Ты погубишь и не пощадишь места сего ради пятидесяти праведников в нем? Господь сказал: «Если Я найду в городе Содоме 50 праведников, то Я ради них пощажу все место сие”. Авраам, зная моральный уровень своих соплеменников, продолжал задавать вопросы, уменьшая число праведников. И каждый раз обещал Господь, что если осталось 40, 20, 10 праведных, город будет спасен. Но не нашлось в Содоме праведников, кроме одного Лота, которому и повелел Господь вместе с семьей покинуть город, чтобы не погибнуть от его беззаконий.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ru-RU" sz="2400"/>
              <a:t>«И пролил Господь на Содом и Гоморру дождем серу и огонь… с неба, и ниспроверг города сии… и всех жителей городов сих».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400"/>
              <a:buChar char="■"/>
            </a:pPr>
            <a:r>
              <a:rPr lang="ru-RU" sz="2400" b="1">
                <a:solidFill>
                  <a:srgbClr val="C00000"/>
                </a:solidFill>
              </a:rPr>
              <a:t>Отсюда и закрепилось в народном сознании убеждение: пока есть на земле праведники, не повторит страна судьбы Содома и Гоморры, ибо “много может усиленная молитва праведного”. (Иак. 1,6).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9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ru-RU" b="1"/>
              <a:t>КАК НУЖНО ЖИТЬ?</a:t>
            </a:r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1371600" y="1754156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Необходимо жить по совести, так как она объединяет в человеке добро, сознание, духовную красоту, сердечность, веру и надежду, приводит к очищению.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825769" y="3536149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ru-RU"/>
              <a:t>ОБРАЗ ПРАВЕДНИКА В РАССКАЗЕ </a:t>
            </a:r>
            <a:br>
              <a:rPr lang="ru-RU"/>
            </a:br>
            <a:r>
              <a:rPr lang="ru-RU"/>
              <a:t>Н.С. ЛЕСКОВА «ОДНОДУМ»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ru-RU" b="1"/>
              <a:t>ДОМАШНЕЕ ЗАДАНИЕ</a:t>
            </a:r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Актуальна ли тема праведничества сегодня?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1B5DC5-53BE-A7B1-0F6D-004595563C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32977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3540" y="439615"/>
            <a:ext cx="3751021" cy="603520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body" idx="2"/>
          </p:nvPr>
        </p:nvSpPr>
        <p:spPr>
          <a:xfrm>
            <a:off x="5356026" y="149469"/>
            <a:ext cx="6478420" cy="659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ru-RU" sz="2800" b="1"/>
              <a:t>1889 год. Сборник-цикл </a:t>
            </a:r>
            <a:endParaRPr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ru-RU" sz="2800" b="1"/>
              <a:t>«Три праведника и Шерамур»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■"/>
            </a:pPr>
            <a:r>
              <a:rPr lang="ru-RU" sz="2800">
                <a:solidFill>
                  <a:srgbClr val="C00000"/>
                </a:solidFill>
              </a:rPr>
              <a:t>“Однодум”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■"/>
            </a:pPr>
            <a:r>
              <a:rPr lang="ru-RU" sz="2800">
                <a:solidFill>
                  <a:srgbClr val="C00000"/>
                </a:solidFill>
              </a:rPr>
              <a:t>“Пигмей”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■"/>
            </a:pPr>
            <a:r>
              <a:rPr lang="ru-RU" sz="2800">
                <a:solidFill>
                  <a:srgbClr val="C00000"/>
                </a:solidFill>
              </a:rPr>
              <a:t>“Кадетский монастырь”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/>
              <a:t>“Русский демократ в Польше”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/>
              <a:t>“Несмертельный Голован”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/>
              <a:t>“Инженеры- бессребреники”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/>
              <a:t>“Левша”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/>
              <a:t>“Очарованный странник”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/>
              <a:t>“Человек на часах”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ru-RU" sz="2800"/>
              <a:t>“Шерамур”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1371600" y="16705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ru-RU" b="1"/>
              <a:t>Предисловие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0" y="-61219"/>
            <a:ext cx="121820" cy="5796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675" tIns="12675" rIns="12675" bIns="12675" anchor="ctr" anchorCtr="0">
            <a:spAutoFit/>
          </a:bodyPr>
          <a:lstStyle/>
          <a:p>
            <a:pPr marL="0" marR="0" lvl="0" indent="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916014" y="1129004"/>
            <a:ext cx="11139853" cy="556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ru-RU" sz="2800" dirty="0">
                <a:solidFill>
                  <a:srgbClr val="000000"/>
                </a:solidFill>
              </a:rPr>
              <a:t>«Как, — думал я, — неужто в самом деле ни в моей, ни в его и ни в чьей иной русской душе не видать ничего, кроме дряни? Неужто все доброе и хорошее, что когда-либо заметил художественный глаз других писателей, — одна выдумка и вздор? Это не только грустно, это страшно. Если без трех праведных, по народному верованию, не стоит ни один город, то как же устоять целой земле с одною дрянью, которая живет в моей и в твоей душе, мой читатель?»</a:t>
            </a:r>
            <a:endParaRPr sz="1800" dirty="0"/>
          </a:p>
          <a:p>
            <a:pPr marL="0" lvl="0" indent="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95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ru-RU" sz="4000" b="1" dirty="0">
                <a:solidFill>
                  <a:srgbClr val="C00000"/>
                </a:solidFill>
              </a:rPr>
              <a:t>«Без трех праведных несть граду стояния».</a:t>
            </a:r>
            <a:endParaRPr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 descr="Николай Лесков, Аудиокнига &lt;strong&gt;Однодум&lt;/strong&gt; – слушать онлайн или ..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8811" y="335902"/>
            <a:ext cx="4447786" cy="6224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>
            <a:spLocks noGrp="1"/>
          </p:cNvSpPr>
          <p:nvPr>
            <p:ph type="body" idx="2"/>
          </p:nvPr>
        </p:nvSpPr>
        <p:spPr>
          <a:xfrm>
            <a:off x="6344817" y="1348521"/>
            <a:ext cx="5449466" cy="419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Char char="■"/>
            </a:pPr>
            <a:r>
              <a:rPr lang="ru-RU" sz="2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«Однодум» – первый из задуманных Лесковым рассказов цикла. В </a:t>
            </a:r>
            <a:r>
              <a:rPr lang="ru-RU" sz="2800" b="1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1879</a:t>
            </a:r>
            <a:r>
              <a:rPr lang="ru-RU" sz="2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году в газете “Еженедельное новое время” рассказ был опубликован под общим заголовком: “Русские антики. (Из рассказов о трех праведниках). Однодум. (Очерк)”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951723" y="1250302"/>
            <a:ext cx="6272698" cy="461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 dirty="0"/>
              <a:t>Кто такой </a:t>
            </a:r>
            <a:r>
              <a:rPr lang="ru-RU" sz="3200" b="1" dirty="0">
                <a:solidFill>
                  <a:srgbClr val="C00000"/>
                </a:solidFill>
              </a:rPr>
              <a:t>праведник</a:t>
            </a:r>
            <a:r>
              <a:rPr lang="ru-RU" sz="3200" dirty="0"/>
              <a:t>?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 b="1" dirty="0"/>
              <a:t>Праведник, или праведный </a:t>
            </a:r>
            <a:r>
              <a:rPr lang="ru-RU" sz="3200" dirty="0"/>
              <a:t>– название святых; праведно живущий, во всем по закону Божию поступающий, </a:t>
            </a:r>
            <a:r>
              <a:rPr lang="ru-RU" sz="3200" dirty="0" err="1"/>
              <a:t>безгрешник</a:t>
            </a:r>
            <a:r>
              <a:rPr lang="ru-RU" sz="3200" dirty="0"/>
              <a:t>, вещающий Божию правду. (Словарь В.И. Даля)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 dirty="0"/>
              <a:t>В литературе встречали таких героев?</a:t>
            </a:r>
            <a:endParaRPr dirty="0"/>
          </a:p>
        </p:txBody>
      </p:sp>
      <p:pic>
        <p:nvPicPr>
          <p:cNvPr id="118" name="Google Shape;118;p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89735" y="1678851"/>
            <a:ext cx="4448175" cy="296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961053" y="1781250"/>
            <a:ext cx="6272698" cy="280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AutoNum type="arabicPeriod"/>
            </a:pPr>
            <a:r>
              <a:rPr lang="ru-RU" sz="3200"/>
              <a:t>Почему Лесков называет героя рассказа праведником?</a:t>
            </a:r>
            <a:endParaRPr/>
          </a:p>
          <a:p>
            <a:pPr marL="457200" lvl="0" indent="-4572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"/>
              <a:buAutoNum type="arabicPeriod"/>
            </a:pPr>
            <a:r>
              <a:rPr lang="ru-RU" sz="3200"/>
              <a:t>Кто такой “лесковский праведник”? Образ главного героя.</a:t>
            </a:r>
            <a:endParaRPr/>
          </a:p>
        </p:txBody>
      </p:sp>
      <p:pic>
        <p:nvPicPr>
          <p:cNvPr id="124" name="Google Shape;124;p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01702" y="1702058"/>
            <a:ext cx="4448175" cy="296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1143897" y="104073"/>
            <a:ext cx="9601200" cy="72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ru-RU" b="1"/>
              <a:t>Работа с текстом</a:t>
            </a:r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858416" y="830425"/>
            <a:ext cx="11081538" cy="575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Что мы знаем о главном герое, о его происхождении?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Каким автор нам представляет героя? </a:t>
            </a:r>
            <a:r>
              <a:rPr lang="ru-RU" sz="3200" b="1">
                <a:solidFill>
                  <a:srgbClr val="C00000"/>
                </a:solidFill>
              </a:rPr>
              <a:t>Зачитайте описание героя.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Расскажите, как начинается его самостоятельная жизнь в 14 лет.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Почему не было желающих на эту должность?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А почему же эта должность Алексашке пришлась по вкусу? </a:t>
            </a:r>
            <a:r>
              <a:rPr lang="ru-RU" sz="3200" b="1">
                <a:solidFill>
                  <a:srgbClr val="C00000"/>
                </a:solidFill>
              </a:rPr>
              <a:t>Зачитайте.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Что помогало Рыжову в нелегком пути?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Char char="■"/>
            </a:pPr>
            <a:r>
              <a:rPr lang="ru-RU" sz="3200"/>
              <a:t>Расскажите, как Рыжов познает Библию.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371600" y="107302"/>
            <a:ext cx="9601200" cy="760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ru-RU" b="1"/>
              <a:t>Правила Рыжова</a:t>
            </a: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1371599" y="961053"/>
            <a:ext cx="10562253" cy="567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Char char="■"/>
            </a:pPr>
            <a:r>
              <a:rPr lang="ru-RU" sz="2800" b="1">
                <a:solidFill>
                  <a:srgbClr val="C00000"/>
                </a:solidFill>
              </a:rPr>
              <a:t>Какие он создал правила на библейской почве? Что это за правила?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✔"/>
            </a:pPr>
            <a:r>
              <a:rPr lang="ru-RU" sz="2800"/>
              <a:t>“Устыдить крепчайших”.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✔"/>
            </a:pPr>
            <a:r>
              <a:rPr lang="ru-RU" sz="2800"/>
              <a:t>“Бог всегда со мной, а кроме него никого не страшно”.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✔"/>
            </a:pPr>
            <a:r>
              <a:rPr lang="ru-RU" sz="2800"/>
              <a:t>“В поте лица ешь хлеб твой”.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✔"/>
            </a:pPr>
            <a:r>
              <a:rPr lang="ru-RU" sz="2800"/>
              <a:t>“Мзду брать Бог запрещает”.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✔"/>
            </a:pPr>
            <a:r>
              <a:rPr lang="ru-RU" sz="2800"/>
              <a:t>“Даров не приемлю”.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✔"/>
            </a:pPr>
            <a:r>
              <a:rPr lang="ru-RU" sz="2800"/>
              <a:t>“Одеваюсь по простоте”.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✔"/>
            </a:pPr>
            <a:r>
              <a:rPr lang="ru-RU" sz="2800"/>
              <a:t>“Дело не в платье, а в рассудке и совести”.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✔"/>
            </a:pPr>
            <a:r>
              <a:rPr lang="ru-RU" sz="2800"/>
              <a:t>“Ложь заповедью запрещена – я лгать не стану”.</a:t>
            </a:r>
            <a:endParaRPr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Широкоэкранный</PresentationFormat>
  <Paragraphs>103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Noto Sans Symbols</vt:lpstr>
      <vt:lpstr>Helvetica Neue</vt:lpstr>
      <vt:lpstr>Libre Franklin</vt:lpstr>
      <vt:lpstr>Arial</vt:lpstr>
      <vt:lpstr>Crop</vt:lpstr>
      <vt:lpstr>Фёдорова Евгения Юрьевна, учитель русского языка и литературы ГБОУ «Академическая гимназия №56», г. Санкт-Петербург  «Презентация к уроку по учебному предмету «Литература» в 10-ом классе на тему «Н.С. Лесков «Однодум». Образ праведника в рассказе».  </vt:lpstr>
      <vt:lpstr>ОБРАЗ ПРАВЕДНИКА В РАССКАЗЕ  Н.С. ЛЕСКОВА «ОДНОДУМ»</vt:lpstr>
      <vt:lpstr>Презентация PowerPoint</vt:lpstr>
      <vt:lpstr>Предисловие</vt:lpstr>
      <vt:lpstr>Презентация PowerPoint</vt:lpstr>
      <vt:lpstr>Презентация PowerPoint</vt:lpstr>
      <vt:lpstr>Презентация PowerPoint</vt:lpstr>
      <vt:lpstr>Работа с текстом</vt:lpstr>
      <vt:lpstr>Правила Рыжова</vt:lpstr>
      <vt:lpstr>Презентация PowerPoint</vt:lpstr>
      <vt:lpstr>Работа с текстом</vt:lpstr>
      <vt:lpstr>Общественное мнение о Рыжове</vt:lpstr>
      <vt:lpstr>Общественное мнение о Рыжове</vt:lpstr>
      <vt:lpstr>Работа с текстом</vt:lpstr>
      <vt:lpstr>Презентация PowerPoint</vt:lpstr>
      <vt:lpstr>Презентация PowerPoint</vt:lpstr>
      <vt:lpstr>Презентация PowerPoint</vt:lpstr>
      <vt:lpstr>СОДОМ И ГОМОРРА</vt:lpstr>
      <vt:lpstr>КАК НУЖНО ЖИТЬ?</vt:lpstr>
      <vt:lpstr>ДОМАШНЕЕ ЗАДАНИЕ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Фёдорова Евгения Юрьевна, учитель русского языка и литературы ГБОУ «Академическая гимназия №56», г. Санкт-Петербург  «Презентация к уроку по учебному предмету «Литература» в 10-ом классе на тему «Н.С. Лесков «Однодум». Образ праведника в рассказе».  </dc:title>
  <dc:creator>student</dc:creator>
  <cp:lastModifiedBy>Евгения</cp:lastModifiedBy>
  <cp:revision>1</cp:revision>
  <dcterms:created xsi:type="dcterms:W3CDTF">2021-09-28T11:16:17Z</dcterms:created>
  <dcterms:modified xsi:type="dcterms:W3CDTF">2022-10-21T15:52:20Z</dcterms:modified>
</cp:coreProperties>
</file>