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31" r:id="rId2"/>
  </p:sldMasterIdLst>
  <p:sldIdLst>
    <p:sldId id="295" r:id="rId3"/>
    <p:sldId id="296" r:id="rId4"/>
    <p:sldId id="266" r:id="rId5"/>
    <p:sldId id="263" r:id="rId6"/>
    <p:sldId id="273" r:id="rId7"/>
    <p:sldId id="267" r:id="rId8"/>
    <p:sldId id="268" r:id="rId9"/>
    <p:sldId id="269" r:id="rId10"/>
    <p:sldId id="270" r:id="rId11"/>
    <p:sldId id="271" r:id="rId12"/>
    <p:sldId id="272" r:id="rId13"/>
    <p:sldId id="274" r:id="rId14"/>
    <p:sldId id="275" r:id="rId15"/>
    <p:sldId id="277" r:id="rId16"/>
    <p:sldId id="278" r:id="rId17"/>
    <p:sldId id="279" r:id="rId18"/>
    <p:sldId id="283" r:id="rId19"/>
    <p:sldId id="284" r:id="rId20"/>
    <p:sldId id="285" r:id="rId21"/>
    <p:sldId id="289" r:id="rId22"/>
    <p:sldId id="290" r:id="rId23"/>
    <p:sldId id="287" r:id="rId24"/>
    <p:sldId id="297" r:id="rId25"/>
    <p:sldId id="298" r:id="rId26"/>
    <p:sldId id="294"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104795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9932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415752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05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974331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17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47525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544FB68-7808-4A73-9BF0-18486454C4CD}" type="datetimeFigureOut">
              <a:rPr lang="ru-RU" smtClean="0"/>
              <a:t>30.03.2019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9500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544FB68-7808-4A73-9BF0-18486454C4CD}" type="datetimeFigureOut">
              <a:rPr lang="ru-RU" smtClean="0"/>
              <a:t>30.03.2019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58063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544FB68-7808-4A73-9BF0-18486454C4CD}" type="datetimeFigureOut">
              <a:rPr lang="ru-RU" smtClean="0"/>
              <a:t>30.03.2019</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265518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A2A7A8-4F29-4527-A3F9-17085136B167}" type="slidenum">
              <a:rPr lang="ru-RU" smtClean="0"/>
              <a:t>‹#›</a:t>
            </a:fld>
            <a:endParaRPr lang="ru-RU"/>
          </a:p>
        </p:txBody>
      </p:sp>
    </p:spTree>
    <p:extLst>
      <p:ext uri="{BB962C8B-B14F-4D97-AF65-F5344CB8AC3E}">
        <p14:creationId xmlns:p14="http://schemas.microsoft.com/office/powerpoint/2010/main" val="394638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2854302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126389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74311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411990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44FB68-7808-4A73-9BF0-18486454C4CD}" type="datetimeFigureOut">
              <a:rPr lang="ru-RU" smtClean="0"/>
              <a:t>30.03.2019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77967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413852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1544FB68-7808-4A73-9BF0-18486454C4CD}" type="datetimeFigureOut">
              <a:rPr lang="ru-RU" smtClean="0"/>
              <a:t>30.03.2019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DA2A7A8-4F29-4527-A3F9-17085136B167}"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52382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544FB68-7808-4A73-9BF0-18486454C4CD}" type="datetimeFigureOut">
              <a:rPr lang="ru-RU" smtClean="0"/>
              <a:t>30.03.2019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DA2A7A8-4F29-4527-A3F9-17085136B167}" type="slidenum">
              <a:rPr lang="ru-RU" smtClean="0"/>
              <a:t>‹#›</a:t>
            </a:fld>
            <a:endParaRPr lang="ru-RU"/>
          </a:p>
        </p:txBody>
      </p:sp>
      <p:sp>
        <p:nvSpPr>
          <p:cNvPr id="6" name="Title 5"/>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6370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4FB68-7808-4A73-9BF0-18486454C4CD}" type="datetimeFigureOut">
              <a:rPr lang="ru-RU" smtClean="0"/>
              <a:t>30.03.2019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143218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smtClean="0"/>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70493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44FB68-7808-4A73-9BF0-18486454C4CD}" type="datetimeFigureOut">
              <a:rPr lang="ru-RU" smtClean="0"/>
              <a:t>30.03.2019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A2A7A8-4F29-4527-A3F9-17085136B167}" type="slidenum">
              <a:rPr lang="ru-RU" smtClean="0"/>
              <a:t>‹#›</a:t>
            </a:fld>
            <a:endParaRPr lang="ru-RU"/>
          </a:p>
        </p:txBody>
      </p:sp>
    </p:spTree>
    <p:extLst>
      <p:ext uri="{BB962C8B-B14F-4D97-AF65-F5344CB8AC3E}">
        <p14:creationId xmlns:p14="http://schemas.microsoft.com/office/powerpoint/2010/main" val="382783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544FB68-7808-4A73-9BF0-18486454C4CD}" type="datetimeFigureOut">
              <a:rPr lang="ru-RU" smtClean="0"/>
              <a:t>30.03.2019</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DA2A7A8-4F29-4527-A3F9-17085136B167}" type="slidenum">
              <a:rPr lang="ru-RU" smtClean="0"/>
              <a:t>‹#›</a:t>
            </a:fld>
            <a:endParaRPr lang="ru-RU"/>
          </a:p>
        </p:txBody>
      </p:sp>
    </p:spTree>
    <p:extLst>
      <p:ext uri="{BB962C8B-B14F-4D97-AF65-F5344CB8AC3E}">
        <p14:creationId xmlns:p14="http://schemas.microsoft.com/office/powerpoint/2010/main" val="23707516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544FB68-7808-4A73-9BF0-18486454C4CD}" type="datetimeFigureOut">
              <a:rPr lang="ru-RU" smtClean="0"/>
              <a:t>30.03.2019</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DA2A7A8-4F29-4527-A3F9-17085136B167}"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07364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0"/>
            <a:ext cx="12192001" cy="6863417"/>
          </a:xfrm>
          <a:prstGeom prst="rect">
            <a:avLst/>
          </a:prstGeom>
          <a:noFill/>
        </p:spPr>
        <p:txBody>
          <a:bodyPr wrap="square" lIns="91440" tIns="45720" rIns="91440" bIns="45720">
            <a:spAutoFit/>
          </a:bodyPr>
          <a:lstStyle/>
          <a:p>
            <a:pPr algn="ct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Презентация к уроку по учебному предмету </a:t>
            </a:r>
          </a:p>
          <a:p>
            <a:pPr algn="ctr"/>
            <a:r>
              <a:rPr lang="ru-RU"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«Окружающий мир» </a:t>
            </a: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 3 классе</a:t>
            </a:r>
          </a:p>
          <a:p>
            <a:pPr algn="ctr"/>
            <a:r>
              <a:rPr lang="ru-RU"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н</a:t>
            </a: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 тему </a:t>
            </a:r>
            <a:r>
              <a:rPr lang="ru-RU" sz="5400" b="1" cap="none" spc="0"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«Животноводство»</a:t>
            </a:r>
          </a:p>
          <a:p>
            <a:pPr algn="ctr"/>
            <a:endPar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Учитель начальных классов: </a:t>
            </a:r>
          </a:p>
          <a:p>
            <a:pPr algn="ctr"/>
            <a:r>
              <a:rPr lang="ru-RU" sz="36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Остапенко Вера Николаевна</a:t>
            </a:r>
          </a:p>
          <a:p>
            <a:pPr algn="ctr"/>
            <a:r>
              <a:rPr lang="ru-RU" sz="3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МБОУ СОШ №22 с. Обильного</a:t>
            </a:r>
          </a:p>
          <a:p>
            <a:pPr algn="ctr"/>
            <a:r>
              <a:rPr lang="ru-RU" sz="36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Ставропольского края</a:t>
            </a:r>
          </a:p>
          <a:p>
            <a:pPr algn="ctr"/>
            <a:endParaRPr lang="ru-RU"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21182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907" y="2540794"/>
            <a:ext cx="4759712" cy="1562022"/>
          </a:xfrm>
        </p:spPr>
        <p:txBody>
          <a:bodyPr>
            <a:normAutofit fontScale="90000"/>
          </a:bodyPr>
          <a:lstStyle/>
          <a:p>
            <a:r>
              <a:rPr lang="ru-RU" sz="3200" b="1" dirty="0" smtClean="0"/>
              <a:t>Шерсть, которая более тонкая, считается во всём мире более дорогостоящей. К сожалению в Российской Федерации пока этого не видим. Выращивать тонкорунных овец труднее и </a:t>
            </a:r>
            <a:r>
              <a:rPr lang="ru-RU" sz="3200" b="1" dirty="0" err="1" smtClean="0"/>
              <a:t>затратнее</a:t>
            </a:r>
            <a:r>
              <a:rPr lang="ru-RU" sz="3200" b="1" dirty="0" smtClean="0"/>
              <a:t>. Когда-нибудь их тонкая шерсть понадобится стране. Такая порода способна улучшить любую отару.</a:t>
            </a:r>
            <a:endParaRPr lang="ru-RU" sz="32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7619" y="1176764"/>
            <a:ext cx="6997048" cy="5379186"/>
          </a:xfrm>
        </p:spPr>
      </p:pic>
      <p:pic>
        <p:nvPicPr>
          <p:cNvPr id="5" name="Рисунок 4"/>
          <p:cNvPicPr>
            <a:picLocks noChangeAspect="1"/>
          </p:cNvPicPr>
          <p:nvPr/>
        </p:nvPicPr>
        <p:blipFill>
          <a:blip r:embed="rId3"/>
          <a:stretch>
            <a:fillRect/>
          </a:stretch>
        </p:blipFill>
        <p:spPr>
          <a:xfrm>
            <a:off x="671715" y="4102816"/>
            <a:ext cx="4535904" cy="2732882"/>
          </a:xfrm>
          <a:prstGeom prst="rect">
            <a:avLst/>
          </a:prstGeom>
        </p:spPr>
      </p:pic>
    </p:spTree>
    <p:extLst>
      <p:ext uri="{BB962C8B-B14F-4D97-AF65-F5344CB8AC3E}">
        <p14:creationId xmlns:p14="http://schemas.microsoft.com/office/powerpoint/2010/main" val="343360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186" y="3927784"/>
            <a:ext cx="5462238" cy="1325563"/>
          </a:xfrm>
        </p:spPr>
        <p:txBody>
          <a:bodyPr>
            <a:normAutofit fontScale="90000"/>
          </a:bodyPr>
          <a:lstStyle/>
          <a:p>
            <a:r>
              <a:rPr lang="ru-RU" sz="3600" b="1" dirty="0" smtClean="0"/>
              <a:t>На протяжении многих лет </a:t>
            </a:r>
            <a:r>
              <a:rPr lang="ru-RU" sz="3100" b="1" dirty="0" smtClean="0"/>
              <a:t>Ставропольский край по численности племенных овец и качестве овцеводческих хозяйств является неоспоримым лидером в России. Несмотря на то, что овцеводческая отрасль, которую практически невозможно модернизировать, а, значит, круглый год тяжёлый ручной труд. Хорошо, что есть люди, преданные этому делу, наверно, они знают, что работают на будущее поколение.</a:t>
            </a:r>
            <a:endParaRPr lang="ru-RU" sz="3100" b="1" dirty="0"/>
          </a:p>
        </p:txBody>
      </p:sp>
      <p:pic>
        <p:nvPicPr>
          <p:cNvPr id="4" name="Объект 3"/>
          <p:cNvPicPr>
            <a:picLocks noGrp="1" noChangeAspect="1"/>
          </p:cNvPicPr>
          <p:nvPr>
            <p:ph idx="1"/>
          </p:nvPr>
        </p:nvPicPr>
        <p:blipFill>
          <a:blip r:embed="rId2"/>
          <a:stretch>
            <a:fillRect/>
          </a:stretch>
        </p:blipFill>
        <p:spPr>
          <a:xfrm>
            <a:off x="5796611" y="1003610"/>
            <a:ext cx="6395390" cy="4114801"/>
          </a:xfrm>
          <a:prstGeom prst="rect">
            <a:avLst/>
          </a:prstGeom>
        </p:spPr>
      </p:pic>
    </p:spTree>
    <p:extLst>
      <p:ext uri="{BB962C8B-B14F-4D97-AF65-F5344CB8AC3E}">
        <p14:creationId xmlns:p14="http://schemas.microsoft.com/office/powerpoint/2010/main" val="11486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0503" y="320520"/>
            <a:ext cx="10515600" cy="1831310"/>
          </a:xfrm>
        </p:spPr>
        <p:txBody>
          <a:bodyPr>
            <a:normAutofit fontScale="90000"/>
          </a:bodyPr>
          <a:lstStyle/>
          <a:p>
            <a:r>
              <a:rPr lang="ru-RU" sz="3600" b="1" dirty="0" smtClean="0"/>
              <a:t>В крае развито птицеводство- разводят кур, индейку..</a:t>
            </a:r>
            <a:br>
              <a:rPr lang="ru-RU" sz="3600" b="1" dirty="0" smtClean="0"/>
            </a:br>
            <a:r>
              <a:rPr lang="ru-RU" sz="3600" b="1" dirty="0" smtClean="0"/>
              <a:t>Птицефабрики в Георгиевске и </a:t>
            </a:r>
            <a:r>
              <a:rPr lang="ru-RU" sz="3600" b="1" dirty="0" smtClean="0"/>
              <a:t>Пятигорске, в </a:t>
            </a:r>
            <a:r>
              <a:rPr lang="ru-RU" sz="3600" b="1" dirty="0" err="1" smtClean="0"/>
              <a:t>Грачёвском</a:t>
            </a:r>
            <a:r>
              <a:rPr lang="ru-RU" sz="3600" b="1" dirty="0" smtClean="0"/>
              <a:t>  районе </a:t>
            </a:r>
            <a:r>
              <a:rPr lang="ru-RU" sz="3600" b="1" dirty="0" smtClean="0"/>
              <a:t>специализируются на производстве яиц.</a:t>
            </a:r>
            <a:endParaRPr lang="ru-RU" sz="3600" b="1" dirty="0"/>
          </a:p>
        </p:txBody>
      </p:sp>
      <p:pic>
        <p:nvPicPr>
          <p:cNvPr id="5" name="Рисунок 4"/>
          <p:cNvPicPr>
            <a:picLocks noChangeAspect="1"/>
          </p:cNvPicPr>
          <p:nvPr/>
        </p:nvPicPr>
        <p:blipFill>
          <a:blip r:embed="rId2"/>
          <a:stretch>
            <a:fillRect/>
          </a:stretch>
        </p:blipFill>
        <p:spPr>
          <a:xfrm>
            <a:off x="6684579" y="2230315"/>
            <a:ext cx="5507421" cy="3668028"/>
          </a:xfrm>
          <a:prstGeom prst="rect">
            <a:avLst/>
          </a:prstGeom>
        </p:spPr>
      </p:pic>
      <p:pic>
        <p:nvPicPr>
          <p:cNvPr id="7" name="Рисунок 6"/>
          <p:cNvPicPr>
            <a:picLocks noChangeAspect="1"/>
          </p:cNvPicPr>
          <p:nvPr/>
        </p:nvPicPr>
        <p:blipFill>
          <a:blip r:embed="rId3"/>
          <a:stretch>
            <a:fillRect/>
          </a:stretch>
        </p:blipFill>
        <p:spPr>
          <a:xfrm>
            <a:off x="89210" y="2518317"/>
            <a:ext cx="5207620" cy="3092024"/>
          </a:xfrm>
          <a:prstGeom prst="rect">
            <a:avLst/>
          </a:prstGeom>
        </p:spPr>
      </p:pic>
      <p:pic>
        <p:nvPicPr>
          <p:cNvPr id="3" name="Рисунок 2"/>
          <p:cNvPicPr>
            <a:picLocks noChangeAspect="1"/>
          </p:cNvPicPr>
          <p:nvPr/>
        </p:nvPicPr>
        <p:blipFill>
          <a:blip r:embed="rId4"/>
          <a:stretch>
            <a:fillRect/>
          </a:stretch>
        </p:blipFill>
        <p:spPr>
          <a:xfrm>
            <a:off x="2974427" y="4176482"/>
            <a:ext cx="4030554" cy="2681518"/>
          </a:xfrm>
          <a:prstGeom prst="rect">
            <a:avLst/>
          </a:prstGeom>
        </p:spPr>
      </p:pic>
    </p:spTree>
    <p:extLst>
      <p:ext uri="{BB962C8B-B14F-4D97-AF65-F5344CB8AC3E}">
        <p14:creationId xmlns:p14="http://schemas.microsoft.com/office/powerpoint/2010/main" val="71672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2066304"/>
          </a:xfrm>
        </p:spPr>
        <p:txBody>
          <a:bodyPr>
            <a:normAutofit fontScale="90000"/>
          </a:bodyPr>
          <a:lstStyle/>
          <a:p>
            <a:r>
              <a:rPr lang="ru-RU" sz="3200" b="1" dirty="0" smtClean="0"/>
              <a:t>На одной из самых крупных птицефабрик региона.</a:t>
            </a:r>
            <a:br>
              <a:rPr lang="ru-RU" sz="3200" b="1" dirty="0" smtClean="0"/>
            </a:br>
            <a:r>
              <a:rPr lang="ru-RU" sz="3200" b="1" dirty="0" smtClean="0"/>
              <a:t>У предприятия появились свои инкубаторы и самое современное оборудование, которое позволит за год вырастить 170 тыс. голов, произвести 260 т мяса и 45 миллионов яиц</a:t>
            </a:r>
            <a:endParaRPr lang="ru-RU" sz="32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82530" y="2776654"/>
            <a:ext cx="5111091" cy="40227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11" y="2776654"/>
            <a:ext cx="6186836" cy="3679902"/>
          </a:xfrm>
          <a:prstGeom prst="rect">
            <a:avLst/>
          </a:prstGeom>
        </p:spPr>
      </p:pic>
    </p:spTree>
    <p:extLst>
      <p:ext uri="{BB962C8B-B14F-4D97-AF65-F5344CB8AC3E}">
        <p14:creationId xmlns:p14="http://schemas.microsoft.com/office/powerpoint/2010/main" val="1351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t>Яйцо поставляют по Георгиевскому району и во многие Северо-Кавказские республики. Рост мяса увеличился, обеспечиваем себя и поставляем на экспорт в Израиль, Грузию и Арабские Эмираты</a:t>
            </a:r>
            <a:r>
              <a:rPr lang="ru-RU" sz="3600" dirty="0" smtClean="0"/>
              <a:t>.</a:t>
            </a:r>
            <a:endParaRPr lang="ru-RU" sz="3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4998" y="1737360"/>
            <a:ext cx="6275912" cy="40227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66" y="3413007"/>
            <a:ext cx="5164882" cy="2876280"/>
          </a:xfrm>
          <a:prstGeom prst="rect">
            <a:avLst/>
          </a:prstGeom>
        </p:spPr>
      </p:pic>
    </p:spTree>
    <p:extLst>
      <p:ext uri="{BB962C8B-B14F-4D97-AF65-F5344CB8AC3E}">
        <p14:creationId xmlns:p14="http://schemas.microsoft.com/office/powerpoint/2010/main" val="484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smtClean="0"/>
              <a:t>Всё автоматизировано, облегчён труд слесарей-операторов, птичниц. Оборудование легко в эксплуатации, хороший микроклимат, всё автоматизировано: и кормление и </a:t>
            </a:r>
            <a:r>
              <a:rPr lang="ru-RU" sz="3200" b="1" dirty="0" err="1" smtClean="0"/>
              <a:t>навозоудаление</a:t>
            </a:r>
            <a:r>
              <a:rPr lang="ru-RU" sz="3200" b="1" dirty="0" smtClean="0"/>
              <a:t>.</a:t>
            </a:r>
            <a:endParaRPr lang="ru-RU" sz="3200" b="1" dirty="0"/>
          </a:p>
        </p:txBody>
      </p:sp>
      <p:pic>
        <p:nvPicPr>
          <p:cNvPr id="4" name="Объект 3"/>
          <p:cNvPicPr>
            <a:picLocks noGrp="1" noChangeAspect="1"/>
          </p:cNvPicPr>
          <p:nvPr>
            <p:ph idx="1"/>
          </p:nvPr>
        </p:nvPicPr>
        <p:blipFill>
          <a:blip r:embed="rId2"/>
          <a:stretch>
            <a:fillRect/>
          </a:stretch>
        </p:blipFill>
        <p:spPr>
          <a:xfrm>
            <a:off x="4157249" y="1980077"/>
            <a:ext cx="7662333" cy="402272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43201"/>
            <a:ext cx="4022298" cy="3401121"/>
          </a:xfrm>
          <a:prstGeom prst="rect">
            <a:avLst/>
          </a:prstGeom>
        </p:spPr>
      </p:pic>
    </p:spTree>
    <p:extLst>
      <p:ext uri="{BB962C8B-B14F-4D97-AF65-F5344CB8AC3E}">
        <p14:creationId xmlns:p14="http://schemas.microsoft.com/office/powerpoint/2010/main" val="12931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531" y="4505807"/>
            <a:ext cx="5517995" cy="1325563"/>
          </a:xfrm>
        </p:spPr>
        <p:txBody>
          <a:bodyPr>
            <a:noAutofit/>
          </a:bodyPr>
          <a:lstStyle/>
          <a:p>
            <a:r>
              <a:rPr lang="ru-RU" sz="3200" b="1" dirty="0" smtClean="0"/>
              <a:t>«Птицефабрика </a:t>
            </a:r>
            <a:r>
              <a:rPr lang="ru-RU" sz="3200" b="1" dirty="0" err="1" smtClean="0"/>
              <a:t>Кумская</a:t>
            </a:r>
            <a:r>
              <a:rPr lang="ru-RU" sz="3200" b="1" dirty="0" smtClean="0"/>
              <a:t>». село Новозаведенное Георгиевского района. Яйцо поступает с цеха, сортируют по весовой категории. Сегодня здесь производят 60 миллионов яиц в год. Однако сейчас здесь наступили непростые времена. Очень трудно пробиться на рынок, особенно в крупные торговые сети.</a:t>
            </a:r>
            <a:br>
              <a:rPr lang="ru-RU" sz="3200" b="1" dirty="0" smtClean="0"/>
            </a:br>
            <a:endParaRPr lang="ru-RU" sz="3200"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195" y="557560"/>
            <a:ext cx="5811891" cy="31446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95" y="3590692"/>
            <a:ext cx="5293012" cy="3155795"/>
          </a:xfrm>
          <a:prstGeom prst="rect">
            <a:avLst/>
          </a:prstGeom>
        </p:spPr>
      </p:pic>
    </p:spTree>
    <p:extLst>
      <p:ext uri="{BB962C8B-B14F-4D97-AF65-F5344CB8AC3E}">
        <p14:creationId xmlns:p14="http://schemas.microsoft.com/office/powerpoint/2010/main" val="19465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4616" y="3185920"/>
            <a:ext cx="10031637" cy="3415602"/>
          </a:xfrm>
        </p:spPr>
        <p:txBody>
          <a:bodyPr>
            <a:noAutofit/>
          </a:bodyPr>
          <a:lstStyle/>
          <a:p>
            <a:r>
              <a:rPr lang="ru-RU" sz="3200" b="1" dirty="0"/>
              <a:t>В Ставропольском крае насчитывается 95 тыс. пчелосемей, из которых большинство сосредоточено в личных хозяйствах населения. За пять последних лет производство  меда выросло в 1,5 </a:t>
            </a:r>
            <a:r>
              <a:rPr lang="ru-RU" sz="3200" b="1" dirty="0" smtClean="0"/>
              <a:t>раза. В </a:t>
            </a:r>
            <a:r>
              <a:rPr lang="ru-RU" sz="3200" b="1" dirty="0"/>
              <a:t>крае разводят преимущественно пчел карпатской породы.</a:t>
            </a:r>
            <a:br>
              <a:rPr lang="ru-RU" sz="3200" b="1" dirty="0"/>
            </a:br>
            <a:endParaRPr lang="ru-RU" sz="3200" b="1" dirty="0"/>
          </a:p>
        </p:txBody>
      </p:sp>
      <p:pic>
        <p:nvPicPr>
          <p:cNvPr id="4" name="Объект 3"/>
          <p:cNvPicPr>
            <a:picLocks noGrp="1" noChangeAspect="1"/>
          </p:cNvPicPr>
          <p:nvPr>
            <p:ph idx="1"/>
          </p:nvPr>
        </p:nvPicPr>
        <p:blipFill>
          <a:blip r:embed="rId2"/>
          <a:stretch>
            <a:fillRect/>
          </a:stretch>
        </p:blipFill>
        <p:spPr>
          <a:xfrm>
            <a:off x="1795301" y="0"/>
            <a:ext cx="7145159" cy="4022725"/>
          </a:xfrm>
          <a:prstGeom prst="rect">
            <a:avLst/>
          </a:prstGeom>
        </p:spPr>
      </p:pic>
    </p:spTree>
    <p:extLst>
      <p:ext uri="{BB962C8B-B14F-4D97-AF65-F5344CB8AC3E}">
        <p14:creationId xmlns:p14="http://schemas.microsoft.com/office/powerpoint/2010/main" val="181043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3103368"/>
          </a:xfrm>
        </p:spPr>
        <p:txBody>
          <a:bodyPr>
            <a:noAutofit/>
          </a:bodyPr>
          <a:lstStyle/>
          <a:p>
            <a:r>
              <a:rPr lang="ru-RU" sz="3600" b="1" dirty="0"/>
              <a:t>До 90-х годов в крае было 5 племенных заводов, а в настоящее время - два.</a:t>
            </a:r>
            <a:br>
              <a:rPr lang="ru-RU" sz="3600" b="1" dirty="0"/>
            </a:br>
            <a:r>
              <a:rPr lang="ru-RU" sz="3600" b="1" dirty="0"/>
              <a:t>ООО «</a:t>
            </a:r>
            <a:r>
              <a:rPr lang="ru-RU" sz="3600" b="1" dirty="0" err="1"/>
              <a:t>ПчелоПлемзавод</a:t>
            </a:r>
            <a:r>
              <a:rPr lang="ru-RU" sz="3600" b="1" dirty="0"/>
              <a:t> «Кисловодский» считается уникальным для выведения ранних племенных маток и их поставки в другие регионы России и ближнего зарубежья.</a:t>
            </a:r>
            <a:br>
              <a:rPr lang="ru-RU" sz="3600" b="1" dirty="0"/>
            </a:br>
            <a:endParaRPr lang="ru-RU" sz="3600" b="1" dirty="0"/>
          </a:p>
        </p:txBody>
      </p:sp>
      <p:pic>
        <p:nvPicPr>
          <p:cNvPr id="4" name="Объект 3"/>
          <p:cNvPicPr>
            <a:picLocks noGrp="1" noChangeAspect="1"/>
          </p:cNvPicPr>
          <p:nvPr>
            <p:ph idx="1"/>
          </p:nvPr>
        </p:nvPicPr>
        <p:blipFill>
          <a:blip r:embed="rId2"/>
          <a:stretch>
            <a:fillRect/>
          </a:stretch>
        </p:blipFill>
        <p:spPr>
          <a:xfrm>
            <a:off x="5357338" y="2559940"/>
            <a:ext cx="6475419" cy="4298060"/>
          </a:xfrm>
          <a:prstGeom prst="rect">
            <a:avLst/>
          </a:prstGeom>
        </p:spPr>
      </p:pic>
      <p:pic>
        <p:nvPicPr>
          <p:cNvPr id="5" name="Рисунок 4"/>
          <p:cNvPicPr>
            <a:picLocks noChangeAspect="1"/>
          </p:cNvPicPr>
          <p:nvPr/>
        </p:nvPicPr>
        <p:blipFill>
          <a:blip r:embed="rId3"/>
          <a:stretch>
            <a:fillRect/>
          </a:stretch>
        </p:blipFill>
        <p:spPr>
          <a:xfrm>
            <a:off x="0" y="3267306"/>
            <a:ext cx="5473154" cy="3077737"/>
          </a:xfrm>
          <a:prstGeom prst="rect">
            <a:avLst/>
          </a:prstGeom>
        </p:spPr>
      </p:pic>
    </p:spTree>
    <p:extLst>
      <p:ext uri="{BB962C8B-B14F-4D97-AF65-F5344CB8AC3E}">
        <p14:creationId xmlns:p14="http://schemas.microsoft.com/office/powerpoint/2010/main" val="356147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666001"/>
            <a:ext cx="10058400" cy="1450757"/>
          </a:xfrm>
        </p:spPr>
        <p:txBody>
          <a:bodyPr>
            <a:normAutofit fontScale="90000"/>
          </a:bodyPr>
          <a:lstStyle/>
          <a:p>
            <a:r>
              <a:rPr lang="ru-RU" sz="3600" b="1" dirty="0" smtClean="0"/>
              <a:t>В Предгорном районе разводят пчёл и получают высококачественный мёд. На пасеке 150 ульев и везде кипит работа.  Кроме мёда пчёлы дают воск, прополис, маточное молочко, пчелиный яд.</a:t>
            </a:r>
            <a:endParaRPr lang="ru-RU" sz="3600" b="1" dirty="0"/>
          </a:p>
        </p:txBody>
      </p:sp>
      <p:pic>
        <p:nvPicPr>
          <p:cNvPr id="4" name="Объект 3"/>
          <p:cNvPicPr>
            <a:picLocks noGrp="1" noChangeAspect="1"/>
          </p:cNvPicPr>
          <p:nvPr>
            <p:ph idx="1"/>
          </p:nvPr>
        </p:nvPicPr>
        <p:blipFill>
          <a:blip r:embed="rId2"/>
          <a:stretch>
            <a:fillRect/>
          </a:stretch>
        </p:blipFill>
        <p:spPr>
          <a:xfrm>
            <a:off x="5699628" y="2116758"/>
            <a:ext cx="5715000" cy="3838575"/>
          </a:xfrm>
          <a:prstGeom prst="rect">
            <a:avLst/>
          </a:prstGeom>
        </p:spPr>
      </p:pic>
      <p:pic>
        <p:nvPicPr>
          <p:cNvPr id="5" name="Рисунок 4"/>
          <p:cNvPicPr>
            <a:picLocks noChangeAspect="1"/>
          </p:cNvPicPr>
          <p:nvPr/>
        </p:nvPicPr>
        <p:blipFill>
          <a:blip r:embed="rId3"/>
          <a:stretch>
            <a:fillRect/>
          </a:stretch>
        </p:blipFill>
        <p:spPr>
          <a:xfrm>
            <a:off x="122663" y="3314585"/>
            <a:ext cx="5281496" cy="2640748"/>
          </a:xfrm>
          <a:prstGeom prst="rect">
            <a:avLst/>
          </a:prstGeom>
        </p:spPr>
      </p:pic>
    </p:spTree>
    <p:extLst>
      <p:ext uri="{BB962C8B-B14F-4D97-AF65-F5344CB8AC3E}">
        <p14:creationId xmlns:p14="http://schemas.microsoft.com/office/powerpoint/2010/main" val="18422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6626" y="3520457"/>
            <a:ext cx="10058400" cy="1450757"/>
          </a:xfrm>
        </p:spPr>
        <p:txBody>
          <a:bodyPr>
            <a:normAutofit fontScale="90000"/>
          </a:bodyPr>
          <a:lstStyle/>
          <a:p>
            <a:r>
              <a:rPr lang="ru-RU" sz="3100" b="1" dirty="0" smtClean="0"/>
              <a:t>Разведение животных с давних пор было и остаётся одним из важнейших занятий сельских жителей края. От животных получают разнообразные пищевые продукты и сырьё для изготовления одежды, обуви, сувениров, лекарств и т.д.</a:t>
            </a:r>
            <a:br>
              <a:rPr lang="ru-RU" sz="3100" b="1" dirty="0" smtClean="0"/>
            </a:br>
            <a:r>
              <a:rPr lang="ru-RU" sz="3100" b="1" dirty="0"/>
              <a:t> </a:t>
            </a:r>
            <a:r>
              <a:rPr lang="ru-RU" sz="3100" b="1" dirty="0" smtClean="0"/>
              <a:t> Видовой состав домашних животных края разнообразен. Здесь и те животные, которые разводились веками и тысячелетиями, и  те, которые завезены в край сотни и десятки лет тому назад. </a:t>
            </a:r>
            <a:br>
              <a:rPr lang="ru-RU" sz="3100" b="1" dirty="0" smtClean="0"/>
            </a:br>
            <a:r>
              <a:rPr lang="ru-RU" sz="3100" b="1" dirty="0"/>
              <a:t> </a:t>
            </a:r>
            <a:r>
              <a:rPr lang="ru-RU" sz="3100" b="1" dirty="0" smtClean="0"/>
              <a:t>  В настоящее время наибольшее значение имеют такие  отрасли животноводства, как разведение крупного рогатого скота, овцеводство, свиноводство, птицеводство. Во многих районах Ставропольского края – рыборазведение и пчеловодство</a:t>
            </a:r>
            <a:r>
              <a:rPr lang="ru-RU" sz="3200" b="1" dirty="0" smtClean="0"/>
              <a:t>.</a:t>
            </a:r>
            <a:br>
              <a:rPr lang="ru-RU" sz="3200" b="1" dirty="0" smtClean="0"/>
            </a:br>
            <a:endParaRPr lang="ru-RU" sz="3200" b="1" dirty="0"/>
          </a:p>
        </p:txBody>
      </p:sp>
      <p:pic>
        <p:nvPicPr>
          <p:cNvPr id="4" name="Рисунок 3"/>
          <p:cNvPicPr>
            <a:picLocks noChangeAspect="1"/>
          </p:cNvPicPr>
          <p:nvPr/>
        </p:nvPicPr>
        <p:blipFill>
          <a:blip r:embed="rId2"/>
          <a:stretch>
            <a:fillRect/>
          </a:stretch>
        </p:blipFill>
        <p:spPr>
          <a:xfrm>
            <a:off x="9050467" y="4546232"/>
            <a:ext cx="3010878" cy="1806527"/>
          </a:xfrm>
          <a:prstGeom prst="rect">
            <a:avLst/>
          </a:prstGeom>
        </p:spPr>
      </p:pic>
      <p:pic>
        <p:nvPicPr>
          <p:cNvPr id="5" name="Рисунок 4"/>
          <p:cNvPicPr>
            <a:picLocks noChangeAspect="1"/>
          </p:cNvPicPr>
          <p:nvPr/>
        </p:nvPicPr>
        <p:blipFill>
          <a:blip r:embed="rId3"/>
          <a:stretch>
            <a:fillRect/>
          </a:stretch>
        </p:blipFill>
        <p:spPr>
          <a:xfrm>
            <a:off x="7257391" y="4546232"/>
            <a:ext cx="1669431" cy="2222430"/>
          </a:xfrm>
          <a:prstGeom prst="rect">
            <a:avLst/>
          </a:prstGeom>
        </p:spPr>
      </p:pic>
      <p:pic>
        <p:nvPicPr>
          <p:cNvPr id="3" name="Рисунок 2"/>
          <p:cNvPicPr>
            <a:picLocks noChangeAspect="1"/>
          </p:cNvPicPr>
          <p:nvPr/>
        </p:nvPicPr>
        <p:blipFill>
          <a:blip r:embed="rId4"/>
          <a:stretch>
            <a:fillRect/>
          </a:stretch>
        </p:blipFill>
        <p:spPr>
          <a:xfrm>
            <a:off x="286500" y="4631954"/>
            <a:ext cx="4131601" cy="2136708"/>
          </a:xfrm>
          <a:prstGeom prst="rect">
            <a:avLst/>
          </a:prstGeom>
        </p:spPr>
      </p:pic>
      <p:pic>
        <p:nvPicPr>
          <p:cNvPr id="6" name="Рисунок 5"/>
          <p:cNvPicPr>
            <a:picLocks noChangeAspect="1"/>
          </p:cNvPicPr>
          <p:nvPr/>
        </p:nvPicPr>
        <p:blipFill>
          <a:blip r:embed="rId5"/>
          <a:stretch>
            <a:fillRect/>
          </a:stretch>
        </p:blipFill>
        <p:spPr>
          <a:xfrm>
            <a:off x="4408447" y="4721292"/>
            <a:ext cx="2848944" cy="2136708"/>
          </a:xfrm>
          <a:prstGeom prst="rect">
            <a:avLst/>
          </a:prstGeom>
        </p:spPr>
      </p:pic>
    </p:spTree>
    <p:extLst>
      <p:ext uri="{BB962C8B-B14F-4D97-AF65-F5344CB8AC3E}">
        <p14:creationId xmlns:p14="http://schemas.microsoft.com/office/powerpoint/2010/main" val="3556940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2077456"/>
          </a:xfrm>
        </p:spPr>
        <p:txBody>
          <a:bodyPr>
            <a:noAutofit/>
          </a:bodyPr>
          <a:lstStyle/>
          <a:p>
            <a:r>
              <a:rPr lang="ru-RU" sz="3200" b="1" dirty="0" smtClean="0"/>
              <a:t>С давних пор в крае занимаются и коневодством</a:t>
            </a:r>
            <a:r>
              <a:rPr lang="ru-RU" sz="3200" b="1" dirty="0" smtClean="0"/>
              <a:t>. В </a:t>
            </a:r>
            <a:r>
              <a:rPr lang="ru-RU" sz="3200" b="1" dirty="0" smtClean="0"/>
              <a:t>районе Кавказских минеральных вод, в Александровском районе разводят породистых лошадей, известных не только в России, но и в мире.</a:t>
            </a:r>
            <a:endParaRPr lang="ru-RU" sz="3200" b="1" dirty="0"/>
          </a:p>
        </p:txBody>
      </p:sp>
      <p:pic>
        <p:nvPicPr>
          <p:cNvPr id="4" name="Рисунок 3"/>
          <p:cNvPicPr>
            <a:picLocks noChangeAspect="1"/>
          </p:cNvPicPr>
          <p:nvPr/>
        </p:nvPicPr>
        <p:blipFill>
          <a:blip r:embed="rId2"/>
          <a:stretch>
            <a:fillRect/>
          </a:stretch>
        </p:blipFill>
        <p:spPr>
          <a:xfrm>
            <a:off x="8329961" y="1925702"/>
            <a:ext cx="3659673" cy="4840874"/>
          </a:xfrm>
          <a:prstGeom prst="rect">
            <a:avLst/>
          </a:prstGeom>
        </p:spPr>
      </p:pic>
      <p:pic>
        <p:nvPicPr>
          <p:cNvPr id="5" name="Рисунок 4"/>
          <p:cNvPicPr>
            <a:picLocks noChangeAspect="1"/>
          </p:cNvPicPr>
          <p:nvPr/>
        </p:nvPicPr>
        <p:blipFill>
          <a:blip r:embed="rId3"/>
          <a:stretch>
            <a:fillRect/>
          </a:stretch>
        </p:blipFill>
        <p:spPr>
          <a:xfrm>
            <a:off x="1618451" y="2364059"/>
            <a:ext cx="5673485" cy="4404731"/>
          </a:xfrm>
          <a:prstGeom prst="rect">
            <a:avLst/>
          </a:prstGeom>
        </p:spPr>
      </p:pic>
    </p:spTree>
    <p:extLst>
      <p:ext uri="{BB962C8B-B14F-4D97-AF65-F5344CB8AC3E}">
        <p14:creationId xmlns:p14="http://schemas.microsoft.com/office/powerpoint/2010/main" val="17364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3003007"/>
          </a:xfrm>
        </p:spPr>
        <p:txBody>
          <a:bodyPr>
            <a:normAutofit fontScale="90000"/>
          </a:bodyPr>
          <a:lstStyle/>
          <a:p>
            <a:r>
              <a:rPr lang="ru-RU" sz="3200" b="1" dirty="0" smtClean="0"/>
              <a:t>Ставропольскому конезаводу вернули статус </a:t>
            </a:r>
            <a:r>
              <a:rPr lang="ru-RU" sz="3200" b="1" dirty="0" smtClean="0"/>
              <a:t>племенного, Это  </a:t>
            </a:r>
            <a:r>
              <a:rPr lang="ru-RU" sz="3200" b="1" dirty="0" smtClean="0"/>
              <a:t>единственное место в России, где пытаются сохранить терскую породу, единственную, выведенную на Ставрополье 65 лет назад. Лошадей </a:t>
            </a:r>
            <a:r>
              <a:rPr lang="ru-RU" sz="3200" b="1" dirty="0" smtClean="0"/>
              <a:t>используют</a:t>
            </a:r>
            <a:r>
              <a:rPr lang="ru-RU" sz="3200" b="1" dirty="0"/>
              <a:t> </a:t>
            </a:r>
            <a:r>
              <a:rPr lang="ru-RU" sz="3200" b="1" dirty="0" smtClean="0"/>
              <a:t>в </a:t>
            </a:r>
            <a:r>
              <a:rPr lang="ru-RU" sz="3200" b="1" dirty="0" smtClean="0"/>
              <a:t>детском конном спорте. Породой интересуются и за пределами России, увозят во Францию, Германию, даже в Китай. Белая масть – отличительный признак терской  породы. Государство протянуло руку помощи</a:t>
            </a:r>
            <a:r>
              <a:rPr lang="ru-RU" sz="3200" dirty="0" smtClean="0"/>
              <a:t>.</a:t>
            </a:r>
            <a:endParaRPr lang="ru-RU" sz="3200" dirty="0"/>
          </a:p>
        </p:txBody>
      </p:sp>
      <p:pic>
        <p:nvPicPr>
          <p:cNvPr id="5" name="Рисунок 4"/>
          <p:cNvPicPr>
            <a:picLocks noChangeAspect="1"/>
          </p:cNvPicPr>
          <p:nvPr/>
        </p:nvPicPr>
        <p:blipFill>
          <a:blip r:embed="rId2"/>
          <a:stretch>
            <a:fillRect/>
          </a:stretch>
        </p:blipFill>
        <p:spPr>
          <a:xfrm>
            <a:off x="602310" y="3632350"/>
            <a:ext cx="4435654" cy="2940205"/>
          </a:xfrm>
          <a:prstGeom prst="rect">
            <a:avLst/>
          </a:prstGeom>
        </p:spPr>
      </p:pic>
      <p:pic>
        <p:nvPicPr>
          <p:cNvPr id="8" name="Объект 7"/>
          <p:cNvPicPr>
            <a:picLocks noGrp="1" noChangeAspect="1"/>
          </p:cNvPicPr>
          <p:nvPr>
            <p:ph idx="1"/>
          </p:nvPr>
        </p:nvPicPr>
        <p:blipFill>
          <a:blip r:embed="rId3"/>
          <a:stretch>
            <a:fillRect/>
          </a:stretch>
        </p:blipFill>
        <p:spPr>
          <a:xfrm>
            <a:off x="6450324" y="3324730"/>
            <a:ext cx="4846511" cy="3163742"/>
          </a:xfrm>
          <a:prstGeom prst="rect">
            <a:avLst/>
          </a:prstGeom>
        </p:spPr>
      </p:pic>
    </p:spTree>
    <p:extLst>
      <p:ext uri="{BB962C8B-B14F-4D97-AF65-F5344CB8AC3E}">
        <p14:creationId xmlns:p14="http://schemas.microsoft.com/office/powerpoint/2010/main" val="2906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279" y="362735"/>
            <a:ext cx="2910468" cy="6032809"/>
          </a:xfrm>
        </p:spPr>
        <p:txBody>
          <a:bodyPr>
            <a:noAutofit/>
          </a:bodyPr>
          <a:lstStyle/>
          <a:p>
            <a:r>
              <a:rPr lang="ru-RU" sz="2400" b="1" dirty="0" smtClean="0"/>
              <a:t/>
            </a:r>
            <a:br>
              <a:rPr lang="ru-RU" sz="2400" b="1" dirty="0" smtClean="0"/>
            </a:br>
            <a:r>
              <a:rPr lang="ru-RU" sz="2400" b="1" dirty="0"/>
              <a:t/>
            </a:r>
            <a:br>
              <a:rPr lang="ru-RU" sz="2400" b="1" dirty="0"/>
            </a:br>
            <a:r>
              <a:rPr lang="ru-RU" sz="2400" b="1" dirty="0" smtClean="0"/>
              <a:t/>
            </a:r>
            <a:br>
              <a:rPr lang="ru-RU" sz="2400" b="1" dirty="0" smtClean="0"/>
            </a:br>
            <a:r>
              <a:rPr lang="ru-RU" sz="2400" b="1" dirty="0" smtClean="0"/>
              <a:t>Ставропольский </a:t>
            </a:r>
            <a:r>
              <a:rPr lang="ru-RU" sz="2400" b="1" dirty="0"/>
              <a:t>конный завод №170 разводит лошадей двух чистокровных пород </a:t>
            </a:r>
            <a:r>
              <a:rPr lang="ru-RU" sz="2400" b="1" dirty="0" smtClean="0"/>
              <a:t>— Ахалтекинской </a:t>
            </a:r>
            <a:r>
              <a:rPr lang="ru-RU" sz="2400" b="1" dirty="0"/>
              <a:t>и английской</a:t>
            </a:r>
            <a:r>
              <a:rPr lang="ru-RU" sz="2400" b="1" dirty="0" smtClean="0"/>
              <a:t>.</a:t>
            </a:r>
            <a:r>
              <a:rPr lang="ru-RU" sz="2400" b="1" dirty="0"/>
              <a:t> </a:t>
            </a:r>
            <a:r>
              <a:rPr lang="ru-RU" sz="2400" b="1" dirty="0" smtClean="0"/>
              <a:t>Сейчас </a:t>
            </a:r>
            <a:r>
              <a:rPr lang="ru-RU" sz="2400" b="1" dirty="0"/>
              <a:t>завод - один из лидеров в разведении этой древнейшей и красивейшей в мире </a:t>
            </a:r>
            <a:r>
              <a:rPr lang="ru-RU" sz="2400" b="1" dirty="0" smtClean="0"/>
              <a:t>породы</a:t>
            </a:r>
            <a:r>
              <a:rPr lang="ru-RU" sz="2400" b="1" dirty="0"/>
              <a:t>, среди которых 18 чемпионок породы и столько же победительниц традиционных призов на </a:t>
            </a:r>
            <a:r>
              <a:rPr lang="ru-RU" sz="2400" b="1" dirty="0" smtClean="0"/>
              <a:t>скачках и других соревнований</a:t>
            </a:r>
            <a:r>
              <a:rPr lang="ru-RU" sz="2400" b="1" dirty="0"/>
              <a:t/>
            </a:r>
            <a:br>
              <a:rPr lang="ru-RU" sz="2400" b="1" dirty="0"/>
            </a:br>
            <a:endParaRPr lang="ru-RU" sz="2400" b="1" dirty="0"/>
          </a:p>
        </p:txBody>
      </p:sp>
      <p:pic>
        <p:nvPicPr>
          <p:cNvPr id="5" name="Объект 4"/>
          <p:cNvPicPr>
            <a:picLocks noGrp="1" noChangeAspect="1"/>
          </p:cNvPicPr>
          <p:nvPr>
            <p:ph idx="1"/>
          </p:nvPr>
        </p:nvPicPr>
        <p:blipFill>
          <a:blip r:embed="rId2"/>
          <a:stretch>
            <a:fillRect/>
          </a:stretch>
        </p:blipFill>
        <p:spPr>
          <a:xfrm>
            <a:off x="3444254" y="386700"/>
            <a:ext cx="3923738" cy="3512637"/>
          </a:xfrm>
          <a:prstGeom prst="rect">
            <a:avLst/>
          </a:prstGeom>
        </p:spPr>
      </p:pic>
      <p:pic>
        <p:nvPicPr>
          <p:cNvPr id="6" name="Рисунок 5"/>
          <p:cNvPicPr>
            <a:picLocks noChangeAspect="1"/>
          </p:cNvPicPr>
          <p:nvPr/>
        </p:nvPicPr>
        <p:blipFill>
          <a:blip r:embed="rId3"/>
          <a:stretch>
            <a:fillRect/>
          </a:stretch>
        </p:blipFill>
        <p:spPr>
          <a:xfrm>
            <a:off x="7036420" y="2298356"/>
            <a:ext cx="4782941" cy="3771354"/>
          </a:xfrm>
          <a:prstGeom prst="rect">
            <a:avLst/>
          </a:prstGeom>
        </p:spPr>
      </p:pic>
    </p:spTree>
    <p:extLst>
      <p:ext uri="{BB962C8B-B14F-4D97-AF65-F5344CB8AC3E}">
        <p14:creationId xmlns:p14="http://schemas.microsoft.com/office/powerpoint/2010/main" val="23361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921432" y="127433"/>
            <a:ext cx="5456393" cy="6730567"/>
          </a:xfrm>
          <a:prstGeom prst="rect">
            <a:avLst/>
          </a:prstGeom>
        </p:spPr>
      </p:pic>
      <p:sp>
        <p:nvSpPr>
          <p:cNvPr id="7" name="Заголовок 6"/>
          <p:cNvSpPr>
            <a:spLocks noGrp="1"/>
          </p:cNvSpPr>
          <p:nvPr>
            <p:ph type="title"/>
          </p:nvPr>
        </p:nvSpPr>
        <p:spPr>
          <a:xfrm>
            <a:off x="260298" y="3210786"/>
            <a:ext cx="4824152" cy="1450757"/>
          </a:xfrm>
        </p:spPr>
        <p:txBody>
          <a:bodyPr>
            <a:normAutofit fontScale="90000"/>
          </a:bodyPr>
          <a:lstStyle/>
          <a:p>
            <a:r>
              <a:rPr lang="ru-RU" b="1" dirty="0" smtClean="0"/>
              <a:t/>
            </a:r>
            <a:br>
              <a:rPr lang="ru-RU" b="1" dirty="0" smtClean="0"/>
            </a:br>
            <a:r>
              <a:rPr lang="ru-RU" b="1" dirty="0" smtClean="0">
                <a:solidFill>
                  <a:srgbClr val="0070C0"/>
                </a:solidFill>
              </a:rPr>
              <a:t>Поработаем в рабочих тетрадях.</a:t>
            </a:r>
            <a:br>
              <a:rPr lang="ru-RU" b="1" dirty="0" smtClean="0">
                <a:solidFill>
                  <a:srgbClr val="0070C0"/>
                </a:solidFill>
              </a:rPr>
            </a:br>
            <a:r>
              <a:rPr lang="ru-RU" b="1" dirty="0">
                <a:solidFill>
                  <a:srgbClr val="0070C0"/>
                </a:solidFill>
              </a:rPr>
              <a:t/>
            </a:r>
            <a:br>
              <a:rPr lang="ru-RU" b="1" dirty="0">
                <a:solidFill>
                  <a:srgbClr val="0070C0"/>
                </a:solidFill>
              </a:rPr>
            </a:br>
            <a:r>
              <a:rPr lang="ru-RU" b="1" dirty="0" smtClean="0"/>
              <a:t>К </a:t>
            </a:r>
            <a:r>
              <a:rPr lang="ru-RU" b="1" dirty="0"/>
              <a:t>каким группам относятся эти животные? </a:t>
            </a:r>
            <a:r>
              <a:rPr lang="ru-RU" b="1" dirty="0" smtClean="0"/>
              <a:t/>
            </a:r>
            <a:br>
              <a:rPr lang="ru-RU" b="1" dirty="0" smtClean="0"/>
            </a:br>
            <a:r>
              <a:rPr lang="ru-RU" b="1" dirty="0" smtClean="0"/>
              <a:t>Покажи </a:t>
            </a:r>
            <a:r>
              <a:rPr lang="ru-RU" b="1" dirty="0"/>
              <a:t>стрелками.</a:t>
            </a:r>
          </a:p>
        </p:txBody>
      </p:sp>
    </p:spTree>
    <p:extLst>
      <p:ext uri="{BB962C8B-B14F-4D97-AF65-F5344CB8AC3E}">
        <p14:creationId xmlns:p14="http://schemas.microsoft.com/office/powerpoint/2010/main" val="2431507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01446" y="0"/>
            <a:ext cx="3318603" cy="5473482"/>
          </a:xfrm>
        </p:spPr>
        <p:txBody>
          <a:bodyPr>
            <a:normAutofit fontScale="90000"/>
          </a:bodyPr>
          <a:lstStyle/>
          <a:p>
            <a:r>
              <a:rPr lang="ru-RU" b="1" dirty="0" smtClean="0">
                <a:solidFill>
                  <a:srgbClr val="FF0000"/>
                </a:solidFill>
              </a:rPr>
              <a:t>Проверим.</a:t>
            </a:r>
            <a:r>
              <a:rPr lang="ru-RU" b="1" dirty="0" smtClean="0">
                <a:solidFill>
                  <a:srgbClr val="0070C0"/>
                </a:solidFill>
              </a:rPr>
              <a:t/>
            </a:r>
            <a:br>
              <a:rPr lang="ru-RU" b="1" dirty="0" smtClean="0">
                <a:solidFill>
                  <a:srgbClr val="0070C0"/>
                </a:solidFill>
              </a:rPr>
            </a:br>
            <a:r>
              <a:rPr lang="ru-RU" b="1" dirty="0" smtClean="0">
                <a:solidFill>
                  <a:srgbClr val="0070C0"/>
                </a:solidFill>
              </a:rPr>
              <a:t/>
            </a:r>
            <a:br>
              <a:rPr lang="ru-RU" b="1" dirty="0" smtClean="0">
                <a:solidFill>
                  <a:srgbClr val="0070C0"/>
                </a:solidFill>
              </a:rPr>
            </a:br>
            <a:r>
              <a:rPr lang="ru-RU" b="1" dirty="0" smtClean="0">
                <a:solidFill>
                  <a:srgbClr val="0070C0"/>
                </a:solidFill>
              </a:rPr>
              <a:t>К </a:t>
            </a:r>
            <a:r>
              <a:rPr lang="ru-RU" b="1" dirty="0" smtClean="0">
                <a:solidFill>
                  <a:srgbClr val="0070C0"/>
                </a:solidFill>
              </a:rPr>
              <a:t>каким группам относятся эти животные? </a:t>
            </a:r>
            <a:r>
              <a:rPr lang="ru-RU" b="1" dirty="0" smtClean="0"/>
              <a:t>Покажи стрелками.</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9862" y="-128796"/>
            <a:ext cx="5457407" cy="6728025"/>
          </a:xfrm>
        </p:spPr>
      </p:pic>
      <p:sp>
        <p:nvSpPr>
          <p:cNvPr id="7" name="Стрелка вправо 6"/>
          <p:cNvSpPr/>
          <p:nvPr/>
        </p:nvSpPr>
        <p:spPr>
          <a:xfrm rot="12711487">
            <a:off x="5897998" y="2274170"/>
            <a:ext cx="702527" cy="380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Стрелка вправо 7"/>
          <p:cNvSpPr/>
          <p:nvPr/>
        </p:nvSpPr>
        <p:spPr>
          <a:xfrm rot="3501044" flipH="1" flipV="1">
            <a:off x="5687668" y="1089657"/>
            <a:ext cx="1123187" cy="524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Стрелка вправо 8"/>
          <p:cNvSpPr/>
          <p:nvPr/>
        </p:nvSpPr>
        <p:spPr>
          <a:xfrm rot="19198880">
            <a:off x="7367152" y="9720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Стрелка вправо 9"/>
          <p:cNvSpPr/>
          <p:nvPr/>
        </p:nvSpPr>
        <p:spPr>
          <a:xfrm rot="2832704">
            <a:off x="8056628" y="29224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Стрелка вправо 10"/>
          <p:cNvSpPr/>
          <p:nvPr/>
        </p:nvSpPr>
        <p:spPr>
          <a:xfrm rot="9358428">
            <a:off x="5799942" y="3018299"/>
            <a:ext cx="1257948" cy="342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Стрелка вправо 11"/>
          <p:cNvSpPr/>
          <p:nvPr/>
        </p:nvSpPr>
        <p:spPr>
          <a:xfrm rot="888780">
            <a:off x="7890684" y="2088836"/>
            <a:ext cx="825212" cy="375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Стрелка вправо 12"/>
          <p:cNvSpPr/>
          <p:nvPr/>
        </p:nvSpPr>
        <p:spPr>
          <a:xfrm rot="6945090">
            <a:off x="5591920" y="4716680"/>
            <a:ext cx="1673994" cy="355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Стрелка вправо 13"/>
          <p:cNvSpPr/>
          <p:nvPr/>
        </p:nvSpPr>
        <p:spPr>
          <a:xfrm rot="2712971">
            <a:off x="7564706" y="5272612"/>
            <a:ext cx="12672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578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6538" y="6755835"/>
            <a:ext cx="4887311" cy="1974097"/>
          </a:xfrm>
        </p:spPr>
        <p:txBody>
          <a:bodyPr>
            <a:noAutofit/>
          </a:bodyPr>
          <a:lstStyle/>
          <a:p>
            <a:r>
              <a:rPr lang="ru-RU" sz="4000" b="1" dirty="0"/>
              <a:t/>
            </a:r>
            <a:br>
              <a:rPr lang="ru-RU" sz="4000" b="1" dirty="0"/>
            </a:br>
            <a:r>
              <a:rPr lang="ru-RU" sz="4000" b="1" dirty="0" smtClean="0"/>
              <a:t/>
            </a:r>
            <a:br>
              <a:rPr lang="ru-RU" sz="4000" b="1" dirty="0" smtClean="0"/>
            </a:br>
            <a:r>
              <a:rPr lang="ru-RU" sz="4000" b="1" dirty="0" smtClean="0"/>
              <a:t/>
            </a:r>
            <a:br>
              <a:rPr lang="ru-RU" sz="4000" b="1" dirty="0" smtClean="0"/>
            </a:br>
            <a:endParaRPr lang="ru-RU" sz="4000" b="1" dirty="0"/>
          </a:p>
        </p:txBody>
      </p:sp>
      <p:pic>
        <p:nvPicPr>
          <p:cNvPr id="4" name="Рисунок 3"/>
          <p:cNvPicPr>
            <a:picLocks noChangeAspect="1"/>
          </p:cNvPicPr>
          <p:nvPr/>
        </p:nvPicPr>
        <p:blipFill>
          <a:blip r:embed="rId2"/>
          <a:stretch>
            <a:fillRect/>
          </a:stretch>
        </p:blipFill>
        <p:spPr>
          <a:xfrm>
            <a:off x="5594213" y="1393960"/>
            <a:ext cx="6246078" cy="4155501"/>
          </a:xfrm>
          <a:prstGeom prst="rect">
            <a:avLst/>
          </a:prstGeom>
        </p:spPr>
      </p:pic>
      <p:sp>
        <p:nvSpPr>
          <p:cNvPr id="7" name="Прямоугольник 6"/>
          <p:cNvSpPr/>
          <p:nvPr/>
        </p:nvSpPr>
        <p:spPr>
          <a:xfrm>
            <a:off x="149855" y="1063302"/>
            <a:ext cx="5444358" cy="6124754"/>
          </a:xfrm>
          <a:prstGeom prst="rect">
            <a:avLst/>
          </a:prstGeom>
        </p:spPr>
        <p:txBody>
          <a:bodyPr wrap="square">
            <a:spAutoFit/>
          </a:bodyPr>
          <a:lstStyle/>
          <a:p>
            <a:r>
              <a:rPr lang="ru-RU" sz="2800" b="1" dirty="0" smtClean="0"/>
              <a:t>Крестьянское </a:t>
            </a:r>
            <a:r>
              <a:rPr lang="ru-RU" sz="2800" b="1" dirty="0"/>
              <a:t>фермерское хозяйство, где выращивают индейку, в нашем селе Обильном. Мясо индейки считается деликатесом</a:t>
            </a:r>
            <a:r>
              <a:rPr lang="ru-RU" sz="2800" b="1" dirty="0" smtClean="0"/>
              <a:t>.</a:t>
            </a:r>
          </a:p>
          <a:p>
            <a:r>
              <a:rPr lang="ru-RU" sz="2800" b="1" u="sng" dirty="0" smtClean="0">
                <a:solidFill>
                  <a:srgbClr val="FF0000"/>
                </a:solidFill>
              </a:rPr>
              <a:t>Подведём итог.</a:t>
            </a:r>
          </a:p>
          <a:p>
            <a:r>
              <a:rPr lang="ru-RU" sz="2800" b="1" dirty="0" smtClean="0"/>
              <a:t>1. </a:t>
            </a:r>
            <a:r>
              <a:rPr lang="ru-RU" sz="2800" b="1" dirty="0" smtClean="0">
                <a:solidFill>
                  <a:srgbClr val="00B050"/>
                </a:solidFill>
              </a:rPr>
              <a:t>Что </a:t>
            </a:r>
            <a:r>
              <a:rPr lang="ru-RU" sz="2800" b="1" dirty="0">
                <a:solidFill>
                  <a:srgbClr val="00B050"/>
                </a:solidFill>
              </a:rPr>
              <a:t>такое </a:t>
            </a:r>
            <a:r>
              <a:rPr lang="ru-RU" sz="2800" b="1" dirty="0" smtClean="0">
                <a:solidFill>
                  <a:srgbClr val="00B050"/>
                </a:solidFill>
              </a:rPr>
              <a:t>животноводство ?</a:t>
            </a:r>
            <a:r>
              <a:rPr lang="ru-RU" sz="2800" b="1" dirty="0">
                <a:solidFill>
                  <a:srgbClr val="00B050"/>
                </a:solidFill>
              </a:rPr>
              <a:t/>
            </a:r>
            <a:br>
              <a:rPr lang="ru-RU" sz="2800" b="1" dirty="0">
                <a:solidFill>
                  <a:srgbClr val="00B050"/>
                </a:solidFill>
              </a:rPr>
            </a:br>
            <a:r>
              <a:rPr lang="ru-RU" sz="2800" b="1" dirty="0" smtClean="0"/>
              <a:t>2. </a:t>
            </a:r>
            <a:r>
              <a:rPr lang="ru-RU" sz="2800" b="1" dirty="0" smtClean="0">
                <a:solidFill>
                  <a:srgbClr val="7030A0"/>
                </a:solidFill>
              </a:rPr>
              <a:t>Перечисли </a:t>
            </a:r>
            <a:r>
              <a:rPr lang="ru-RU" sz="2800" b="1" dirty="0">
                <a:solidFill>
                  <a:srgbClr val="7030A0"/>
                </a:solidFill>
              </a:rPr>
              <a:t>наиболее значимые отрасли животноводства Ставропольского края</a:t>
            </a:r>
            <a:r>
              <a:rPr lang="ru-RU" sz="2800" b="1" dirty="0" smtClean="0">
                <a:solidFill>
                  <a:srgbClr val="7030A0"/>
                </a:solidFill>
              </a:rPr>
              <a:t>.</a:t>
            </a:r>
            <a:r>
              <a:rPr lang="ru-RU" sz="2800" b="1" dirty="0">
                <a:solidFill>
                  <a:srgbClr val="00B050"/>
                </a:solidFill>
              </a:rPr>
              <a:t/>
            </a:r>
            <a:br>
              <a:rPr lang="ru-RU" sz="2800" b="1" dirty="0">
                <a:solidFill>
                  <a:srgbClr val="00B050"/>
                </a:solidFill>
              </a:rPr>
            </a:br>
            <a:r>
              <a:rPr lang="ru-RU" sz="2800" b="1" dirty="0" smtClean="0"/>
              <a:t>3.</a:t>
            </a:r>
            <a:r>
              <a:rPr lang="ru-RU" sz="2800" b="1" dirty="0" smtClean="0">
                <a:solidFill>
                  <a:srgbClr val="0070C0"/>
                </a:solidFill>
              </a:rPr>
              <a:t>Для </a:t>
            </a:r>
            <a:r>
              <a:rPr lang="ru-RU" sz="2800" b="1" dirty="0">
                <a:solidFill>
                  <a:srgbClr val="0070C0"/>
                </a:solidFill>
              </a:rPr>
              <a:t>чего люди им занимаются?</a:t>
            </a:r>
            <a:br>
              <a:rPr lang="ru-RU" sz="2800" b="1" dirty="0">
                <a:solidFill>
                  <a:srgbClr val="0070C0"/>
                </a:solidFill>
              </a:rPr>
            </a:br>
            <a:r>
              <a:rPr lang="ru-RU" sz="2800" b="1" dirty="0">
                <a:solidFill>
                  <a:srgbClr val="0070C0"/>
                </a:solidFill>
              </a:rPr>
              <a:t/>
            </a:r>
            <a:br>
              <a:rPr lang="ru-RU" sz="2800" b="1" dirty="0">
                <a:solidFill>
                  <a:srgbClr val="0070C0"/>
                </a:solidFill>
              </a:rPr>
            </a:br>
            <a:endParaRPr lang="ru-RU" sz="2800" dirty="0">
              <a:solidFill>
                <a:srgbClr val="0070C0"/>
              </a:solidFill>
            </a:endParaRPr>
          </a:p>
        </p:txBody>
      </p:sp>
    </p:spTree>
    <p:extLst>
      <p:ext uri="{BB962C8B-B14F-4D97-AF65-F5344CB8AC3E}">
        <p14:creationId xmlns:p14="http://schemas.microsoft.com/office/powerpoint/2010/main" val="32125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432103"/>
          </a:xfrm>
        </p:spPr>
        <p:txBody>
          <a:bodyPr>
            <a:noAutofit/>
          </a:bodyPr>
          <a:lstStyle/>
          <a:p>
            <a:r>
              <a:rPr lang="ru-RU" sz="2400" b="1" dirty="0" smtClean="0"/>
              <a:t>     </a:t>
            </a:r>
            <a:r>
              <a:rPr lang="ru-RU" sz="2400" b="1" dirty="0"/>
              <a:t>В животноводческих хозяйствах Ставропольского края преобладает мясо-молочно-шёрстное скотоводство. </a:t>
            </a:r>
            <a:r>
              <a:rPr lang="ru-RU" sz="2400" b="1" dirty="0" smtClean="0"/>
              <a:t> Вырастить бурёнку – процесс непростой и затратный. Взрослая корова приносит в сутки от 15 до 20 л молока. Государство выделило средства на реконструкцию молочно-товарных ферм.                       Красногвардейский район. </a:t>
            </a:r>
            <a:endParaRPr lang="ru-RU" sz="24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6771" y="1691206"/>
            <a:ext cx="4462979" cy="26342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2286" y="4325406"/>
            <a:ext cx="4373550" cy="246012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66" y="1911924"/>
            <a:ext cx="5091852" cy="290296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243" y="4396533"/>
            <a:ext cx="4033264" cy="2368105"/>
          </a:xfrm>
          <a:prstGeom prst="rect">
            <a:avLst/>
          </a:prstGeom>
        </p:spPr>
      </p:pic>
      <p:pic>
        <p:nvPicPr>
          <p:cNvPr id="3" name="Рисунок 2"/>
          <p:cNvPicPr>
            <a:picLocks noChangeAspect="1"/>
          </p:cNvPicPr>
          <p:nvPr/>
        </p:nvPicPr>
        <p:blipFill>
          <a:blip r:embed="rId6"/>
          <a:stretch>
            <a:fillRect/>
          </a:stretch>
        </p:blipFill>
        <p:spPr>
          <a:xfrm>
            <a:off x="137216" y="4929583"/>
            <a:ext cx="3176291" cy="1835055"/>
          </a:xfrm>
          <a:prstGeom prst="rect">
            <a:avLst/>
          </a:prstGeom>
        </p:spPr>
      </p:pic>
    </p:spTree>
    <p:extLst>
      <p:ext uri="{BB962C8B-B14F-4D97-AF65-F5344CB8AC3E}">
        <p14:creationId xmlns:p14="http://schemas.microsoft.com/office/powerpoint/2010/main" val="3579273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02059" y="174508"/>
            <a:ext cx="9144000" cy="2267609"/>
          </a:xfrm>
        </p:spPr>
        <p:txBody>
          <a:bodyPr>
            <a:normAutofit fontScale="90000"/>
          </a:bodyPr>
          <a:lstStyle/>
          <a:p>
            <a:r>
              <a:rPr lang="ru-RU" sz="3600" b="1" dirty="0" smtClean="0"/>
              <a:t>Губернатором Ставропольского края, правительством 2018 год был объявлен годом животноводства. Одна из основных задач: сохранить животноводство, развить эту отрасль аграрного сектора.</a:t>
            </a:r>
            <a:endParaRPr lang="ru-RU" sz="3600"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307" y="3156008"/>
            <a:ext cx="6638693" cy="357284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90" y="2442117"/>
            <a:ext cx="5936738" cy="3117559"/>
          </a:xfrm>
          <a:prstGeom prst="rect">
            <a:avLst/>
          </a:prstGeom>
        </p:spPr>
      </p:pic>
      <p:pic>
        <p:nvPicPr>
          <p:cNvPr id="3" name="Рисунок 2"/>
          <p:cNvPicPr>
            <a:picLocks noChangeAspect="1"/>
          </p:cNvPicPr>
          <p:nvPr/>
        </p:nvPicPr>
        <p:blipFill>
          <a:blip r:embed="rId4"/>
          <a:stretch>
            <a:fillRect/>
          </a:stretch>
        </p:blipFill>
        <p:spPr>
          <a:xfrm>
            <a:off x="1034596" y="5066637"/>
            <a:ext cx="3463831" cy="1791363"/>
          </a:xfrm>
          <a:prstGeom prst="rect">
            <a:avLst/>
          </a:prstGeom>
        </p:spPr>
      </p:pic>
    </p:spTree>
    <p:extLst>
      <p:ext uri="{BB962C8B-B14F-4D97-AF65-F5344CB8AC3E}">
        <p14:creationId xmlns:p14="http://schemas.microsoft.com/office/powerpoint/2010/main" val="4014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4317" y="398578"/>
            <a:ext cx="10515600" cy="1650071"/>
          </a:xfrm>
        </p:spPr>
        <p:txBody>
          <a:bodyPr>
            <a:normAutofit fontScale="90000"/>
          </a:bodyPr>
          <a:lstStyle/>
          <a:p>
            <a:r>
              <a:rPr lang="ru-RU" sz="3200" b="1" dirty="0" smtClean="0"/>
              <a:t>Ставропольский край является зоной племенного тонкорунного овцеводства. В крае функционирует широкая сеть племенных заводов, хозяйств и ферм, в которых сосредоточено основное поголовье племенных животных.</a:t>
            </a:r>
            <a:endParaRPr lang="ru-RU" sz="3200" b="1" dirty="0"/>
          </a:p>
        </p:txBody>
      </p:sp>
      <p:pic>
        <p:nvPicPr>
          <p:cNvPr id="4" name="Объект 3"/>
          <p:cNvPicPr>
            <a:picLocks noGrp="1" noChangeAspect="1"/>
          </p:cNvPicPr>
          <p:nvPr>
            <p:ph idx="1"/>
          </p:nvPr>
        </p:nvPicPr>
        <p:blipFill>
          <a:blip r:embed="rId2"/>
          <a:stretch>
            <a:fillRect/>
          </a:stretch>
        </p:blipFill>
        <p:spPr>
          <a:xfrm>
            <a:off x="6170220" y="1793071"/>
            <a:ext cx="5844336" cy="4022725"/>
          </a:xfrm>
          <a:prstGeom prst="rect">
            <a:avLst/>
          </a:prstGeom>
        </p:spPr>
      </p:pic>
      <p:pic>
        <p:nvPicPr>
          <p:cNvPr id="5" name="Рисунок 4"/>
          <p:cNvPicPr>
            <a:picLocks noChangeAspect="1"/>
          </p:cNvPicPr>
          <p:nvPr/>
        </p:nvPicPr>
        <p:blipFill>
          <a:blip r:embed="rId3"/>
          <a:stretch>
            <a:fillRect/>
          </a:stretch>
        </p:blipFill>
        <p:spPr>
          <a:xfrm>
            <a:off x="0" y="2048649"/>
            <a:ext cx="5611415" cy="4769703"/>
          </a:xfrm>
          <a:prstGeom prst="rect">
            <a:avLst/>
          </a:prstGeom>
        </p:spPr>
      </p:pic>
    </p:spTree>
    <p:extLst>
      <p:ext uri="{BB962C8B-B14F-4D97-AF65-F5344CB8AC3E}">
        <p14:creationId xmlns:p14="http://schemas.microsoft.com/office/powerpoint/2010/main" val="10490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4"/>
            <a:ext cx="10515600" cy="2567647"/>
          </a:xfrm>
        </p:spPr>
        <p:txBody>
          <a:bodyPr>
            <a:normAutofit fontScale="90000"/>
          </a:bodyPr>
          <a:lstStyle/>
          <a:p>
            <a:r>
              <a:rPr lang="ru-RU" sz="3200" b="1" dirty="0" smtClean="0"/>
              <a:t>В настоящее время в Ставропольском крае выращивается больше всего тонкорунных пород овец, причём уникальных. Увеличился выход мяса, шерсть стала тоньше, овцы </a:t>
            </a:r>
            <a:r>
              <a:rPr lang="ru-RU" sz="3200" b="1" dirty="0" err="1" smtClean="0"/>
              <a:t>камолые</a:t>
            </a:r>
            <a:r>
              <a:rPr lang="ru-RU" sz="3200" b="1" dirty="0" smtClean="0"/>
              <a:t> (безрогие).Специально выводили десятилетия- тонкорунное мясное </a:t>
            </a:r>
            <a:r>
              <a:rPr lang="ru-RU" sz="3200" b="1" dirty="0" smtClean="0"/>
              <a:t>производство.</a:t>
            </a:r>
            <a:r>
              <a:rPr lang="ru-RU" sz="3200" b="1" dirty="0" smtClean="0"/>
              <a:t/>
            </a:r>
            <a:br>
              <a:rPr lang="ru-RU" sz="3200" b="1" dirty="0" smtClean="0"/>
            </a:br>
            <a:r>
              <a:rPr lang="ru-RU" sz="3200" b="1" dirty="0" err="1" smtClean="0"/>
              <a:t>Апанасенковский</a:t>
            </a:r>
            <a:r>
              <a:rPr lang="ru-RU" sz="3200" b="1" dirty="0" smtClean="0"/>
              <a:t> район</a:t>
            </a:r>
            <a:r>
              <a:rPr lang="ru-RU" sz="3200" dirty="0" smtClean="0"/>
              <a:t>.</a:t>
            </a:r>
            <a:endParaRPr lang="ru-RU" sz="32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87687" y="2598233"/>
            <a:ext cx="6141771" cy="40227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17" y="3300761"/>
            <a:ext cx="5337604" cy="3367668"/>
          </a:xfrm>
          <a:prstGeom prst="rect">
            <a:avLst/>
          </a:prstGeom>
        </p:spPr>
      </p:pic>
    </p:spTree>
    <p:extLst>
      <p:ext uri="{BB962C8B-B14F-4D97-AF65-F5344CB8AC3E}">
        <p14:creationId xmlns:p14="http://schemas.microsoft.com/office/powerpoint/2010/main" val="32496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2603742"/>
          </a:xfrm>
        </p:spPr>
        <p:txBody>
          <a:bodyPr>
            <a:normAutofit fontScale="90000"/>
          </a:bodyPr>
          <a:lstStyle/>
          <a:p>
            <a:r>
              <a:rPr lang="ru-RU" b="1" dirty="0" err="1" smtClean="0"/>
              <a:t>Ипатовский</a:t>
            </a:r>
            <a:r>
              <a:rPr lang="ru-RU" b="1" dirty="0" smtClean="0"/>
              <a:t> район  Ставропольский край</a:t>
            </a:r>
            <a:r>
              <a:rPr lang="ru-RU" b="1" dirty="0" smtClean="0"/>
              <a:t>.</a:t>
            </a:r>
            <a:br>
              <a:rPr lang="ru-RU" b="1" dirty="0" smtClean="0"/>
            </a:br>
            <a:r>
              <a:rPr lang="ru-RU" sz="4000" b="1" dirty="0" smtClean="0"/>
              <a:t>Сейчас  на востоке Ставропольского края строится крупнейший, на сегодняшний день, в стране современный комплекс  по производству баранины.</a:t>
            </a:r>
            <a:r>
              <a:rPr lang="ru-RU" sz="4000" b="1" dirty="0" smtClean="0"/>
              <a:t/>
            </a:r>
            <a:br>
              <a:rPr lang="ru-RU" sz="4000" b="1" dirty="0" smtClean="0"/>
            </a:br>
            <a:endParaRPr lang="ru-RU" sz="40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4867" y="2638000"/>
            <a:ext cx="5538924" cy="40227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632" y="2496665"/>
            <a:ext cx="5579090" cy="3836415"/>
          </a:xfrm>
          <a:prstGeom prst="rect">
            <a:avLst/>
          </a:prstGeom>
        </p:spPr>
      </p:pic>
    </p:spTree>
    <p:extLst>
      <p:ext uri="{BB962C8B-B14F-4D97-AF65-F5344CB8AC3E}">
        <p14:creationId xmlns:p14="http://schemas.microsoft.com/office/powerpoint/2010/main" val="8593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209" y="3565525"/>
            <a:ext cx="4882376" cy="2411529"/>
          </a:xfrm>
        </p:spPr>
        <p:txBody>
          <a:bodyPr>
            <a:normAutofit fontScale="90000"/>
          </a:bodyPr>
          <a:lstStyle/>
          <a:p>
            <a:r>
              <a:rPr lang="ru-RU" sz="3600" b="1" dirty="0" smtClean="0"/>
              <a:t>Чабаны вместе с учёными, зоотехниками, овцеводами тоже работали над выведением новой породы. Здесь этим занимаются столько, сколько существует эта  отрасль.</a:t>
            </a:r>
            <a:br>
              <a:rPr lang="ru-RU" sz="3600" b="1" dirty="0" smtClean="0"/>
            </a:br>
            <a:r>
              <a:rPr lang="ru-RU" sz="3600" b="1" dirty="0" smtClean="0"/>
              <a:t>Новые породы, как новые автомобили, самолёты, одежда, ничто не стоит на месте. В этом престиж и благополучие страны</a:t>
            </a:r>
            <a:r>
              <a:rPr lang="ru-RU" sz="3600" dirty="0" smtClean="0"/>
              <a:t>.</a:t>
            </a:r>
            <a:endParaRPr lang="ru-RU" sz="3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84923" y="0"/>
            <a:ext cx="5817900" cy="435133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675" y="3769112"/>
            <a:ext cx="4804682" cy="3088888"/>
          </a:xfrm>
          <a:prstGeom prst="rect">
            <a:avLst/>
          </a:prstGeom>
        </p:spPr>
      </p:pic>
    </p:spTree>
    <p:extLst>
      <p:ext uri="{BB962C8B-B14F-4D97-AF65-F5344CB8AC3E}">
        <p14:creationId xmlns:p14="http://schemas.microsoft.com/office/powerpoint/2010/main" val="393247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361" y="788871"/>
            <a:ext cx="10515600" cy="1932027"/>
          </a:xfrm>
        </p:spPr>
        <p:txBody>
          <a:bodyPr>
            <a:normAutofit fontScale="90000"/>
          </a:bodyPr>
          <a:lstStyle/>
          <a:p>
            <a:r>
              <a:rPr lang="ru-RU" sz="3600" b="1" dirty="0" smtClean="0"/>
              <a:t>Здесь появилась на свет знаменитая ставропольская порода </a:t>
            </a:r>
            <a:r>
              <a:rPr lang="ru-RU" sz="3600" b="1" dirty="0" err="1" smtClean="0"/>
              <a:t>джалгинский</a:t>
            </a:r>
            <a:r>
              <a:rPr lang="ru-RU" sz="3600" b="1" dirty="0" smtClean="0"/>
              <a:t> меринос. Породу вывели универсальную, в ней 5 разных линий: у одних баранов тончайшая шерсть, у других она грубее, у третьей – шуба белоснежная, можно красить в любой </a:t>
            </a:r>
            <a:r>
              <a:rPr lang="ru-RU" sz="3600" b="1" dirty="0" smtClean="0"/>
              <a:t>цвет.</a:t>
            </a:r>
            <a:endParaRPr lang="ru-RU" sz="36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97227" y="2603831"/>
            <a:ext cx="5097499" cy="4022725"/>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67" y="2942897"/>
            <a:ext cx="5644055" cy="3762703"/>
          </a:xfrm>
          <a:prstGeom prst="rect">
            <a:avLst/>
          </a:prstGeom>
        </p:spPr>
      </p:pic>
    </p:spTree>
    <p:extLst>
      <p:ext uri="{BB962C8B-B14F-4D97-AF65-F5344CB8AC3E}">
        <p14:creationId xmlns:p14="http://schemas.microsoft.com/office/powerpoint/2010/main" val="38371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Ретро">
  <a:themeElements>
    <a:clrScheme name="Ретро">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docProps/app.xml><?xml version="1.0" encoding="utf-8"?>
<Properties xmlns="http://schemas.openxmlformats.org/officeDocument/2006/extended-properties" xmlns:vt="http://schemas.openxmlformats.org/officeDocument/2006/docPropsVTypes">
  <Template>Аспект</Template>
  <TotalTime>817</TotalTime>
  <Words>714</Words>
  <Application>Microsoft Office PowerPoint</Application>
  <PresentationFormat>Широкоэкранный</PresentationFormat>
  <Paragraphs>35</Paragraphs>
  <Slides>25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25</vt:i4>
      </vt:variant>
    </vt:vector>
  </HeadingPairs>
  <TitlesOfParts>
    <vt:vector size="30" baseType="lpstr">
      <vt:lpstr>Calibri</vt:lpstr>
      <vt:lpstr>Calibri Light</vt:lpstr>
      <vt:lpstr>Wingdings 2</vt:lpstr>
      <vt:lpstr>HDOfficeLightV0</vt:lpstr>
      <vt:lpstr>Ретро</vt:lpstr>
      <vt:lpstr>Презентация PowerPoint</vt:lpstr>
      <vt:lpstr>Разведение животных с давних пор было и остаётся одним из важнейших занятий сельских жителей края. От животных получают разнообразные пищевые продукты и сырьё для изготовления одежды, обуви, сувениров, лекарств и т.д.   Видовой состав домашних животных края разнообразен. Здесь и те животные, которые разводились веками и тысячелетиями, и  те, которые завезены в край сотни и десятки лет тому назад.     В настоящее время наибольшее значение имеют такие  отрасли животноводства, как разведение крупного рогатого скота, овцеводство, свиноводство, птицеводство. Во многих районах Ставропольского края – рыборазведение и пчеловодство. </vt:lpstr>
      <vt:lpstr>     В животноводческих хозяйствах Ставропольского края преобладает мясо-молочно-шёрстное скотоводство.  Вырастить бурёнку – процесс непростой и затратный. Взрослая корова приносит в сутки от 15 до 20 л молока. Государство выделило средства на реконструкцию молочно-товарных ферм.                       Красногвардейский район. </vt:lpstr>
      <vt:lpstr>Губернатором Ставропольского края, правительством 2018 год был объявлен годом животноводства. Одна из основных задач: сохранить животноводство, развить эту отрасль аграрного сектора.</vt:lpstr>
      <vt:lpstr>Ставропольский край является зоной племенного тонкорунного овцеводства. В крае функционирует широкая сеть племенных заводов, хозяйств и ферм, в которых сосредоточено основное поголовье племенных животных.</vt:lpstr>
      <vt:lpstr>В настоящее время в Ставропольском крае выращивается больше всего тонкорунных пород овец, причём уникальных. Увеличился выход мяса, шерсть стала тоньше, овцы камолые (безрогие).Специально выводили десятилетия- тонкорунное мясное производство. Апанасенковский район.</vt:lpstr>
      <vt:lpstr>Ипатовский район  Ставропольский край. Сейчас  на востоке Ставропольского края строится крупнейший, на сегодняшний день, в стране современный комплекс  по производству баранины. </vt:lpstr>
      <vt:lpstr>Чабаны вместе с учёными, зоотехниками, овцеводами тоже работали над выведением новой породы. Здесь этим занимаются столько, сколько существует эта  отрасль. Новые породы, как новые автомобили, самолёты, одежда, ничто не стоит на месте. В этом престиж и благополучие страны.</vt:lpstr>
      <vt:lpstr>Здесь появилась на свет знаменитая ставропольская порода джалгинский меринос. Породу вывели универсальную, в ней 5 разных линий: у одних баранов тончайшая шерсть, у других она грубее, у третьей – шуба белоснежная, можно красить в любой цвет.</vt:lpstr>
      <vt:lpstr>Шерсть, которая более тонкая, считается во всём мире более дорогостоящей. К сожалению в Российской Федерации пока этого не видим. Выращивать тонкорунных овец труднее и затратнее. Когда-нибудь их тонкая шерсть понадобится стране. Такая порода способна улучшить любую отару.</vt:lpstr>
      <vt:lpstr>На протяжении многих лет Ставропольский край по численности племенных овец и качестве овцеводческих хозяйств является неоспоримым лидером в России. Несмотря на то, что овцеводческая отрасль, которую практически невозможно модернизировать, а, значит, круглый год тяжёлый ручной труд. Хорошо, что есть люди, преданные этому делу, наверно, они знают, что работают на будущее поколение.</vt:lpstr>
      <vt:lpstr>В крае развито птицеводство- разводят кур, индейку.. Птицефабрики в Георгиевске и Пятигорске, в Грачёвском  районе специализируются на производстве яиц.</vt:lpstr>
      <vt:lpstr>На одной из самых крупных птицефабрик региона. У предприятия появились свои инкубаторы и самое современное оборудование, которое позволит за год вырастить 170 тыс. голов, произвести 260 т мяса и 45 миллионов яиц</vt:lpstr>
      <vt:lpstr>Яйцо поставляют по Георгиевскому району и во многие Северо-Кавказские республики. Рост мяса увеличился, обеспечиваем себя и поставляем на экспорт в Израиль, Грузию и Арабские Эмираты.</vt:lpstr>
      <vt:lpstr>Всё автоматизировано, облегчён труд слесарей-операторов, птичниц. Оборудование легко в эксплуатации, хороший микроклимат, всё автоматизировано: и кормление и навозоудаление.</vt:lpstr>
      <vt:lpstr>«Птицефабрика Кумская». село Новозаведенное Георгиевского района. Яйцо поступает с цеха, сортируют по весовой категории. Сегодня здесь производят 60 миллионов яиц в год. Однако сейчас здесь наступили непростые времена. Очень трудно пробиться на рынок, особенно в крупные торговые сети. </vt:lpstr>
      <vt:lpstr>В Ставропольском крае насчитывается 95 тыс. пчелосемей, из которых большинство сосредоточено в личных хозяйствах населения. За пять последних лет производство  меда выросло в 1,5 раза. В крае разводят преимущественно пчел карпатской породы. </vt:lpstr>
      <vt:lpstr>До 90-х годов в крае было 5 племенных заводов, а в настоящее время - два. ООО «ПчелоПлемзавод «Кисловодский» считается уникальным для выведения ранних племенных маток и их поставки в другие регионы России и ближнего зарубежья. </vt:lpstr>
      <vt:lpstr>В Предгорном районе разводят пчёл и получают высококачественный мёд. На пасеке 150 ульев и везде кипит работа.  Кроме мёда пчёлы дают воск, прополис, маточное молочко, пчелиный яд.</vt:lpstr>
      <vt:lpstr>С давних пор в крае занимаются и коневодством. В районе Кавказских минеральных вод, в Александровском районе разводят породистых лошадей, известных не только в России, но и в мире.</vt:lpstr>
      <vt:lpstr>Ставропольскому конезаводу вернули статус племенного, Это  единственное место в России, где пытаются сохранить терскую породу, единственную, выведенную на Ставрополье 65 лет назад. Лошадей используют в детском конном спорте. Породой интересуются и за пределами России, увозят во Францию, Германию, даже в Китай. Белая масть – отличительный признак терской  породы. Государство протянуло руку помощи.</vt:lpstr>
      <vt:lpstr>   Ставропольский конный завод №170 разводит лошадей двух чистокровных пород — Ахалтекинской и английской. Сейчас завод - один из лидеров в разведении этой древнейшей и красивейшей в мире породы, среди которых 18 чемпионок породы и столько же победительниц традиционных призов на скачках и других соревнований </vt:lpstr>
      <vt:lpstr> Поработаем в рабочих тетрадях.  К каким группам относятся эти животные?  Покажи стрелками.</vt:lpstr>
      <vt:lpstr>Проверим.  К каким группам относятся эти животные? Покажи стрелками.</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90</cp:revision>
  <dcterms:created xsi:type="dcterms:W3CDTF">2019-03-27T11:26:23Z</dcterms:created>
  <dcterms:modified xsi:type="dcterms:W3CDTF">2019-03-30T15:51:40Z</dcterms:modified>
</cp:coreProperties>
</file>