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256" r:id="rId2"/>
    <p:sldId id="271" r:id="rId3"/>
    <p:sldId id="273" r:id="rId4"/>
    <p:sldId id="258" r:id="rId5"/>
    <p:sldId id="274" r:id="rId6"/>
    <p:sldId id="275" r:id="rId7"/>
    <p:sldId id="266" r:id="rId8"/>
    <p:sldId id="276" r:id="rId9"/>
    <p:sldId id="277" r:id="rId10"/>
    <p:sldId id="259" r:id="rId11"/>
    <p:sldId id="278" r:id="rId12"/>
    <p:sldId id="279" r:id="rId13"/>
    <p:sldId id="260" r:id="rId14"/>
    <p:sldId id="261" r:id="rId15"/>
    <p:sldId id="262" r:id="rId16"/>
    <p:sldId id="263" r:id="rId17"/>
    <p:sldId id="270" r:id="rId18"/>
    <p:sldId id="280" r:id="rId19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00CC00"/>
    <a:srgbClr val="CC9900"/>
    <a:srgbClr val="CC3300"/>
    <a:srgbClr val="FFFFCC"/>
    <a:srgbClr val="C0C0C0"/>
    <a:srgbClr val="B2B2B2"/>
    <a:srgbClr val="9933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61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253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1536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536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562C928E-2064-4C40-9290-BEA6EF9BC85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B37E69-8E40-4D37-AA4F-F70CC344983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advClick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85805F-FEEE-4169-8CC7-E3FB6D9200A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advClick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1C2101-3ECF-44D3-93B8-5C8928C485F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advClick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069957-34B6-4AB2-B246-4B5F76E126B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advClick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4A8979-D709-4CD2-BE88-BF44B486362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advClick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58D177B-52C7-4B4E-BC1E-BBA7293108B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advClick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94E567-4704-4AC3-9B77-F5AC11BA0AB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advClick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395B13-DB48-445F-99B5-765598AB1B2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advClick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2B7736-3E2E-4EE1-B590-83316407B27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advClick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4A0E34-4C05-417B-8CA8-C20424B0EA3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advClick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31BAAA-F761-45FD-B932-62F91032643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advClick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C0C0C0"/>
            </a:gs>
            <a:gs pos="50000">
              <a:srgbClr val="FFFFCC"/>
            </a:gs>
            <a:gs pos="100000">
              <a:srgbClr val="C0C0C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>
              <a:defRPr/>
            </a:pPr>
            <a:fld id="{1D999D04-14AA-4F08-8D83-B60BAF2B92D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advClick="0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gi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gi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hyperlink" Target="http://animashky.ru/index/0-6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smajliki.ru/smilies-131.html?start=450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gi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gi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gi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gi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gi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Номер слайда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1F55B7E0-80CE-4E86-B25E-AD2108D0B360}" type="slidenum">
              <a:rPr lang="ru-RU"/>
              <a:pPr/>
              <a:t>1</a:t>
            </a:fld>
            <a:endParaRPr lang="ru-RU"/>
          </a:p>
        </p:txBody>
      </p:sp>
      <p:sp>
        <p:nvSpPr>
          <p:cNvPr id="4099" name="Text Box 4"/>
          <p:cNvSpPr txBox="1">
            <a:spLocks noChangeArrowheads="1"/>
          </p:cNvSpPr>
          <p:nvPr/>
        </p:nvSpPr>
        <p:spPr bwMode="auto">
          <a:xfrm>
            <a:off x="323850" y="404813"/>
            <a:ext cx="86042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3600" b="1"/>
              <a:t>Числа при </a:t>
            </a:r>
            <a:r>
              <a:rPr lang="ru-RU" sz="3600" b="1">
                <a:solidFill>
                  <a:srgbClr val="993300"/>
                </a:solidFill>
              </a:rPr>
              <a:t>делении </a:t>
            </a:r>
            <a:r>
              <a:rPr lang="ru-RU" sz="3600" b="1"/>
              <a:t>называются</a:t>
            </a:r>
            <a:r>
              <a:rPr lang="ru-RU" sz="3600"/>
              <a:t>…</a:t>
            </a:r>
          </a:p>
        </p:txBody>
      </p:sp>
      <p:sp>
        <p:nvSpPr>
          <p:cNvPr id="2053" name="Text Box 5"/>
          <p:cNvSpPr txBox="1">
            <a:spLocks noChangeArrowheads="1"/>
          </p:cNvSpPr>
          <p:nvPr/>
        </p:nvSpPr>
        <p:spPr bwMode="auto">
          <a:xfrm>
            <a:off x="250825" y="1916113"/>
            <a:ext cx="8713788" cy="655637"/>
          </a:xfrm>
          <a:prstGeom prst="rect">
            <a:avLst/>
          </a:prstGeom>
          <a:noFill/>
          <a:ln w="76200" cmpd="tri">
            <a:solidFill>
              <a:srgbClr val="9933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200" b="1"/>
              <a:t>первый множитель, второй множитель</a:t>
            </a:r>
          </a:p>
        </p:txBody>
      </p:sp>
      <p:sp>
        <p:nvSpPr>
          <p:cNvPr id="2054" name="Text Box 6"/>
          <p:cNvSpPr txBox="1">
            <a:spLocks noChangeArrowheads="1"/>
          </p:cNvSpPr>
          <p:nvPr/>
        </p:nvSpPr>
        <p:spPr bwMode="auto">
          <a:xfrm>
            <a:off x="395288" y="3068638"/>
            <a:ext cx="8496300" cy="655637"/>
          </a:xfrm>
          <a:prstGeom prst="rect">
            <a:avLst/>
          </a:prstGeom>
          <a:noFill/>
          <a:ln w="76200" cmpd="tri">
            <a:solidFill>
              <a:srgbClr val="9933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ru-RU" sz="3200" b="1"/>
              <a:t>первое слагаемое, второе слагаемое</a:t>
            </a:r>
          </a:p>
        </p:txBody>
      </p:sp>
      <p:sp>
        <p:nvSpPr>
          <p:cNvPr id="2055" name="Text Box 7"/>
          <p:cNvSpPr txBox="1">
            <a:spLocks noChangeArrowheads="1"/>
          </p:cNvSpPr>
          <p:nvPr/>
        </p:nvSpPr>
        <p:spPr bwMode="auto">
          <a:xfrm>
            <a:off x="1403350" y="5373688"/>
            <a:ext cx="6553200" cy="655637"/>
          </a:xfrm>
          <a:prstGeom prst="rect">
            <a:avLst/>
          </a:prstGeom>
          <a:noFill/>
          <a:ln w="76200" cmpd="tri">
            <a:solidFill>
              <a:srgbClr val="9933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200" b="1"/>
              <a:t>уменьшаемое, вычитаемое</a:t>
            </a:r>
          </a:p>
        </p:txBody>
      </p:sp>
      <p:sp>
        <p:nvSpPr>
          <p:cNvPr id="2056" name="Text Box 8"/>
          <p:cNvSpPr txBox="1">
            <a:spLocks noChangeArrowheads="1"/>
          </p:cNvSpPr>
          <p:nvPr/>
        </p:nvSpPr>
        <p:spPr bwMode="auto">
          <a:xfrm>
            <a:off x="323850" y="4221163"/>
            <a:ext cx="8424863" cy="655637"/>
          </a:xfrm>
          <a:prstGeom prst="rect">
            <a:avLst/>
          </a:prstGeom>
          <a:noFill/>
          <a:ln w="76200" cmpd="tri">
            <a:solidFill>
              <a:srgbClr val="9933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3200" b="1"/>
              <a:t>делимое, делитель </a:t>
            </a:r>
          </a:p>
        </p:txBody>
      </p:sp>
      <p:pic>
        <p:nvPicPr>
          <p:cNvPr id="2060" name="Picture 12" descr="анобезьяна2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450263" y="1844675"/>
            <a:ext cx="693737" cy="788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62" name="Picture 14" descr="анзаяц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732588" y="4076700"/>
            <a:ext cx="560387" cy="817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63" name="Picture 15" descr="анобезьяна2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flipH="1">
            <a:off x="323850" y="2997200"/>
            <a:ext cx="747713" cy="788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64" name="Picture 16" descr="анобезьяна2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92950" y="5300663"/>
            <a:ext cx="693738" cy="788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08" name="Text Box 17"/>
          <p:cNvSpPr txBox="1">
            <a:spLocks noChangeArrowheads="1"/>
          </p:cNvSpPr>
          <p:nvPr/>
        </p:nvSpPr>
        <p:spPr bwMode="auto">
          <a:xfrm>
            <a:off x="3419475" y="981075"/>
            <a:ext cx="1584325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3600" b="1"/>
              <a:t>15 : 3</a:t>
            </a:r>
          </a:p>
        </p:txBody>
      </p:sp>
      <p:sp>
        <p:nvSpPr>
          <p:cNvPr id="4109" name="AutoShape 20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604250" y="6308725"/>
            <a:ext cx="360363" cy="358775"/>
          </a:xfrm>
          <a:prstGeom prst="actionButtonForwardNext">
            <a:avLst/>
          </a:prstGeom>
          <a:solidFill>
            <a:srgbClr val="FF0000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4110" name="Text Box 21"/>
          <p:cNvSpPr txBox="1">
            <a:spLocks noChangeArrowheads="1"/>
          </p:cNvSpPr>
          <p:nvPr/>
        </p:nvSpPr>
        <p:spPr bwMode="auto">
          <a:xfrm>
            <a:off x="179388" y="6308725"/>
            <a:ext cx="360362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 typeface="Arial" charset="0"/>
              <a:buChar char="®"/>
            </a:pPr>
            <a:endParaRPr lang="ru-RU"/>
          </a:p>
        </p:txBody>
      </p:sp>
      <p:sp>
        <p:nvSpPr>
          <p:cNvPr id="4111" name="Text Box 22"/>
          <p:cNvSpPr txBox="1">
            <a:spLocks noChangeArrowheads="1"/>
          </p:cNvSpPr>
          <p:nvPr/>
        </p:nvSpPr>
        <p:spPr bwMode="auto">
          <a:xfrm>
            <a:off x="0" y="6491288"/>
            <a:ext cx="50482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 typeface="Arial" charset="0"/>
              <a:buChar char="®"/>
            </a:pPr>
            <a:r>
              <a:rPr lang="ru-RU"/>
              <a:t>м</a:t>
            </a: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05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0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56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205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20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53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205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20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54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205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20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55"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Номер слайда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5D2A9377-B3F6-4A3A-A4CD-B681E71D7334}" type="slidenum">
              <a:rPr lang="ru-RU"/>
              <a:pPr/>
              <a:t>10</a:t>
            </a:fld>
            <a:endParaRPr lang="ru-RU"/>
          </a:p>
        </p:txBody>
      </p:sp>
      <p:sp>
        <p:nvSpPr>
          <p:cNvPr id="13315" name="Text Box 2"/>
          <p:cNvSpPr txBox="1">
            <a:spLocks noChangeArrowheads="1"/>
          </p:cNvSpPr>
          <p:nvPr/>
        </p:nvSpPr>
        <p:spPr bwMode="auto">
          <a:xfrm>
            <a:off x="250825" y="404813"/>
            <a:ext cx="8893175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3600" b="1"/>
              <a:t>Числа при </a:t>
            </a:r>
            <a:r>
              <a:rPr lang="ru-RU" sz="3600" b="1">
                <a:solidFill>
                  <a:srgbClr val="993300"/>
                </a:solidFill>
              </a:rPr>
              <a:t>вычитании</a:t>
            </a:r>
            <a:r>
              <a:rPr lang="ru-RU" sz="3600" b="1"/>
              <a:t> называются</a:t>
            </a:r>
            <a:r>
              <a:rPr lang="ru-RU" sz="3600"/>
              <a:t>…</a:t>
            </a:r>
          </a:p>
        </p:txBody>
      </p:sp>
      <p:sp>
        <p:nvSpPr>
          <p:cNvPr id="5123" name="Text Box 3"/>
          <p:cNvSpPr txBox="1">
            <a:spLocks noChangeArrowheads="1"/>
          </p:cNvSpPr>
          <p:nvPr/>
        </p:nvSpPr>
        <p:spPr bwMode="auto">
          <a:xfrm>
            <a:off x="250825" y="1916113"/>
            <a:ext cx="8713788" cy="655637"/>
          </a:xfrm>
          <a:prstGeom prst="rect">
            <a:avLst/>
          </a:prstGeom>
          <a:noFill/>
          <a:ln w="76200" cmpd="tri">
            <a:solidFill>
              <a:srgbClr val="9933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200" b="1"/>
              <a:t>первый множитель, второй множитель</a:t>
            </a:r>
          </a:p>
        </p:txBody>
      </p:sp>
      <p:sp>
        <p:nvSpPr>
          <p:cNvPr id="5124" name="Text Box 4"/>
          <p:cNvSpPr txBox="1">
            <a:spLocks noChangeArrowheads="1"/>
          </p:cNvSpPr>
          <p:nvPr/>
        </p:nvSpPr>
        <p:spPr bwMode="auto">
          <a:xfrm>
            <a:off x="395288" y="3068638"/>
            <a:ext cx="8496300" cy="655637"/>
          </a:xfrm>
          <a:prstGeom prst="rect">
            <a:avLst/>
          </a:prstGeom>
          <a:noFill/>
          <a:ln w="76200" cmpd="tri">
            <a:solidFill>
              <a:srgbClr val="9933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ru-RU" sz="3200" b="1"/>
              <a:t>первое слагаемое, второе слагаемое</a:t>
            </a:r>
          </a:p>
        </p:txBody>
      </p:sp>
      <p:sp>
        <p:nvSpPr>
          <p:cNvPr id="5125" name="Text Box 5"/>
          <p:cNvSpPr txBox="1">
            <a:spLocks noChangeArrowheads="1"/>
          </p:cNvSpPr>
          <p:nvPr/>
        </p:nvSpPr>
        <p:spPr bwMode="auto">
          <a:xfrm>
            <a:off x="1403350" y="5373688"/>
            <a:ext cx="6553200" cy="655637"/>
          </a:xfrm>
          <a:prstGeom prst="rect">
            <a:avLst/>
          </a:prstGeom>
          <a:noFill/>
          <a:ln w="76200" cmpd="tri">
            <a:solidFill>
              <a:srgbClr val="9933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ru-RU" sz="3200" b="1"/>
              <a:t>уменьшаемое, вычитаемое</a:t>
            </a:r>
          </a:p>
        </p:txBody>
      </p:sp>
      <p:sp>
        <p:nvSpPr>
          <p:cNvPr id="5126" name="Text Box 6"/>
          <p:cNvSpPr txBox="1">
            <a:spLocks noChangeArrowheads="1"/>
          </p:cNvSpPr>
          <p:nvPr/>
        </p:nvSpPr>
        <p:spPr bwMode="auto">
          <a:xfrm>
            <a:off x="323850" y="4221163"/>
            <a:ext cx="8424863" cy="655637"/>
          </a:xfrm>
          <a:prstGeom prst="rect">
            <a:avLst/>
          </a:prstGeom>
          <a:noFill/>
          <a:ln w="76200" cmpd="tri">
            <a:solidFill>
              <a:srgbClr val="9933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3200" b="1"/>
              <a:t>делимое, делитель </a:t>
            </a:r>
          </a:p>
        </p:txBody>
      </p:sp>
      <p:pic>
        <p:nvPicPr>
          <p:cNvPr id="5127" name="Picture 7" descr="анобезьяна2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43888" y="1773238"/>
            <a:ext cx="693737" cy="788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8" name="Picture 8" descr="анзаяц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47813" y="5229225"/>
            <a:ext cx="560387" cy="817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9" name="Picture 9" descr="анобезьяна2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flipH="1">
            <a:off x="323850" y="2924175"/>
            <a:ext cx="747713" cy="788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30" name="Picture 10" descr="анобезьяна2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88125" y="4076700"/>
            <a:ext cx="693738" cy="788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324" name="Text Box 11"/>
          <p:cNvSpPr txBox="1">
            <a:spLocks noChangeArrowheads="1"/>
          </p:cNvSpPr>
          <p:nvPr/>
        </p:nvSpPr>
        <p:spPr bwMode="auto">
          <a:xfrm>
            <a:off x="3563938" y="981075"/>
            <a:ext cx="2016125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600" b="1"/>
              <a:t>16 - 8</a:t>
            </a:r>
          </a:p>
        </p:txBody>
      </p:sp>
      <p:sp>
        <p:nvSpPr>
          <p:cNvPr id="13325" name="AutoShape 14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604250" y="6237288"/>
            <a:ext cx="360363" cy="358775"/>
          </a:xfrm>
          <a:prstGeom prst="actionButtonForwardNext">
            <a:avLst/>
          </a:prstGeom>
          <a:solidFill>
            <a:srgbClr val="FF0000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3326" name="Text Box 15"/>
          <p:cNvSpPr txBox="1">
            <a:spLocks noChangeArrowheads="1"/>
          </p:cNvSpPr>
          <p:nvPr/>
        </p:nvSpPr>
        <p:spPr bwMode="auto">
          <a:xfrm>
            <a:off x="0" y="6491288"/>
            <a:ext cx="50482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 typeface="Arial" charset="0"/>
              <a:buChar char="®"/>
            </a:pPr>
            <a:r>
              <a:rPr lang="ru-RU"/>
              <a:t>м</a:t>
            </a: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1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123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51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5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124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51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5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126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51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5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125"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Номер слайда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112ADF4C-5C59-4930-8EE6-2AF982389860}" type="slidenum">
              <a:rPr lang="ru-RU"/>
              <a:pPr/>
              <a:t>11</a:t>
            </a:fld>
            <a:endParaRPr lang="ru-RU"/>
          </a:p>
        </p:txBody>
      </p:sp>
      <p:sp>
        <p:nvSpPr>
          <p:cNvPr id="14339" name="Text Box 2"/>
          <p:cNvSpPr txBox="1">
            <a:spLocks noChangeArrowheads="1"/>
          </p:cNvSpPr>
          <p:nvPr/>
        </p:nvSpPr>
        <p:spPr bwMode="auto">
          <a:xfrm>
            <a:off x="179388" y="2492375"/>
            <a:ext cx="4032250" cy="173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600" b="1"/>
              <a:t>Чтобы найти уменьшаемое, надо </a:t>
            </a:r>
          </a:p>
        </p:txBody>
      </p:sp>
      <p:sp>
        <p:nvSpPr>
          <p:cNvPr id="28675" name="Text Box 3"/>
          <p:cNvSpPr txBox="1">
            <a:spLocks noChangeArrowheads="1"/>
          </p:cNvSpPr>
          <p:nvPr/>
        </p:nvSpPr>
        <p:spPr bwMode="auto">
          <a:xfrm>
            <a:off x="3348038" y="260350"/>
            <a:ext cx="5327650" cy="1266825"/>
          </a:xfrm>
          <a:prstGeom prst="rect">
            <a:avLst/>
          </a:prstGeom>
          <a:noFill/>
          <a:ln w="76200" cmpd="tri">
            <a:solidFill>
              <a:srgbClr val="9933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3600" b="1"/>
              <a:t>к разности прибавить вычитаемое</a:t>
            </a:r>
          </a:p>
        </p:txBody>
      </p:sp>
      <p:sp>
        <p:nvSpPr>
          <p:cNvPr id="28676" name="Text Box 4"/>
          <p:cNvSpPr txBox="1">
            <a:spLocks noChangeArrowheads="1"/>
          </p:cNvSpPr>
          <p:nvPr/>
        </p:nvSpPr>
        <p:spPr bwMode="auto">
          <a:xfrm>
            <a:off x="3276600" y="4365625"/>
            <a:ext cx="5400675" cy="1266825"/>
          </a:xfrm>
          <a:prstGeom prst="rect">
            <a:avLst/>
          </a:prstGeom>
          <a:noFill/>
          <a:ln w="76200" cmpd="tri">
            <a:solidFill>
              <a:srgbClr val="9933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3600" b="1"/>
              <a:t>из разности вычесть вычитаемое</a:t>
            </a:r>
          </a:p>
        </p:txBody>
      </p:sp>
      <p:sp>
        <p:nvSpPr>
          <p:cNvPr id="14342" name="Line 5"/>
          <p:cNvSpPr>
            <a:spLocks noChangeShapeType="1"/>
          </p:cNvSpPr>
          <p:nvPr/>
        </p:nvSpPr>
        <p:spPr bwMode="auto">
          <a:xfrm flipV="1">
            <a:off x="3419475" y="2205038"/>
            <a:ext cx="1079500" cy="8636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 type="oval" w="med" len="med"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4343" name="Line 6"/>
          <p:cNvSpPr>
            <a:spLocks noChangeShapeType="1"/>
          </p:cNvSpPr>
          <p:nvPr/>
        </p:nvSpPr>
        <p:spPr bwMode="auto">
          <a:xfrm>
            <a:off x="3492500" y="3141663"/>
            <a:ext cx="1008063" cy="1008062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pic>
        <p:nvPicPr>
          <p:cNvPr id="28679" name="Picture 7" descr="анобезьяна2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956550" y="4941888"/>
            <a:ext cx="693738" cy="788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8680" name="Picture 8" descr="анзаяц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956550" y="404813"/>
            <a:ext cx="838200" cy="1223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46" name="Text Box 9"/>
          <p:cNvSpPr txBox="1">
            <a:spLocks noChangeArrowheads="1"/>
          </p:cNvSpPr>
          <p:nvPr/>
        </p:nvSpPr>
        <p:spPr bwMode="auto">
          <a:xfrm>
            <a:off x="4643438" y="2492375"/>
            <a:ext cx="3384550" cy="717550"/>
          </a:xfrm>
          <a:prstGeom prst="rect">
            <a:avLst/>
          </a:prstGeom>
          <a:noFill/>
          <a:ln w="76200" cmpd="tri">
            <a:solidFill>
              <a:srgbClr val="9933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3600" b="1"/>
              <a:t> х - 6 =13</a:t>
            </a:r>
          </a:p>
        </p:txBody>
      </p:sp>
      <p:pic>
        <p:nvPicPr>
          <p:cNvPr id="14347" name="Picture 10" descr="андоска"/>
          <p:cNvPicPr>
            <a:picLocks noChangeAspect="1" noChangeArrowheads="1" noCrop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0"/>
            <a:ext cx="952500" cy="952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48" name="Text Box 11"/>
          <p:cNvSpPr txBox="1">
            <a:spLocks noChangeArrowheads="1"/>
          </p:cNvSpPr>
          <p:nvPr/>
        </p:nvSpPr>
        <p:spPr bwMode="auto">
          <a:xfrm>
            <a:off x="0" y="6491288"/>
            <a:ext cx="50482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 typeface="Arial" charset="0"/>
              <a:buChar char="®"/>
            </a:pPr>
            <a:r>
              <a:rPr lang="ru-RU"/>
              <a:t>м</a:t>
            </a:r>
          </a:p>
        </p:txBody>
      </p:sp>
      <p:sp>
        <p:nvSpPr>
          <p:cNvPr id="14349" name="AutoShape 12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604250" y="6308725"/>
            <a:ext cx="360363" cy="358775"/>
          </a:xfrm>
          <a:prstGeom prst="actionButtonForwardNext">
            <a:avLst/>
          </a:prstGeom>
          <a:solidFill>
            <a:srgbClr val="FF0000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867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86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8675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2867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286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8676"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Номер слайда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1DC6337D-E5D6-4FB4-AC11-0DBD4128A792}" type="slidenum">
              <a:rPr lang="ru-RU"/>
              <a:pPr/>
              <a:t>12</a:t>
            </a:fld>
            <a:endParaRPr lang="ru-RU"/>
          </a:p>
        </p:txBody>
      </p:sp>
      <p:sp>
        <p:nvSpPr>
          <p:cNvPr id="15363" name="Text Box 2"/>
          <p:cNvSpPr txBox="1">
            <a:spLocks noChangeArrowheads="1"/>
          </p:cNvSpPr>
          <p:nvPr/>
        </p:nvSpPr>
        <p:spPr bwMode="auto">
          <a:xfrm>
            <a:off x="179388" y="2492375"/>
            <a:ext cx="4032250" cy="173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600" b="1"/>
              <a:t>Чтобы найти вычитаемое, надо</a:t>
            </a:r>
          </a:p>
        </p:txBody>
      </p:sp>
      <p:sp>
        <p:nvSpPr>
          <p:cNvPr id="29699" name="Text Box 3"/>
          <p:cNvSpPr txBox="1">
            <a:spLocks noChangeArrowheads="1"/>
          </p:cNvSpPr>
          <p:nvPr/>
        </p:nvSpPr>
        <p:spPr bwMode="auto">
          <a:xfrm>
            <a:off x="3348038" y="260350"/>
            <a:ext cx="5327650" cy="1266825"/>
          </a:xfrm>
          <a:prstGeom prst="rect">
            <a:avLst/>
          </a:prstGeom>
          <a:noFill/>
          <a:ln w="76200" cmpd="tri">
            <a:solidFill>
              <a:srgbClr val="9933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3600" b="1"/>
              <a:t>из уменьшаемого вычесть разность</a:t>
            </a:r>
          </a:p>
        </p:txBody>
      </p:sp>
      <p:sp>
        <p:nvSpPr>
          <p:cNvPr id="29700" name="Text Box 4"/>
          <p:cNvSpPr txBox="1">
            <a:spLocks noChangeArrowheads="1"/>
          </p:cNvSpPr>
          <p:nvPr/>
        </p:nvSpPr>
        <p:spPr bwMode="auto">
          <a:xfrm>
            <a:off x="3276600" y="4365625"/>
            <a:ext cx="5400675" cy="1266825"/>
          </a:xfrm>
          <a:prstGeom prst="rect">
            <a:avLst/>
          </a:prstGeom>
          <a:noFill/>
          <a:ln w="76200" cmpd="tri">
            <a:solidFill>
              <a:srgbClr val="9933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3600" b="1"/>
              <a:t>к уменьшаемому прибавить разность</a:t>
            </a:r>
          </a:p>
        </p:txBody>
      </p:sp>
      <p:sp>
        <p:nvSpPr>
          <p:cNvPr id="15366" name="Line 5"/>
          <p:cNvSpPr>
            <a:spLocks noChangeShapeType="1"/>
          </p:cNvSpPr>
          <p:nvPr/>
        </p:nvSpPr>
        <p:spPr bwMode="auto">
          <a:xfrm flipV="1">
            <a:off x="3419475" y="2205038"/>
            <a:ext cx="1079500" cy="8636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 type="oval" w="med" len="med"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5367" name="Line 6"/>
          <p:cNvSpPr>
            <a:spLocks noChangeShapeType="1"/>
          </p:cNvSpPr>
          <p:nvPr/>
        </p:nvSpPr>
        <p:spPr bwMode="auto">
          <a:xfrm>
            <a:off x="3492500" y="3141663"/>
            <a:ext cx="1008063" cy="1008062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pic>
        <p:nvPicPr>
          <p:cNvPr id="29703" name="Picture 7" descr="анобезьяна2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43888" y="4868863"/>
            <a:ext cx="693737" cy="788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9704" name="Picture 8" descr="анзаяц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956550" y="404813"/>
            <a:ext cx="838200" cy="1223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370" name="Text Box 9"/>
          <p:cNvSpPr txBox="1">
            <a:spLocks noChangeArrowheads="1"/>
          </p:cNvSpPr>
          <p:nvPr/>
        </p:nvSpPr>
        <p:spPr bwMode="auto">
          <a:xfrm>
            <a:off x="4643438" y="2492375"/>
            <a:ext cx="3384550" cy="717550"/>
          </a:xfrm>
          <a:prstGeom prst="rect">
            <a:avLst/>
          </a:prstGeom>
          <a:noFill/>
          <a:ln w="76200" cmpd="tri">
            <a:solidFill>
              <a:srgbClr val="9933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3600" b="1"/>
              <a:t> 19 - х =13</a:t>
            </a:r>
          </a:p>
        </p:txBody>
      </p:sp>
      <p:pic>
        <p:nvPicPr>
          <p:cNvPr id="15371" name="Picture 10" descr="андоска"/>
          <p:cNvPicPr>
            <a:picLocks noChangeAspect="1" noChangeArrowheads="1" noCrop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0"/>
            <a:ext cx="952500" cy="952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372" name="Text Box 11"/>
          <p:cNvSpPr txBox="1">
            <a:spLocks noChangeArrowheads="1"/>
          </p:cNvSpPr>
          <p:nvPr/>
        </p:nvSpPr>
        <p:spPr bwMode="auto">
          <a:xfrm>
            <a:off x="0" y="6491288"/>
            <a:ext cx="50482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 typeface="Arial" charset="0"/>
              <a:buChar char="®"/>
            </a:pPr>
            <a:r>
              <a:rPr lang="ru-RU"/>
              <a:t>м</a:t>
            </a:r>
          </a:p>
        </p:txBody>
      </p:sp>
      <p:sp>
        <p:nvSpPr>
          <p:cNvPr id="15373" name="AutoShape 12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604250" y="6308725"/>
            <a:ext cx="360363" cy="358775"/>
          </a:xfrm>
          <a:prstGeom prst="actionButtonForwardNext">
            <a:avLst/>
          </a:prstGeom>
          <a:solidFill>
            <a:srgbClr val="FF0000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969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97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9699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2970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297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9700"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Номер слайда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CF75E1D-5C83-474A-8F75-00E28A41C272}" type="slidenum">
              <a:rPr lang="ru-RU"/>
              <a:pPr/>
              <a:t>13</a:t>
            </a:fld>
            <a:endParaRPr lang="ru-RU"/>
          </a:p>
        </p:txBody>
      </p:sp>
      <p:sp>
        <p:nvSpPr>
          <p:cNvPr id="16387" name="Text Box 2"/>
          <p:cNvSpPr txBox="1">
            <a:spLocks noChangeArrowheads="1"/>
          </p:cNvSpPr>
          <p:nvPr/>
        </p:nvSpPr>
        <p:spPr bwMode="auto">
          <a:xfrm>
            <a:off x="323850" y="0"/>
            <a:ext cx="8604250" cy="1160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800" b="1"/>
              <a:t>Результат </a:t>
            </a:r>
          </a:p>
          <a:p>
            <a:pPr algn="ctr">
              <a:spcBef>
                <a:spcPct val="50000"/>
              </a:spcBef>
            </a:pPr>
            <a:r>
              <a:rPr lang="ru-RU" sz="2800" b="1"/>
              <a:t>действия  </a:t>
            </a:r>
            <a:r>
              <a:rPr lang="ru-RU" sz="2800" b="1">
                <a:solidFill>
                  <a:srgbClr val="993300"/>
                </a:solidFill>
              </a:rPr>
              <a:t>деления </a:t>
            </a:r>
            <a:r>
              <a:rPr lang="ru-RU" sz="2800" b="1"/>
              <a:t>называется</a:t>
            </a:r>
            <a:r>
              <a:rPr lang="ru-RU" sz="2800"/>
              <a:t>…</a:t>
            </a:r>
          </a:p>
        </p:txBody>
      </p:sp>
      <p:sp>
        <p:nvSpPr>
          <p:cNvPr id="6147" name="Text Box 3"/>
          <p:cNvSpPr txBox="1">
            <a:spLocks noChangeArrowheads="1"/>
          </p:cNvSpPr>
          <p:nvPr/>
        </p:nvSpPr>
        <p:spPr bwMode="auto">
          <a:xfrm>
            <a:off x="250825" y="1916113"/>
            <a:ext cx="8713788" cy="655637"/>
          </a:xfrm>
          <a:prstGeom prst="rect">
            <a:avLst/>
          </a:prstGeom>
          <a:noFill/>
          <a:ln w="76200" cmpd="tri">
            <a:solidFill>
              <a:srgbClr val="9933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3200" b="1"/>
              <a:t>произведение</a:t>
            </a:r>
          </a:p>
        </p:txBody>
      </p:sp>
      <p:sp>
        <p:nvSpPr>
          <p:cNvPr id="6148" name="Text Box 4"/>
          <p:cNvSpPr txBox="1">
            <a:spLocks noChangeArrowheads="1"/>
          </p:cNvSpPr>
          <p:nvPr/>
        </p:nvSpPr>
        <p:spPr bwMode="auto">
          <a:xfrm>
            <a:off x="395288" y="3068638"/>
            <a:ext cx="8496300" cy="655637"/>
          </a:xfrm>
          <a:prstGeom prst="rect">
            <a:avLst/>
          </a:prstGeom>
          <a:noFill/>
          <a:ln w="76200" cmpd="tri">
            <a:solidFill>
              <a:srgbClr val="9933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3200" b="1"/>
              <a:t>сумма</a:t>
            </a:r>
          </a:p>
        </p:txBody>
      </p:sp>
      <p:sp>
        <p:nvSpPr>
          <p:cNvPr id="6149" name="Text Box 5"/>
          <p:cNvSpPr txBox="1">
            <a:spLocks noChangeArrowheads="1"/>
          </p:cNvSpPr>
          <p:nvPr/>
        </p:nvSpPr>
        <p:spPr bwMode="auto">
          <a:xfrm>
            <a:off x="1403350" y="5373688"/>
            <a:ext cx="6553200" cy="655637"/>
          </a:xfrm>
          <a:prstGeom prst="rect">
            <a:avLst/>
          </a:prstGeom>
          <a:noFill/>
          <a:ln w="76200" cmpd="tri">
            <a:solidFill>
              <a:srgbClr val="9933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3200" b="1"/>
              <a:t>частное</a:t>
            </a:r>
          </a:p>
        </p:txBody>
      </p:sp>
      <p:sp>
        <p:nvSpPr>
          <p:cNvPr id="6150" name="Text Box 6"/>
          <p:cNvSpPr txBox="1">
            <a:spLocks noChangeArrowheads="1"/>
          </p:cNvSpPr>
          <p:nvPr/>
        </p:nvSpPr>
        <p:spPr bwMode="auto">
          <a:xfrm>
            <a:off x="323850" y="4221163"/>
            <a:ext cx="8424863" cy="655637"/>
          </a:xfrm>
          <a:prstGeom prst="rect">
            <a:avLst/>
          </a:prstGeom>
          <a:noFill/>
          <a:ln w="76200" cmpd="tri">
            <a:solidFill>
              <a:srgbClr val="9933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3200" b="1"/>
              <a:t>разность</a:t>
            </a:r>
          </a:p>
        </p:txBody>
      </p:sp>
      <p:pic>
        <p:nvPicPr>
          <p:cNvPr id="6151" name="Picture 7" descr="анобезьяна2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16688" y="1773238"/>
            <a:ext cx="693737" cy="788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52" name="Picture 8" descr="анзаяц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651500" y="5229225"/>
            <a:ext cx="560388" cy="817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53" name="Picture 9" descr="анобезьяна2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flipH="1">
            <a:off x="2339975" y="2997200"/>
            <a:ext cx="747713" cy="788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54" name="Picture 10" descr="анобезьяна2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227763" y="4149725"/>
            <a:ext cx="693737" cy="788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96" name="Text Box 11"/>
          <p:cNvSpPr txBox="1">
            <a:spLocks noChangeArrowheads="1"/>
          </p:cNvSpPr>
          <p:nvPr/>
        </p:nvSpPr>
        <p:spPr bwMode="auto">
          <a:xfrm>
            <a:off x="3348038" y="1125538"/>
            <a:ext cx="27368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3600" b="1"/>
              <a:t>15 : 3 = </a:t>
            </a:r>
            <a:r>
              <a:rPr lang="ru-RU" sz="3600" b="1">
                <a:solidFill>
                  <a:srgbClr val="CC3300"/>
                </a:solidFill>
              </a:rPr>
              <a:t>5</a:t>
            </a:r>
          </a:p>
        </p:txBody>
      </p:sp>
      <p:sp>
        <p:nvSpPr>
          <p:cNvPr id="16397" name="AutoShape 14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604250" y="6237288"/>
            <a:ext cx="360363" cy="358775"/>
          </a:xfrm>
          <a:prstGeom prst="actionButtonForwardNext">
            <a:avLst/>
          </a:prstGeom>
          <a:solidFill>
            <a:srgbClr val="FF0000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6398" name="Text Box 15"/>
          <p:cNvSpPr txBox="1">
            <a:spLocks noChangeArrowheads="1"/>
          </p:cNvSpPr>
          <p:nvPr/>
        </p:nvSpPr>
        <p:spPr bwMode="auto">
          <a:xfrm>
            <a:off x="0" y="6491288"/>
            <a:ext cx="50482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 typeface="Arial" charset="0"/>
              <a:buChar char="®"/>
            </a:pPr>
            <a:r>
              <a:rPr lang="ru-RU"/>
              <a:t>м</a:t>
            </a: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14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147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614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6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148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615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6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150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614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6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149"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Номер слайда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109DE55B-876E-4FFD-9D6C-E48DADAD1E52}" type="slidenum">
              <a:rPr lang="ru-RU"/>
              <a:pPr/>
              <a:t>14</a:t>
            </a:fld>
            <a:endParaRPr lang="ru-RU"/>
          </a:p>
        </p:txBody>
      </p:sp>
      <p:sp>
        <p:nvSpPr>
          <p:cNvPr id="17411" name="Text Box 2"/>
          <p:cNvSpPr txBox="1">
            <a:spLocks noChangeArrowheads="1"/>
          </p:cNvSpPr>
          <p:nvPr/>
        </p:nvSpPr>
        <p:spPr bwMode="auto">
          <a:xfrm>
            <a:off x="323850" y="0"/>
            <a:ext cx="8604250" cy="1160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800" b="1"/>
              <a:t>Результат </a:t>
            </a:r>
          </a:p>
          <a:p>
            <a:pPr algn="ctr">
              <a:spcBef>
                <a:spcPct val="50000"/>
              </a:spcBef>
            </a:pPr>
            <a:r>
              <a:rPr lang="ru-RU" sz="2800" b="1"/>
              <a:t>действия  </a:t>
            </a:r>
            <a:r>
              <a:rPr lang="ru-RU" sz="2800" b="1">
                <a:solidFill>
                  <a:srgbClr val="993300"/>
                </a:solidFill>
              </a:rPr>
              <a:t>вычитания</a:t>
            </a:r>
            <a:r>
              <a:rPr lang="ru-RU" sz="2800" b="1"/>
              <a:t> называется</a:t>
            </a:r>
            <a:r>
              <a:rPr lang="ru-RU" sz="2800"/>
              <a:t>…</a:t>
            </a:r>
          </a:p>
        </p:txBody>
      </p:sp>
      <p:sp>
        <p:nvSpPr>
          <p:cNvPr id="9219" name="Text Box 3"/>
          <p:cNvSpPr txBox="1">
            <a:spLocks noChangeArrowheads="1"/>
          </p:cNvSpPr>
          <p:nvPr/>
        </p:nvSpPr>
        <p:spPr bwMode="auto">
          <a:xfrm>
            <a:off x="250825" y="1916113"/>
            <a:ext cx="8713788" cy="655637"/>
          </a:xfrm>
          <a:prstGeom prst="rect">
            <a:avLst/>
          </a:prstGeom>
          <a:noFill/>
          <a:ln w="76200" cmpd="tri">
            <a:solidFill>
              <a:srgbClr val="9933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3200" b="1"/>
              <a:t>произведение</a:t>
            </a:r>
          </a:p>
        </p:txBody>
      </p:sp>
      <p:sp>
        <p:nvSpPr>
          <p:cNvPr id="9220" name="Text Box 4"/>
          <p:cNvSpPr txBox="1">
            <a:spLocks noChangeArrowheads="1"/>
          </p:cNvSpPr>
          <p:nvPr/>
        </p:nvSpPr>
        <p:spPr bwMode="auto">
          <a:xfrm>
            <a:off x="395288" y="3068638"/>
            <a:ext cx="8496300" cy="655637"/>
          </a:xfrm>
          <a:prstGeom prst="rect">
            <a:avLst/>
          </a:prstGeom>
          <a:noFill/>
          <a:ln w="76200" cmpd="tri">
            <a:solidFill>
              <a:srgbClr val="9933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3200" b="1"/>
              <a:t>сумма</a:t>
            </a:r>
          </a:p>
        </p:txBody>
      </p:sp>
      <p:sp>
        <p:nvSpPr>
          <p:cNvPr id="9221" name="Text Box 5"/>
          <p:cNvSpPr txBox="1">
            <a:spLocks noChangeArrowheads="1"/>
          </p:cNvSpPr>
          <p:nvPr/>
        </p:nvSpPr>
        <p:spPr bwMode="auto">
          <a:xfrm>
            <a:off x="1403350" y="5373688"/>
            <a:ext cx="6553200" cy="655637"/>
          </a:xfrm>
          <a:prstGeom prst="rect">
            <a:avLst/>
          </a:prstGeom>
          <a:noFill/>
          <a:ln w="76200" cmpd="tri">
            <a:solidFill>
              <a:srgbClr val="9933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3200" b="1"/>
              <a:t>частное</a:t>
            </a:r>
          </a:p>
        </p:txBody>
      </p:sp>
      <p:sp>
        <p:nvSpPr>
          <p:cNvPr id="9222" name="Text Box 6"/>
          <p:cNvSpPr txBox="1">
            <a:spLocks noChangeArrowheads="1"/>
          </p:cNvSpPr>
          <p:nvPr/>
        </p:nvSpPr>
        <p:spPr bwMode="auto">
          <a:xfrm>
            <a:off x="323850" y="4221163"/>
            <a:ext cx="8424863" cy="655637"/>
          </a:xfrm>
          <a:prstGeom prst="rect">
            <a:avLst/>
          </a:prstGeom>
          <a:noFill/>
          <a:ln w="76200" cmpd="tri">
            <a:solidFill>
              <a:srgbClr val="9933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3200" b="1"/>
              <a:t>разность</a:t>
            </a:r>
          </a:p>
        </p:txBody>
      </p:sp>
      <p:pic>
        <p:nvPicPr>
          <p:cNvPr id="9223" name="Picture 7" descr="анобезьяна2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88125" y="1844675"/>
            <a:ext cx="693738" cy="788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24" name="Picture 8" descr="анзаяц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651500" y="4076700"/>
            <a:ext cx="560388" cy="817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25" name="Picture 9" descr="анобезьяна2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flipH="1">
            <a:off x="1979613" y="3068638"/>
            <a:ext cx="747712" cy="788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26" name="Picture 10" descr="анобезьяна2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300788" y="5300663"/>
            <a:ext cx="693737" cy="788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420" name="Text Box 11"/>
          <p:cNvSpPr txBox="1">
            <a:spLocks noChangeArrowheads="1"/>
          </p:cNvSpPr>
          <p:nvPr/>
        </p:nvSpPr>
        <p:spPr bwMode="auto">
          <a:xfrm>
            <a:off x="3563938" y="1052513"/>
            <a:ext cx="2303462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600" b="1"/>
              <a:t>16 – 8 =</a:t>
            </a:r>
          </a:p>
        </p:txBody>
      </p:sp>
      <p:sp>
        <p:nvSpPr>
          <p:cNvPr id="17421" name="Text Box 12"/>
          <p:cNvSpPr txBox="1">
            <a:spLocks noChangeArrowheads="1"/>
          </p:cNvSpPr>
          <p:nvPr/>
        </p:nvSpPr>
        <p:spPr bwMode="auto">
          <a:xfrm>
            <a:off x="5508625" y="1052513"/>
            <a:ext cx="576263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600" b="1">
                <a:solidFill>
                  <a:srgbClr val="993300"/>
                </a:solidFill>
              </a:rPr>
              <a:t>8</a:t>
            </a:r>
          </a:p>
        </p:txBody>
      </p:sp>
      <p:sp>
        <p:nvSpPr>
          <p:cNvPr id="17422" name="AutoShape 14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604250" y="6237288"/>
            <a:ext cx="360363" cy="358775"/>
          </a:xfrm>
          <a:prstGeom prst="actionButtonForwardNext">
            <a:avLst/>
          </a:prstGeom>
          <a:solidFill>
            <a:srgbClr val="FF0000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7423" name="Text Box 15"/>
          <p:cNvSpPr txBox="1">
            <a:spLocks noChangeArrowheads="1"/>
          </p:cNvSpPr>
          <p:nvPr/>
        </p:nvSpPr>
        <p:spPr bwMode="auto">
          <a:xfrm>
            <a:off x="0" y="6491288"/>
            <a:ext cx="50482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 typeface="Arial" charset="0"/>
              <a:buChar char="®"/>
            </a:pPr>
            <a:r>
              <a:rPr lang="ru-RU"/>
              <a:t>м</a:t>
            </a: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92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92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219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92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92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220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92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9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222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92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92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221"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Номер слайда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50D44E9B-A851-48F0-8EC6-B01009B52220}" type="slidenum">
              <a:rPr lang="ru-RU"/>
              <a:pPr/>
              <a:t>15</a:t>
            </a:fld>
            <a:endParaRPr lang="ru-RU"/>
          </a:p>
        </p:txBody>
      </p:sp>
      <p:sp>
        <p:nvSpPr>
          <p:cNvPr id="18435" name="Text Box 2"/>
          <p:cNvSpPr txBox="1">
            <a:spLocks noChangeArrowheads="1"/>
          </p:cNvSpPr>
          <p:nvPr/>
        </p:nvSpPr>
        <p:spPr bwMode="auto">
          <a:xfrm>
            <a:off x="323850" y="188913"/>
            <a:ext cx="8604250" cy="1160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800" b="1"/>
              <a:t>Результат </a:t>
            </a:r>
          </a:p>
          <a:p>
            <a:pPr algn="ctr">
              <a:spcBef>
                <a:spcPct val="50000"/>
              </a:spcBef>
            </a:pPr>
            <a:r>
              <a:rPr lang="ru-RU" sz="2800" b="1"/>
              <a:t>действия </a:t>
            </a:r>
            <a:r>
              <a:rPr lang="ru-RU" sz="2800" b="1">
                <a:solidFill>
                  <a:srgbClr val="993300"/>
                </a:solidFill>
              </a:rPr>
              <a:t>сложения </a:t>
            </a:r>
            <a:r>
              <a:rPr lang="ru-RU" sz="2800" b="1"/>
              <a:t>называется</a:t>
            </a:r>
            <a:r>
              <a:rPr lang="ru-RU" sz="2800"/>
              <a:t>…</a:t>
            </a:r>
          </a:p>
        </p:txBody>
      </p:sp>
      <p:sp>
        <p:nvSpPr>
          <p:cNvPr id="10243" name="Text Box 3"/>
          <p:cNvSpPr txBox="1">
            <a:spLocks noChangeArrowheads="1"/>
          </p:cNvSpPr>
          <p:nvPr/>
        </p:nvSpPr>
        <p:spPr bwMode="auto">
          <a:xfrm>
            <a:off x="250825" y="1916113"/>
            <a:ext cx="8713788" cy="655637"/>
          </a:xfrm>
          <a:prstGeom prst="rect">
            <a:avLst/>
          </a:prstGeom>
          <a:noFill/>
          <a:ln w="76200" cmpd="tri">
            <a:solidFill>
              <a:srgbClr val="9933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3200" b="1"/>
              <a:t>произведение</a:t>
            </a:r>
          </a:p>
        </p:txBody>
      </p:sp>
      <p:sp>
        <p:nvSpPr>
          <p:cNvPr id="10244" name="Text Box 4"/>
          <p:cNvSpPr txBox="1">
            <a:spLocks noChangeArrowheads="1"/>
          </p:cNvSpPr>
          <p:nvPr/>
        </p:nvSpPr>
        <p:spPr bwMode="auto">
          <a:xfrm>
            <a:off x="395288" y="3068638"/>
            <a:ext cx="8496300" cy="655637"/>
          </a:xfrm>
          <a:prstGeom prst="rect">
            <a:avLst/>
          </a:prstGeom>
          <a:noFill/>
          <a:ln w="76200" cmpd="tri">
            <a:solidFill>
              <a:srgbClr val="9933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3200" b="1"/>
              <a:t>сумма</a:t>
            </a:r>
          </a:p>
        </p:txBody>
      </p:sp>
      <p:sp>
        <p:nvSpPr>
          <p:cNvPr id="10245" name="Text Box 5"/>
          <p:cNvSpPr txBox="1">
            <a:spLocks noChangeArrowheads="1"/>
          </p:cNvSpPr>
          <p:nvPr/>
        </p:nvSpPr>
        <p:spPr bwMode="auto">
          <a:xfrm>
            <a:off x="1403350" y="5373688"/>
            <a:ext cx="6553200" cy="655637"/>
          </a:xfrm>
          <a:prstGeom prst="rect">
            <a:avLst/>
          </a:prstGeom>
          <a:noFill/>
          <a:ln w="76200" cmpd="tri">
            <a:solidFill>
              <a:srgbClr val="9933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3200" b="1"/>
              <a:t>частное</a:t>
            </a:r>
          </a:p>
        </p:txBody>
      </p:sp>
      <p:sp>
        <p:nvSpPr>
          <p:cNvPr id="10246" name="Text Box 6"/>
          <p:cNvSpPr txBox="1">
            <a:spLocks noChangeArrowheads="1"/>
          </p:cNvSpPr>
          <p:nvPr/>
        </p:nvSpPr>
        <p:spPr bwMode="auto">
          <a:xfrm>
            <a:off x="323850" y="4221163"/>
            <a:ext cx="8424863" cy="655637"/>
          </a:xfrm>
          <a:prstGeom prst="rect">
            <a:avLst/>
          </a:prstGeom>
          <a:noFill/>
          <a:ln w="76200" cmpd="tri">
            <a:solidFill>
              <a:srgbClr val="9933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3200" b="1"/>
              <a:t>разность</a:t>
            </a:r>
          </a:p>
        </p:txBody>
      </p:sp>
      <p:pic>
        <p:nvPicPr>
          <p:cNvPr id="10247" name="Picture 7" descr="анобезьяна2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732588" y="1844675"/>
            <a:ext cx="693737" cy="788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48" name="Picture 8" descr="анзаяц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580063" y="2997200"/>
            <a:ext cx="560387" cy="817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49" name="Picture 9" descr="анобезьяна2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flipH="1">
            <a:off x="2484438" y="4149725"/>
            <a:ext cx="747712" cy="788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50" name="Picture 10" descr="анобезьяна2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56325" y="5300663"/>
            <a:ext cx="693738" cy="788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444" name="AutoShape 12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604250" y="6237288"/>
            <a:ext cx="360363" cy="358775"/>
          </a:xfrm>
          <a:prstGeom prst="actionButtonForwardNext">
            <a:avLst/>
          </a:prstGeom>
          <a:solidFill>
            <a:srgbClr val="FF0000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8445" name="Text Box 13"/>
          <p:cNvSpPr txBox="1">
            <a:spLocks noChangeArrowheads="1"/>
          </p:cNvSpPr>
          <p:nvPr/>
        </p:nvSpPr>
        <p:spPr bwMode="auto">
          <a:xfrm>
            <a:off x="0" y="6491288"/>
            <a:ext cx="50482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 typeface="Arial" charset="0"/>
              <a:buChar char="®"/>
            </a:pPr>
            <a:r>
              <a:rPr lang="ru-RU"/>
              <a:t>м</a:t>
            </a:r>
          </a:p>
        </p:txBody>
      </p:sp>
      <p:sp>
        <p:nvSpPr>
          <p:cNvPr id="18446" name="Text Box 14"/>
          <p:cNvSpPr txBox="1">
            <a:spLocks noChangeArrowheads="1"/>
          </p:cNvSpPr>
          <p:nvPr/>
        </p:nvSpPr>
        <p:spPr bwMode="auto">
          <a:xfrm>
            <a:off x="3276600" y="1196975"/>
            <a:ext cx="2519363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600" b="1"/>
              <a:t>8 + 4 = </a:t>
            </a:r>
            <a:r>
              <a:rPr lang="ru-RU" sz="3600" b="1">
                <a:solidFill>
                  <a:srgbClr val="CC3300"/>
                </a:solidFill>
              </a:rPr>
              <a:t>12</a:t>
            </a: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024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02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243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1024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102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244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024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102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246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1024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102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245"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Номер слайда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FB8D2CE-E0DB-4D8F-A9C4-E05419E6065A}" type="slidenum">
              <a:rPr lang="ru-RU"/>
              <a:pPr/>
              <a:t>16</a:t>
            </a:fld>
            <a:endParaRPr lang="ru-RU"/>
          </a:p>
        </p:txBody>
      </p:sp>
      <p:sp>
        <p:nvSpPr>
          <p:cNvPr id="19459" name="Text Box 2"/>
          <p:cNvSpPr txBox="1">
            <a:spLocks noChangeArrowheads="1"/>
          </p:cNvSpPr>
          <p:nvPr/>
        </p:nvSpPr>
        <p:spPr bwMode="auto">
          <a:xfrm>
            <a:off x="323850" y="0"/>
            <a:ext cx="8604250" cy="1160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800" b="1"/>
              <a:t>Результат </a:t>
            </a:r>
          </a:p>
          <a:p>
            <a:pPr algn="ctr">
              <a:spcBef>
                <a:spcPct val="50000"/>
              </a:spcBef>
            </a:pPr>
            <a:r>
              <a:rPr lang="ru-RU" sz="2800" b="1"/>
              <a:t>действия  </a:t>
            </a:r>
            <a:r>
              <a:rPr lang="ru-RU" sz="2800" b="1">
                <a:solidFill>
                  <a:srgbClr val="993300"/>
                </a:solidFill>
              </a:rPr>
              <a:t>умножения </a:t>
            </a:r>
            <a:r>
              <a:rPr lang="ru-RU" sz="2800" b="1"/>
              <a:t>называется</a:t>
            </a:r>
            <a:r>
              <a:rPr lang="ru-RU" sz="2800"/>
              <a:t>…</a:t>
            </a:r>
          </a:p>
        </p:txBody>
      </p:sp>
      <p:sp>
        <p:nvSpPr>
          <p:cNvPr id="11267" name="Text Box 3"/>
          <p:cNvSpPr txBox="1">
            <a:spLocks noChangeArrowheads="1"/>
          </p:cNvSpPr>
          <p:nvPr/>
        </p:nvSpPr>
        <p:spPr bwMode="auto">
          <a:xfrm>
            <a:off x="250825" y="1916113"/>
            <a:ext cx="8713788" cy="655637"/>
          </a:xfrm>
          <a:prstGeom prst="rect">
            <a:avLst/>
          </a:prstGeom>
          <a:noFill/>
          <a:ln w="76200" cmpd="tri">
            <a:solidFill>
              <a:srgbClr val="9933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3200" b="1"/>
              <a:t>произведение</a:t>
            </a:r>
          </a:p>
        </p:txBody>
      </p:sp>
      <p:sp>
        <p:nvSpPr>
          <p:cNvPr id="11268" name="Text Box 4"/>
          <p:cNvSpPr txBox="1">
            <a:spLocks noChangeArrowheads="1"/>
          </p:cNvSpPr>
          <p:nvPr/>
        </p:nvSpPr>
        <p:spPr bwMode="auto">
          <a:xfrm>
            <a:off x="395288" y="3068638"/>
            <a:ext cx="8496300" cy="655637"/>
          </a:xfrm>
          <a:prstGeom prst="rect">
            <a:avLst/>
          </a:prstGeom>
          <a:noFill/>
          <a:ln w="76200" cmpd="tri">
            <a:solidFill>
              <a:srgbClr val="9933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3200" b="1"/>
              <a:t>сумма</a:t>
            </a:r>
          </a:p>
        </p:txBody>
      </p:sp>
      <p:sp>
        <p:nvSpPr>
          <p:cNvPr id="11269" name="Text Box 5"/>
          <p:cNvSpPr txBox="1">
            <a:spLocks noChangeArrowheads="1"/>
          </p:cNvSpPr>
          <p:nvPr/>
        </p:nvSpPr>
        <p:spPr bwMode="auto">
          <a:xfrm>
            <a:off x="1403350" y="5373688"/>
            <a:ext cx="6553200" cy="655637"/>
          </a:xfrm>
          <a:prstGeom prst="rect">
            <a:avLst/>
          </a:prstGeom>
          <a:noFill/>
          <a:ln w="76200" cmpd="tri">
            <a:solidFill>
              <a:srgbClr val="9933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3200" b="1"/>
              <a:t>частное</a:t>
            </a:r>
          </a:p>
        </p:txBody>
      </p:sp>
      <p:sp>
        <p:nvSpPr>
          <p:cNvPr id="11270" name="Text Box 6"/>
          <p:cNvSpPr txBox="1">
            <a:spLocks noChangeArrowheads="1"/>
          </p:cNvSpPr>
          <p:nvPr/>
        </p:nvSpPr>
        <p:spPr bwMode="auto">
          <a:xfrm>
            <a:off x="323850" y="4221163"/>
            <a:ext cx="8424863" cy="655637"/>
          </a:xfrm>
          <a:prstGeom prst="rect">
            <a:avLst/>
          </a:prstGeom>
          <a:noFill/>
          <a:ln w="76200" cmpd="tri">
            <a:solidFill>
              <a:srgbClr val="9933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3200" b="1"/>
              <a:t>разность</a:t>
            </a:r>
          </a:p>
        </p:txBody>
      </p:sp>
      <p:pic>
        <p:nvPicPr>
          <p:cNvPr id="11271" name="Picture 7" descr="анобезьяна2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227763" y="4076700"/>
            <a:ext cx="693737" cy="788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72" name="Picture 8" descr="анзаяц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56325" y="1844675"/>
            <a:ext cx="560388" cy="817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73" name="Picture 9" descr="анобезьяна2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flipH="1">
            <a:off x="2843213" y="2997200"/>
            <a:ext cx="747712" cy="788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74" name="Picture 10" descr="анобезьяна2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95963" y="5229225"/>
            <a:ext cx="693737" cy="788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468" name="Text Box 13"/>
          <p:cNvSpPr txBox="1">
            <a:spLocks noChangeArrowheads="1"/>
          </p:cNvSpPr>
          <p:nvPr/>
        </p:nvSpPr>
        <p:spPr bwMode="auto">
          <a:xfrm>
            <a:off x="0" y="6491288"/>
            <a:ext cx="50482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 typeface="Arial" charset="0"/>
              <a:buChar char="®"/>
            </a:pPr>
            <a:r>
              <a:rPr lang="ru-RU"/>
              <a:t>м</a:t>
            </a:r>
          </a:p>
        </p:txBody>
      </p:sp>
      <p:sp>
        <p:nvSpPr>
          <p:cNvPr id="19469" name="Text Box 15"/>
          <p:cNvSpPr txBox="1">
            <a:spLocks noChangeArrowheads="1"/>
          </p:cNvSpPr>
          <p:nvPr/>
        </p:nvSpPr>
        <p:spPr bwMode="auto">
          <a:xfrm>
            <a:off x="3276600" y="1052513"/>
            <a:ext cx="2232025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600" b="1"/>
              <a:t>8 </a:t>
            </a:r>
            <a:r>
              <a:rPr lang="en-US" sz="3600" b="1">
                <a:cs typeface="Arial" charset="0"/>
              </a:rPr>
              <a:t>·</a:t>
            </a:r>
            <a:r>
              <a:rPr lang="ru-RU" sz="3600" b="1">
                <a:cs typeface="Arial" charset="0"/>
              </a:rPr>
              <a:t> </a:t>
            </a:r>
            <a:r>
              <a:rPr lang="ru-RU" sz="3600" b="1"/>
              <a:t>4 = </a:t>
            </a:r>
            <a:r>
              <a:rPr lang="ru-RU" sz="3600" b="1">
                <a:solidFill>
                  <a:srgbClr val="CC3300"/>
                </a:solidFill>
              </a:rPr>
              <a:t>32</a:t>
            </a:r>
          </a:p>
        </p:txBody>
      </p:sp>
      <p:sp>
        <p:nvSpPr>
          <p:cNvPr id="19470" name="AutoShape 17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604250" y="6237288"/>
            <a:ext cx="360363" cy="358775"/>
          </a:xfrm>
          <a:prstGeom prst="actionButtonForwardNext">
            <a:avLst/>
          </a:prstGeom>
          <a:solidFill>
            <a:srgbClr val="FF0000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126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12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267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1126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112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268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127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112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270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1126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112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269"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Номер слайда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DB71E0D-9B6E-4919-92ED-0629FC85D4C5}" type="slidenum">
              <a:rPr lang="ru-RU"/>
              <a:pPr/>
              <a:t>17</a:t>
            </a:fld>
            <a:endParaRPr lang="ru-RU"/>
          </a:p>
        </p:txBody>
      </p:sp>
      <p:sp>
        <p:nvSpPr>
          <p:cNvPr id="20483" name="Text Box 2"/>
          <p:cNvSpPr txBox="1">
            <a:spLocks noChangeArrowheads="1"/>
          </p:cNvSpPr>
          <p:nvPr/>
        </p:nvSpPr>
        <p:spPr bwMode="auto">
          <a:xfrm>
            <a:off x="0" y="6491288"/>
            <a:ext cx="50482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 typeface="Arial" charset="0"/>
              <a:buChar char="®"/>
            </a:pPr>
            <a:r>
              <a:rPr lang="ru-RU"/>
              <a:t>м</a:t>
            </a:r>
          </a:p>
        </p:txBody>
      </p:sp>
      <p:sp>
        <p:nvSpPr>
          <p:cNvPr id="20484" name="Text Box 3"/>
          <p:cNvSpPr txBox="1">
            <a:spLocks noChangeArrowheads="1"/>
          </p:cNvSpPr>
          <p:nvPr/>
        </p:nvSpPr>
        <p:spPr bwMode="auto">
          <a:xfrm>
            <a:off x="1835150" y="188913"/>
            <a:ext cx="4897438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800" b="1">
                <a:solidFill>
                  <a:srgbClr val="CC3300"/>
                </a:solidFill>
              </a:rPr>
              <a:t>Укажи верную запись</a:t>
            </a:r>
          </a:p>
        </p:txBody>
      </p:sp>
      <p:sp>
        <p:nvSpPr>
          <p:cNvPr id="20485" name="Text Box 4"/>
          <p:cNvSpPr txBox="1">
            <a:spLocks noChangeArrowheads="1"/>
          </p:cNvSpPr>
          <p:nvPr/>
        </p:nvSpPr>
        <p:spPr bwMode="auto">
          <a:xfrm>
            <a:off x="0" y="765175"/>
            <a:ext cx="64087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400" b="1"/>
              <a:t> Разность чисел 28 и 6  увеличить на  12</a:t>
            </a:r>
          </a:p>
        </p:txBody>
      </p:sp>
      <p:sp>
        <p:nvSpPr>
          <p:cNvPr id="18437" name="Text Box 5"/>
          <p:cNvSpPr txBox="1">
            <a:spLocks noChangeArrowheads="1"/>
          </p:cNvSpPr>
          <p:nvPr/>
        </p:nvSpPr>
        <p:spPr bwMode="auto">
          <a:xfrm>
            <a:off x="6372225" y="1052513"/>
            <a:ext cx="19446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 b="1"/>
              <a:t>(28 + 6) + 12</a:t>
            </a:r>
          </a:p>
        </p:txBody>
      </p:sp>
      <p:sp>
        <p:nvSpPr>
          <p:cNvPr id="18439" name="Text Box 7"/>
          <p:cNvSpPr txBox="1">
            <a:spLocks noChangeArrowheads="1"/>
          </p:cNvSpPr>
          <p:nvPr/>
        </p:nvSpPr>
        <p:spPr bwMode="auto">
          <a:xfrm>
            <a:off x="6443663" y="549275"/>
            <a:ext cx="187166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 b="1"/>
              <a:t>(28 - 6) </a:t>
            </a:r>
            <a:r>
              <a:rPr lang="en-US" sz="2400" b="1">
                <a:cs typeface="Arial" charset="0"/>
              </a:rPr>
              <a:t>+</a:t>
            </a:r>
            <a:r>
              <a:rPr lang="ru-RU" sz="2400" b="1">
                <a:cs typeface="Arial" charset="0"/>
              </a:rPr>
              <a:t> </a:t>
            </a:r>
            <a:r>
              <a:rPr lang="ru-RU" sz="2400" b="1"/>
              <a:t>12</a:t>
            </a:r>
          </a:p>
        </p:txBody>
      </p:sp>
      <p:sp>
        <p:nvSpPr>
          <p:cNvPr id="18440" name="Oval 8"/>
          <p:cNvSpPr>
            <a:spLocks noChangeArrowheads="1"/>
          </p:cNvSpPr>
          <p:nvPr/>
        </p:nvSpPr>
        <p:spPr bwMode="auto">
          <a:xfrm>
            <a:off x="8459788" y="1125538"/>
            <a:ext cx="215900" cy="215900"/>
          </a:xfrm>
          <a:prstGeom prst="ellipse">
            <a:avLst/>
          </a:prstGeom>
          <a:gradFill rotWithShape="1">
            <a:gsLst>
              <a:gs pos="0">
                <a:srgbClr val="FF0000"/>
              </a:gs>
              <a:gs pos="100000">
                <a:srgbClr val="760000"/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8441" name="Oval 9"/>
          <p:cNvSpPr>
            <a:spLocks noChangeArrowheads="1"/>
          </p:cNvSpPr>
          <p:nvPr/>
        </p:nvSpPr>
        <p:spPr bwMode="auto">
          <a:xfrm>
            <a:off x="8459788" y="692150"/>
            <a:ext cx="215900" cy="215900"/>
          </a:xfrm>
          <a:prstGeom prst="ellipse">
            <a:avLst/>
          </a:prstGeom>
          <a:gradFill rotWithShape="1">
            <a:gsLst>
              <a:gs pos="0">
                <a:srgbClr val="00CC00"/>
              </a:gs>
              <a:gs pos="100000">
                <a:srgbClr val="005E00"/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0490" name="Line 11"/>
          <p:cNvSpPr>
            <a:spLocks noChangeShapeType="1"/>
          </p:cNvSpPr>
          <p:nvPr/>
        </p:nvSpPr>
        <p:spPr bwMode="auto">
          <a:xfrm flipV="1">
            <a:off x="6300788" y="908050"/>
            <a:ext cx="215900" cy="730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20491" name="Line 12"/>
          <p:cNvSpPr>
            <a:spLocks noChangeShapeType="1"/>
          </p:cNvSpPr>
          <p:nvPr/>
        </p:nvSpPr>
        <p:spPr bwMode="auto">
          <a:xfrm>
            <a:off x="6300788" y="981075"/>
            <a:ext cx="142875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20492" name="Text Box 13"/>
          <p:cNvSpPr txBox="1">
            <a:spLocks noChangeArrowheads="1"/>
          </p:cNvSpPr>
          <p:nvPr/>
        </p:nvSpPr>
        <p:spPr bwMode="auto">
          <a:xfrm>
            <a:off x="0" y="2060575"/>
            <a:ext cx="66960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400" b="1"/>
              <a:t>Частное чисел 45 и 5 увеличить в 3 раза</a:t>
            </a:r>
          </a:p>
        </p:txBody>
      </p:sp>
      <p:sp>
        <p:nvSpPr>
          <p:cNvPr id="18446" name="Text Box 14"/>
          <p:cNvSpPr txBox="1">
            <a:spLocks noChangeArrowheads="1"/>
          </p:cNvSpPr>
          <p:nvPr/>
        </p:nvSpPr>
        <p:spPr bwMode="auto">
          <a:xfrm>
            <a:off x="6516688" y="1844675"/>
            <a:ext cx="187166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 b="1"/>
              <a:t>(45 - 5) + 3</a:t>
            </a:r>
          </a:p>
        </p:txBody>
      </p:sp>
      <p:sp>
        <p:nvSpPr>
          <p:cNvPr id="18447" name="Text Box 15"/>
          <p:cNvSpPr txBox="1">
            <a:spLocks noChangeArrowheads="1"/>
          </p:cNvSpPr>
          <p:nvPr/>
        </p:nvSpPr>
        <p:spPr bwMode="auto">
          <a:xfrm>
            <a:off x="6588125" y="2349500"/>
            <a:ext cx="18716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 b="1"/>
              <a:t>(45 : 5) </a:t>
            </a:r>
            <a:r>
              <a:rPr lang="en-US" sz="2400" b="1">
                <a:cs typeface="Arial" charset="0"/>
              </a:rPr>
              <a:t>·</a:t>
            </a:r>
            <a:r>
              <a:rPr lang="ru-RU" sz="2400" b="1"/>
              <a:t> 3</a:t>
            </a:r>
          </a:p>
        </p:txBody>
      </p:sp>
      <p:sp>
        <p:nvSpPr>
          <p:cNvPr id="20495" name="Line 16"/>
          <p:cNvSpPr>
            <a:spLocks noChangeShapeType="1"/>
          </p:cNvSpPr>
          <p:nvPr/>
        </p:nvSpPr>
        <p:spPr bwMode="auto">
          <a:xfrm flipV="1">
            <a:off x="6443663" y="2205038"/>
            <a:ext cx="215900" cy="714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20496" name="Line 17"/>
          <p:cNvSpPr>
            <a:spLocks noChangeShapeType="1"/>
          </p:cNvSpPr>
          <p:nvPr/>
        </p:nvSpPr>
        <p:spPr bwMode="auto">
          <a:xfrm>
            <a:off x="6443663" y="2276475"/>
            <a:ext cx="215900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20497" name="Text Box 18"/>
          <p:cNvSpPr txBox="1">
            <a:spLocks noChangeArrowheads="1"/>
          </p:cNvSpPr>
          <p:nvPr/>
        </p:nvSpPr>
        <p:spPr bwMode="auto">
          <a:xfrm>
            <a:off x="0" y="3644900"/>
            <a:ext cx="68770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400" b="1"/>
              <a:t>Произведение чисел 8 и 4 уменьшить на 2</a:t>
            </a:r>
          </a:p>
        </p:txBody>
      </p:sp>
      <p:sp>
        <p:nvSpPr>
          <p:cNvPr id="18451" name="Text Box 19"/>
          <p:cNvSpPr txBox="1">
            <a:spLocks noChangeArrowheads="1"/>
          </p:cNvSpPr>
          <p:nvPr/>
        </p:nvSpPr>
        <p:spPr bwMode="auto">
          <a:xfrm>
            <a:off x="6732588" y="3644900"/>
            <a:ext cx="187166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 b="1"/>
              <a:t>(8 </a:t>
            </a:r>
            <a:r>
              <a:rPr lang="en-US" sz="2400" b="1">
                <a:cs typeface="Arial" charset="0"/>
              </a:rPr>
              <a:t>·</a:t>
            </a:r>
            <a:r>
              <a:rPr lang="ru-RU" sz="2400" b="1"/>
              <a:t> 4) </a:t>
            </a:r>
            <a:r>
              <a:rPr lang="en-US" sz="2400" b="1">
                <a:cs typeface="Arial" charset="0"/>
              </a:rPr>
              <a:t>-</a:t>
            </a:r>
            <a:r>
              <a:rPr lang="ru-RU" sz="2400" b="1">
                <a:cs typeface="Arial" charset="0"/>
              </a:rPr>
              <a:t> </a:t>
            </a:r>
            <a:r>
              <a:rPr lang="ru-RU" sz="2400" b="1"/>
              <a:t>2</a:t>
            </a:r>
          </a:p>
        </p:txBody>
      </p:sp>
      <p:sp>
        <p:nvSpPr>
          <p:cNvPr id="18452" name="Text Box 20"/>
          <p:cNvSpPr txBox="1">
            <a:spLocks noChangeArrowheads="1"/>
          </p:cNvSpPr>
          <p:nvPr/>
        </p:nvSpPr>
        <p:spPr bwMode="auto">
          <a:xfrm>
            <a:off x="6732588" y="4076700"/>
            <a:ext cx="187166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 b="1"/>
              <a:t>(8 : 4) - 2</a:t>
            </a:r>
          </a:p>
        </p:txBody>
      </p:sp>
      <p:sp>
        <p:nvSpPr>
          <p:cNvPr id="20500" name="Line 21"/>
          <p:cNvSpPr>
            <a:spLocks noChangeShapeType="1"/>
          </p:cNvSpPr>
          <p:nvPr/>
        </p:nvSpPr>
        <p:spPr bwMode="auto">
          <a:xfrm flipV="1">
            <a:off x="6659563" y="3860800"/>
            <a:ext cx="217487" cy="730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20501" name="Line 22"/>
          <p:cNvSpPr>
            <a:spLocks noChangeShapeType="1"/>
          </p:cNvSpPr>
          <p:nvPr/>
        </p:nvSpPr>
        <p:spPr bwMode="auto">
          <a:xfrm>
            <a:off x="6659563" y="3933825"/>
            <a:ext cx="144462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20502" name="Text Box 31"/>
          <p:cNvSpPr txBox="1">
            <a:spLocks noChangeArrowheads="1"/>
          </p:cNvSpPr>
          <p:nvPr/>
        </p:nvSpPr>
        <p:spPr bwMode="auto">
          <a:xfrm>
            <a:off x="0" y="5229225"/>
            <a:ext cx="68770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 b="1"/>
              <a:t>  Сумму чисел 20 и 4 уменьшить в  6 раз</a:t>
            </a:r>
          </a:p>
        </p:txBody>
      </p:sp>
      <p:sp>
        <p:nvSpPr>
          <p:cNvPr id="18464" name="Text Box 32"/>
          <p:cNvSpPr txBox="1">
            <a:spLocks noChangeArrowheads="1"/>
          </p:cNvSpPr>
          <p:nvPr/>
        </p:nvSpPr>
        <p:spPr bwMode="auto">
          <a:xfrm>
            <a:off x="6877050" y="5013325"/>
            <a:ext cx="18716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 b="1"/>
              <a:t>(20 -</a:t>
            </a:r>
            <a:r>
              <a:rPr lang="ru-RU" sz="2400" b="1">
                <a:cs typeface="Arial" charset="0"/>
              </a:rPr>
              <a:t> </a:t>
            </a:r>
            <a:r>
              <a:rPr lang="ru-RU" sz="2400" b="1"/>
              <a:t>4) </a:t>
            </a:r>
            <a:r>
              <a:rPr lang="en-US" sz="2400" b="1">
                <a:cs typeface="Arial" charset="0"/>
              </a:rPr>
              <a:t>-</a:t>
            </a:r>
            <a:r>
              <a:rPr lang="ru-RU" sz="2400" b="1"/>
              <a:t> 6</a:t>
            </a:r>
          </a:p>
        </p:txBody>
      </p:sp>
      <p:sp>
        <p:nvSpPr>
          <p:cNvPr id="18465" name="Text Box 33"/>
          <p:cNvSpPr txBox="1">
            <a:spLocks noChangeArrowheads="1"/>
          </p:cNvSpPr>
          <p:nvPr/>
        </p:nvSpPr>
        <p:spPr bwMode="auto">
          <a:xfrm>
            <a:off x="6877050" y="5516563"/>
            <a:ext cx="18716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 b="1"/>
              <a:t>(20 </a:t>
            </a:r>
            <a:r>
              <a:rPr lang="ru-RU" sz="2400" b="1">
                <a:cs typeface="Arial" charset="0"/>
              </a:rPr>
              <a:t>+ </a:t>
            </a:r>
            <a:r>
              <a:rPr lang="ru-RU" sz="2400" b="1"/>
              <a:t>4) : 6</a:t>
            </a:r>
          </a:p>
        </p:txBody>
      </p:sp>
      <p:sp>
        <p:nvSpPr>
          <p:cNvPr id="20505" name="Line 36"/>
          <p:cNvSpPr>
            <a:spLocks noChangeShapeType="1"/>
          </p:cNvSpPr>
          <p:nvPr/>
        </p:nvSpPr>
        <p:spPr bwMode="auto">
          <a:xfrm>
            <a:off x="6443663" y="5445125"/>
            <a:ext cx="504825" cy="3603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20506" name="Line 37"/>
          <p:cNvSpPr>
            <a:spLocks noChangeShapeType="1"/>
          </p:cNvSpPr>
          <p:nvPr/>
        </p:nvSpPr>
        <p:spPr bwMode="auto">
          <a:xfrm flipV="1">
            <a:off x="6443663" y="5373688"/>
            <a:ext cx="503237" cy="714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8470" name="Oval 38"/>
          <p:cNvSpPr>
            <a:spLocks noChangeArrowheads="1"/>
          </p:cNvSpPr>
          <p:nvPr/>
        </p:nvSpPr>
        <p:spPr bwMode="auto">
          <a:xfrm>
            <a:off x="8243888" y="2420938"/>
            <a:ext cx="215900" cy="215900"/>
          </a:xfrm>
          <a:prstGeom prst="ellipse">
            <a:avLst/>
          </a:prstGeom>
          <a:gradFill rotWithShape="1">
            <a:gsLst>
              <a:gs pos="0">
                <a:srgbClr val="00CC00"/>
              </a:gs>
              <a:gs pos="100000">
                <a:srgbClr val="005E00"/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8471" name="Oval 39"/>
          <p:cNvSpPr>
            <a:spLocks noChangeArrowheads="1"/>
          </p:cNvSpPr>
          <p:nvPr/>
        </p:nvSpPr>
        <p:spPr bwMode="auto">
          <a:xfrm>
            <a:off x="8243888" y="1989138"/>
            <a:ext cx="215900" cy="215900"/>
          </a:xfrm>
          <a:prstGeom prst="ellipse">
            <a:avLst/>
          </a:prstGeom>
          <a:gradFill rotWithShape="1">
            <a:gsLst>
              <a:gs pos="0">
                <a:srgbClr val="FF0000"/>
              </a:gs>
              <a:gs pos="100000">
                <a:srgbClr val="760000"/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8472" name="Oval 40"/>
          <p:cNvSpPr>
            <a:spLocks noChangeArrowheads="1"/>
          </p:cNvSpPr>
          <p:nvPr/>
        </p:nvSpPr>
        <p:spPr bwMode="auto">
          <a:xfrm>
            <a:off x="8243888" y="3789363"/>
            <a:ext cx="215900" cy="215900"/>
          </a:xfrm>
          <a:prstGeom prst="ellipse">
            <a:avLst/>
          </a:prstGeom>
          <a:gradFill rotWithShape="1">
            <a:gsLst>
              <a:gs pos="0">
                <a:srgbClr val="00CC00"/>
              </a:gs>
              <a:gs pos="100000">
                <a:srgbClr val="005E00"/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8473" name="Oval 41"/>
          <p:cNvSpPr>
            <a:spLocks noChangeArrowheads="1"/>
          </p:cNvSpPr>
          <p:nvPr/>
        </p:nvSpPr>
        <p:spPr bwMode="auto">
          <a:xfrm>
            <a:off x="8532813" y="5589588"/>
            <a:ext cx="215900" cy="215900"/>
          </a:xfrm>
          <a:prstGeom prst="ellipse">
            <a:avLst/>
          </a:prstGeom>
          <a:gradFill rotWithShape="1">
            <a:gsLst>
              <a:gs pos="0">
                <a:srgbClr val="00CC00"/>
              </a:gs>
              <a:gs pos="100000">
                <a:srgbClr val="005E00"/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8475" name="Oval 43"/>
          <p:cNvSpPr>
            <a:spLocks noChangeArrowheads="1"/>
          </p:cNvSpPr>
          <p:nvPr/>
        </p:nvSpPr>
        <p:spPr bwMode="auto">
          <a:xfrm>
            <a:off x="8532813" y="5157788"/>
            <a:ext cx="215900" cy="215900"/>
          </a:xfrm>
          <a:prstGeom prst="ellipse">
            <a:avLst/>
          </a:prstGeom>
          <a:gradFill rotWithShape="1">
            <a:gsLst>
              <a:gs pos="0">
                <a:srgbClr val="FF0000"/>
              </a:gs>
              <a:gs pos="100000">
                <a:srgbClr val="760000"/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8476" name="Oval 44"/>
          <p:cNvSpPr>
            <a:spLocks noChangeArrowheads="1"/>
          </p:cNvSpPr>
          <p:nvPr/>
        </p:nvSpPr>
        <p:spPr bwMode="auto">
          <a:xfrm>
            <a:off x="8243888" y="4221163"/>
            <a:ext cx="215900" cy="215900"/>
          </a:xfrm>
          <a:prstGeom prst="ellipse">
            <a:avLst/>
          </a:prstGeom>
          <a:gradFill rotWithShape="1">
            <a:gsLst>
              <a:gs pos="0">
                <a:srgbClr val="FF0000"/>
              </a:gs>
              <a:gs pos="100000">
                <a:srgbClr val="760000"/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pic>
        <p:nvPicPr>
          <p:cNvPr id="20513" name="Picture 45" descr="мигалка4 цветочек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908050"/>
            <a:ext cx="161925" cy="16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14" name="Picture 46" descr="мигалка4 цветочек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2205038"/>
            <a:ext cx="161925" cy="16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15" name="Picture 47" descr="мигалка4 цветочек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3789363"/>
            <a:ext cx="161925" cy="16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16" name="Picture 48" descr="мигалка4 цветочек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5373688"/>
            <a:ext cx="161925" cy="16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17" name="AutoShape 50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04250" y="6237288"/>
            <a:ext cx="360363" cy="360362"/>
          </a:xfrm>
          <a:prstGeom prst="actionButtonHome">
            <a:avLst/>
          </a:prstGeom>
          <a:solidFill>
            <a:srgbClr val="FF0000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843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84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439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1843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184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437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844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184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446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1845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184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451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1845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184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452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1846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184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464"/>
                  </p:tgtEl>
                </p:cond>
              </p:nextCondLst>
            </p:seq>
            <p:seq concurrent="1" nextAc="seek">
              <p:cTn id="38" restart="whenNotActive" fill="hold" evtFilter="cancelBubble" nodeType="interactiveSeq">
                <p:stCondLst>
                  <p:cond evt="onClick" delay="0">
                    <p:tgtEl>
                      <p:spTgt spid="1846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9" fill="hold">
                      <p:stCondLst>
                        <p:cond delay="0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3" dur="500"/>
                                        <p:tgtEl>
                                          <p:spTgt spid="184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465"/>
                  </p:tgtEl>
                </p:cond>
              </p:nextCondLst>
            </p:seq>
            <p:seq concurrent="1" nextAc="seek">
              <p:cTn id="44" restart="whenNotActive" fill="hold" evtFilter="cancelBubble" nodeType="interactiveSeq">
                <p:stCondLst>
                  <p:cond evt="onClick" delay="0">
                    <p:tgtEl>
                      <p:spTgt spid="1844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5" fill="hold">
                      <p:stCondLst>
                        <p:cond delay="0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9" dur="500"/>
                                        <p:tgtEl>
                                          <p:spTgt spid="184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447"/>
                  </p:tgtEl>
                </p:cond>
              </p:nextCondLst>
            </p:seq>
          </p:childTnLst>
        </p:cTn>
      </p:par>
    </p:tnLst>
    <p:bldLst>
      <p:bldP spid="18440" grpId="0" animBg="1"/>
      <p:bldP spid="18441" grpId="0" animBg="1"/>
      <p:bldP spid="18470" grpId="0" animBg="1"/>
      <p:bldP spid="18471" grpId="0" animBg="1"/>
      <p:bldP spid="18472" grpId="0" animBg="1"/>
      <p:bldP spid="18473" grpId="0" animBg="1"/>
      <p:bldP spid="18475" grpId="0" animBg="1"/>
      <p:bldP spid="18476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Номер слайда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29BDA2AA-C29E-428E-97E7-1C1EC07268D0}" type="slidenum">
              <a:rPr lang="ru-RU"/>
              <a:pPr/>
              <a:t>18</a:t>
            </a:fld>
            <a:endParaRPr lang="ru-RU"/>
          </a:p>
        </p:txBody>
      </p:sp>
      <p:sp>
        <p:nvSpPr>
          <p:cNvPr id="21507" name="Text Box 4"/>
          <p:cNvSpPr txBox="1">
            <a:spLocks noChangeArrowheads="1"/>
          </p:cNvSpPr>
          <p:nvPr/>
        </p:nvSpPr>
        <p:spPr bwMode="auto">
          <a:xfrm>
            <a:off x="395288" y="333375"/>
            <a:ext cx="3097212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b="1">
                <a:solidFill>
                  <a:srgbClr val="FF0000"/>
                </a:solidFill>
              </a:rPr>
              <a:t>Источники</a:t>
            </a:r>
          </a:p>
        </p:txBody>
      </p:sp>
      <p:sp>
        <p:nvSpPr>
          <p:cNvPr id="21508" name="Rectangle 5"/>
          <p:cNvSpPr>
            <a:spLocks noChangeArrowheads="1"/>
          </p:cNvSpPr>
          <p:nvPr/>
        </p:nvSpPr>
        <p:spPr bwMode="auto">
          <a:xfrm>
            <a:off x="1835150" y="765175"/>
            <a:ext cx="232727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1200"/>
              <a:t>1.</a:t>
            </a:r>
            <a:r>
              <a:rPr lang="ru-RU" sz="1200">
                <a:hlinkClick r:id="rId2"/>
              </a:rPr>
              <a:t>http://animashky.ru/index/0-6</a:t>
            </a:r>
            <a:r>
              <a:rPr lang="ru-RU"/>
              <a:t> </a:t>
            </a:r>
          </a:p>
        </p:txBody>
      </p:sp>
      <p:pic>
        <p:nvPicPr>
          <p:cNvPr id="21509" name="Picture 6" descr="Ребенок за компьютером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492500" y="1916113"/>
            <a:ext cx="1152525" cy="935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510" name="Rectangle 7"/>
          <p:cNvSpPr>
            <a:spLocks noChangeArrowheads="1"/>
          </p:cNvSpPr>
          <p:nvPr/>
        </p:nvSpPr>
        <p:spPr bwMode="auto">
          <a:xfrm>
            <a:off x="1835150" y="1341438"/>
            <a:ext cx="3273425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1200"/>
              <a:t>2.</a:t>
            </a:r>
            <a:r>
              <a:rPr lang="ru-RU" sz="1200">
                <a:hlinkClick r:id="rId4"/>
              </a:rPr>
              <a:t>http://smajliki.ru/smilies-131.html?start=450</a:t>
            </a:r>
            <a:r>
              <a:rPr lang="ru-RU" sz="1200"/>
              <a:t> </a:t>
            </a:r>
          </a:p>
        </p:txBody>
      </p:sp>
      <p:sp>
        <p:nvSpPr>
          <p:cNvPr id="21511" name="Rectangle 8"/>
          <p:cNvSpPr>
            <a:spLocks noChangeArrowheads="1"/>
          </p:cNvSpPr>
          <p:nvPr/>
        </p:nvSpPr>
        <p:spPr bwMode="auto">
          <a:xfrm>
            <a:off x="4140200" y="836613"/>
            <a:ext cx="1566863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1200"/>
              <a:t>Раздел Веб-дизайн</a:t>
            </a: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Номер слайда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7BA856D-4586-4202-A9D1-54B0AE9856F1}" type="slidenum">
              <a:rPr lang="ru-RU"/>
              <a:pPr/>
              <a:t>2</a:t>
            </a:fld>
            <a:endParaRPr lang="ru-RU"/>
          </a:p>
        </p:txBody>
      </p:sp>
      <p:sp>
        <p:nvSpPr>
          <p:cNvPr id="5123" name="Text Box 4"/>
          <p:cNvSpPr txBox="1">
            <a:spLocks noChangeArrowheads="1"/>
          </p:cNvSpPr>
          <p:nvPr/>
        </p:nvSpPr>
        <p:spPr bwMode="auto">
          <a:xfrm>
            <a:off x="179388" y="2492375"/>
            <a:ext cx="4032250" cy="119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600" b="1"/>
              <a:t>Чтобы найти делимое, надо </a:t>
            </a:r>
          </a:p>
        </p:txBody>
      </p:sp>
      <p:sp>
        <p:nvSpPr>
          <p:cNvPr id="17413" name="Text Box 5"/>
          <p:cNvSpPr txBox="1">
            <a:spLocks noChangeArrowheads="1"/>
          </p:cNvSpPr>
          <p:nvPr/>
        </p:nvSpPr>
        <p:spPr bwMode="auto">
          <a:xfrm>
            <a:off x="3348038" y="260350"/>
            <a:ext cx="5327650" cy="1541463"/>
          </a:xfrm>
          <a:prstGeom prst="rect">
            <a:avLst/>
          </a:prstGeom>
          <a:noFill/>
          <a:ln w="76200" cmpd="tri">
            <a:solidFill>
              <a:srgbClr val="9933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3600" b="1"/>
              <a:t>частное умножить</a:t>
            </a:r>
          </a:p>
          <a:p>
            <a:pPr algn="ctr">
              <a:spcBef>
                <a:spcPct val="50000"/>
              </a:spcBef>
            </a:pPr>
            <a:r>
              <a:rPr lang="ru-RU" sz="3600" b="1"/>
              <a:t> на делитель</a:t>
            </a:r>
          </a:p>
        </p:txBody>
      </p:sp>
      <p:sp>
        <p:nvSpPr>
          <p:cNvPr id="17414" name="Text Box 6"/>
          <p:cNvSpPr txBox="1">
            <a:spLocks noChangeArrowheads="1"/>
          </p:cNvSpPr>
          <p:nvPr/>
        </p:nvSpPr>
        <p:spPr bwMode="auto">
          <a:xfrm>
            <a:off x="3276600" y="4365625"/>
            <a:ext cx="5400675" cy="1541463"/>
          </a:xfrm>
          <a:prstGeom prst="rect">
            <a:avLst/>
          </a:prstGeom>
          <a:noFill/>
          <a:ln w="76200" cmpd="tri">
            <a:solidFill>
              <a:srgbClr val="9933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3600" b="1"/>
              <a:t>частное разделить</a:t>
            </a:r>
          </a:p>
          <a:p>
            <a:pPr algn="ctr">
              <a:spcBef>
                <a:spcPct val="50000"/>
              </a:spcBef>
            </a:pPr>
            <a:r>
              <a:rPr lang="ru-RU" sz="3600" b="1"/>
              <a:t> на делитель</a:t>
            </a:r>
          </a:p>
        </p:txBody>
      </p:sp>
      <p:sp>
        <p:nvSpPr>
          <p:cNvPr id="5126" name="Line 7"/>
          <p:cNvSpPr>
            <a:spLocks noChangeShapeType="1"/>
          </p:cNvSpPr>
          <p:nvPr/>
        </p:nvSpPr>
        <p:spPr bwMode="auto">
          <a:xfrm flipV="1">
            <a:off x="3348038" y="1916113"/>
            <a:ext cx="1008062" cy="100965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 type="oval" w="med" len="med"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5127" name="Line 8"/>
          <p:cNvSpPr>
            <a:spLocks noChangeShapeType="1"/>
          </p:cNvSpPr>
          <p:nvPr/>
        </p:nvSpPr>
        <p:spPr bwMode="auto">
          <a:xfrm>
            <a:off x="3348038" y="2924175"/>
            <a:ext cx="1008062" cy="1223963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pic>
        <p:nvPicPr>
          <p:cNvPr id="17417" name="Picture 9" descr="анобезьяна2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885113" y="5157788"/>
            <a:ext cx="693737" cy="788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18" name="Picture 10" descr="анзаяц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885113" y="692150"/>
            <a:ext cx="838200" cy="1223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30" name="Text Box 11"/>
          <p:cNvSpPr txBox="1">
            <a:spLocks noChangeArrowheads="1"/>
          </p:cNvSpPr>
          <p:nvPr/>
        </p:nvSpPr>
        <p:spPr bwMode="auto">
          <a:xfrm>
            <a:off x="4500563" y="2708275"/>
            <a:ext cx="3384550" cy="717550"/>
          </a:xfrm>
          <a:prstGeom prst="rect">
            <a:avLst/>
          </a:prstGeom>
          <a:noFill/>
          <a:ln w="76200" cmpd="tri">
            <a:solidFill>
              <a:srgbClr val="9933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3600" b="1"/>
              <a:t>х : 3 = 5</a:t>
            </a:r>
          </a:p>
        </p:txBody>
      </p:sp>
      <p:pic>
        <p:nvPicPr>
          <p:cNvPr id="5131" name="Picture 12" descr="андоска"/>
          <p:cNvPicPr>
            <a:picLocks noChangeAspect="1" noChangeArrowheads="1" noCrop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0"/>
            <a:ext cx="952500" cy="952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32" name="Text Box 13"/>
          <p:cNvSpPr txBox="1">
            <a:spLocks noChangeArrowheads="1"/>
          </p:cNvSpPr>
          <p:nvPr/>
        </p:nvSpPr>
        <p:spPr bwMode="auto">
          <a:xfrm>
            <a:off x="0" y="6491288"/>
            <a:ext cx="50482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 typeface="Arial" charset="0"/>
              <a:buChar char="®"/>
            </a:pPr>
            <a:r>
              <a:rPr lang="ru-RU"/>
              <a:t>м</a:t>
            </a:r>
          </a:p>
        </p:txBody>
      </p:sp>
      <p:sp>
        <p:nvSpPr>
          <p:cNvPr id="5133" name="AutoShape 14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604250" y="6308725"/>
            <a:ext cx="360363" cy="358775"/>
          </a:xfrm>
          <a:prstGeom prst="actionButtonForwardNext">
            <a:avLst/>
          </a:prstGeom>
          <a:solidFill>
            <a:srgbClr val="FF0000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74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74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413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174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174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414"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Номер слайда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9217C9A-0403-4B44-AFEA-1A1E5B3F2A6A}" type="slidenum">
              <a:rPr lang="ru-RU"/>
              <a:pPr/>
              <a:t>3</a:t>
            </a:fld>
            <a:endParaRPr lang="ru-RU"/>
          </a:p>
        </p:txBody>
      </p:sp>
      <p:sp>
        <p:nvSpPr>
          <p:cNvPr id="6147" name="Text Box 2"/>
          <p:cNvSpPr txBox="1">
            <a:spLocks noChangeArrowheads="1"/>
          </p:cNvSpPr>
          <p:nvPr/>
        </p:nvSpPr>
        <p:spPr bwMode="auto">
          <a:xfrm>
            <a:off x="179388" y="2492375"/>
            <a:ext cx="4032250" cy="119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600" b="1"/>
              <a:t>Чтобы найти делитель, надо </a:t>
            </a:r>
          </a:p>
        </p:txBody>
      </p:sp>
      <p:sp>
        <p:nvSpPr>
          <p:cNvPr id="22531" name="Text Box 3"/>
          <p:cNvSpPr txBox="1">
            <a:spLocks noChangeArrowheads="1"/>
          </p:cNvSpPr>
          <p:nvPr/>
        </p:nvSpPr>
        <p:spPr bwMode="auto">
          <a:xfrm>
            <a:off x="3348038" y="260350"/>
            <a:ext cx="5327650" cy="1541463"/>
          </a:xfrm>
          <a:prstGeom prst="rect">
            <a:avLst/>
          </a:prstGeom>
          <a:noFill/>
          <a:ln w="76200" cmpd="tri">
            <a:solidFill>
              <a:srgbClr val="9933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3600" b="1"/>
              <a:t>делимое умножить</a:t>
            </a:r>
          </a:p>
          <a:p>
            <a:pPr algn="ctr">
              <a:spcBef>
                <a:spcPct val="50000"/>
              </a:spcBef>
            </a:pPr>
            <a:r>
              <a:rPr lang="ru-RU" sz="3600" b="1"/>
              <a:t> на частное</a:t>
            </a:r>
          </a:p>
        </p:txBody>
      </p:sp>
      <p:sp>
        <p:nvSpPr>
          <p:cNvPr id="22532" name="Text Box 4"/>
          <p:cNvSpPr txBox="1">
            <a:spLocks noChangeArrowheads="1"/>
          </p:cNvSpPr>
          <p:nvPr/>
        </p:nvSpPr>
        <p:spPr bwMode="auto">
          <a:xfrm>
            <a:off x="3276600" y="4365625"/>
            <a:ext cx="5400675" cy="1541463"/>
          </a:xfrm>
          <a:prstGeom prst="rect">
            <a:avLst/>
          </a:prstGeom>
          <a:noFill/>
          <a:ln w="76200" cmpd="tri">
            <a:solidFill>
              <a:srgbClr val="9933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3600" b="1"/>
              <a:t>делимое разделить</a:t>
            </a:r>
          </a:p>
          <a:p>
            <a:pPr algn="ctr">
              <a:spcBef>
                <a:spcPct val="50000"/>
              </a:spcBef>
            </a:pPr>
            <a:r>
              <a:rPr lang="ru-RU" sz="3600" b="1"/>
              <a:t> на частное</a:t>
            </a:r>
          </a:p>
        </p:txBody>
      </p:sp>
      <p:sp>
        <p:nvSpPr>
          <p:cNvPr id="6150" name="Line 5"/>
          <p:cNvSpPr>
            <a:spLocks noChangeShapeType="1"/>
          </p:cNvSpPr>
          <p:nvPr/>
        </p:nvSpPr>
        <p:spPr bwMode="auto">
          <a:xfrm flipV="1">
            <a:off x="3419475" y="1916113"/>
            <a:ext cx="936625" cy="1008062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 type="oval" w="med" len="med"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6151" name="Line 6"/>
          <p:cNvSpPr>
            <a:spLocks noChangeShapeType="1"/>
          </p:cNvSpPr>
          <p:nvPr/>
        </p:nvSpPr>
        <p:spPr bwMode="auto">
          <a:xfrm>
            <a:off x="3419475" y="2924175"/>
            <a:ext cx="1079500" cy="1152525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pic>
        <p:nvPicPr>
          <p:cNvPr id="22535" name="Picture 7" descr="анобезьяна2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812088" y="836613"/>
            <a:ext cx="693737" cy="788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536" name="Picture 8" descr="анзаяц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885113" y="4724400"/>
            <a:ext cx="838200" cy="1223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54" name="Text Box 9"/>
          <p:cNvSpPr txBox="1">
            <a:spLocks noChangeArrowheads="1"/>
          </p:cNvSpPr>
          <p:nvPr/>
        </p:nvSpPr>
        <p:spPr bwMode="auto">
          <a:xfrm>
            <a:off x="4500563" y="2565400"/>
            <a:ext cx="3384550" cy="717550"/>
          </a:xfrm>
          <a:prstGeom prst="rect">
            <a:avLst/>
          </a:prstGeom>
          <a:noFill/>
          <a:ln w="76200" cmpd="tri">
            <a:solidFill>
              <a:srgbClr val="9933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3600" b="1"/>
              <a:t>12 : х = 4</a:t>
            </a:r>
          </a:p>
        </p:txBody>
      </p:sp>
      <p:pic>
        <p:nvPicPr>
          <p:cNvPr id="6155" name="Picture 10" descr="андоска"/>
          <p:cNvPicPr>
            <a:picLocks noChangeAspect="1" noChangeArrowheads="1" noCrop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0"/>
            <a:ext cx="952500" cy="952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56" name="Text Box 11"/>
          <p:cNvSpPr txBox="1">
            <a:spLocks noChangeArrowheads="1"/>
          </p:cNvSpPr>
          <p:nvPr/>
        </p:nvSpPr>
        <p:spPr bwMode="auto">
          <a:xfrm>
            <a:off x="0" y="6491288"/>
            <a:ext cx="50482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 typeface="Arial" charset="0"/>
              <a:buChar char="®"/>
            </a:pPr>
            <a:r>
              <a:rPr lang="ru-RU"/>
              <a:t>м</a:t>
            </a:r>
          </a:p>
        </p:txBody>
      </p:sp>
      <p:sp>
        <p:nvSpPr>
          <p:cNvPr id="6157" name="AutoShape 12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604250" y="6308725"/>
            <a:ext cx="360363" cy="358775"/>
          </a:xfrm>
          <a:prstGeom prst="actionButtonForwardNext">
            <a:avLst/>
          </a:prstGeom>
          <a:solidFill>
            <a:srgbClr val="FF0000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253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25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531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2253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225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532"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Номер слайда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3EE4E435-DD82-4F47-93B2-9FB00E16538C}" type="slidenum">
              <a:rPr lang="ru-RU"/>
              <a:pPr/>
              <a:t>4</a:t>
            </a:fld>
            <a:endParaRPr lang="ru-RU"/>
          </a:p>
        </p:txBody>
      </p:sp>
      <p:sp>
        <p:nvSpPr>
          <p:cNvPr id="7171" name="Text Box 2"/>
          <p:cNvSpPr txBox="1">
            <a:spLocks noChangeArrowheads="1"/>
          </p:cNvSpPr>
          <p:nvPr/>
        </p:nvSpPr>
        <p:spPr bwMode="auto">
          <a:xfrm>
            <a:off x="323850" y="404813"/>
            <a:ext cx="86042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3600" b="1"/>
              <a:t>Числа при </a:t>
            </a:r>
            <a:r>
              <a:rPr lang="ru-RU" sz="3600" b="1">
                <a:solidFill>
                  <a:srgbClr val="993300"/>
                </a:solidFill>
              </a:rPr>
              <a:t>сложении</a:t>
            </a:r>
            <a:r>
              <a:rPr lang="ru-RU" sz="3600" b="1"/>
              <a:t> называются</a:t>
            </a:r>
            <a:r>
              <a:rPr lang="ru-RU" sz="3600"/>
              <a:t>…</a:t>
            </a:r>
          </a:p>
        </p:txBody>
      </p:sp>
      <p:sp>
        <p:nvSpPr>
          <p:cNvPr id="4099" name="Text Box 3"/>
          <p:cNvSpPr txBox="1">
            <a:spLocks noChangeArrowheads="1"/>
          </p:cNvSpPr>
          <p:nvPr/>
        </p:nvSpPr>
        <p:spPr bwMode="auto">
          <a:xfrm>
            <a:off x="250825" y="1916113"/>
            <a:ext cx="8713788" cy="655637"/>
          </a:xfrm>
          <a:prstGeom prst="rect">
            <a:avLst/>
          </a:prstGeom>
          <a:noFill/>
          <a:ln w="76200" cmpd="tri">
            <a:solidFill>
              <a:srgbClr val="9933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3200" b="1"/>
              <a:t>первый множитель, второй множитель</a:t>
            </a:r>
          </a:p>
        </p:txBody>
      </p:sp>
      <p:sp>
        <p:nvSpPr>
          <p:cNvPr id="4100" name="Text Box 4"/>
          <p:cNvSpPr txBox="1">
            <a:spLocks noChangeArrowheads="1"/>
          </p:cNvSpPr>
          <p:nvPr/>
        </p:nvSpPr>
        <p:spPr bwMode="auto">
          <a:xfrm>
            <a:off x="395288" y="3068638"/>
            <a:ext cx="8496300" cy="655637"/>
          </a:xfrm>
          <a:prstGeom prst="rect">
            <a:avLst/>
          </a:prstGeom>
          <a:noFill/>
          <a:ln w="76200" cmpd="tri">
            <a:solidFill>
              <a:srgbClr val="9933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ru-RU" sz="3200" b="1"/>
              <a:t>первое слагаемое, второе слагаемое</a:t>
            </a:r>
          </a:p>
        </p:txBody>
      </p:sp>
      <p:sp>
        <p:nvSpPr>
          <p:cNvPr id="4101" name="Text Box 5"/>
          <p:cNvSpPr txBox="1">
            <a:spLocks noChangeArrowheads="1"/>
          </p:cNvSpPr>
          <p:nvPr/>
        </p:nvSpPr>
        <p:spPr bwMode="auto">
          <a:xfrm>
            <a:off x="1403350" y="5373688"/>
            <a:ext cx="6553200" cy="655637"/>
          </a:xfrm>
          <a:prstGeom prst="rect">
            <a:avLst/>
          </a:prstGeom>
          <a:noFill/>
          <a:ln w="76200" cmpd="tri">
            <a:solidFill>
              <a:srgbClr val="9933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200" b="1"/>
              <a:t>уменьшаемое, вычитаемое</a:t>
            </a:r>
          </a:p>
        </p:txBody>
      </p:sp>
      <p:sp>
        <p:nvSpPr>
          <p:cNvPr id="4102" name="Text Box 6"/>
          <p:cNvSpPr txBox="1">
            <a:spLocks noChangeArrowheads="1"/>
          </p:cNvSpPr>
          <p:nvPr/>
        </p:nvSpPr>
        <p:spPr bwMode="auto">
          <a:xfrm>
            <a:off x="323850" y="4221163"/>
            <a:ext cx="8424863" cy="655637"/>
          </a:xfrm>
          <a:prstGeom prst="rect">
            <a:avLst/>
          </a:prstGeom>
          <a:noFill/>
          <a:ln w="76200" cmpd="tri">
            <a:solidFill>
              <a:srgbClr val="9933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3200" b="1"/>
              <a:t>делимое, делитель </a:t>
            </a:r>
          </a:p>
        </p:txBody>
      </p:sp>
      <p:pic>
        <p:nvPicPr>
          <p:cNvPr id="4103" name="Picture 7" descr="анобезьяна2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43888" y="1773238"/>
            <a:ext cx="693737" cy="788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4" name="Picture 8" descr="анзаяц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8313" y="2924175"/>
            <a:ext cx="560387" cy="817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5" name="Picture 9" descr="анобезьяна2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flipH="1">
            <a:off x="1763713" y="4076700"/>
            <a:ext cx="747712" cy="788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6" name="Picture 10" descr="анобезьяна2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92950" y="5229225"/>
            <a:ext cx="693738" cy="788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80" name="Text Box 11"/>
          <p:cNvSpPr txBox="1">
            <a:spLocks noChangeArrowheads="1"/>
          </p:cNvSpPr>
          <p:nvPr/>
        </p:nvSpPr>
        <p:spPr bwMode="auto">
          <a:xfrm>
            <a:off x="3635375" y="908050"/>
            <a:ext cx="1728788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600" b="1"/>
              <a:t>8 + 4</a:t>
            </a:r>
          </a:p>
        </p:txBody>
      </p:sp>
      <p:sp>
        <p:nvSpPr>
          <p:cNvPr id="7181" name="AutoShape 14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604250" y="6237288"/>
            <a:ext cx="360363" cy="358775"/>
          </a:xfrm>
          <a:prstGeom prst="actionButtonForwardNext">
            <a:avLst/>
          </a:prstGeom>
          <a:solidFill>
            <a:srgbClr val="FF0000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7182" name="Text Box 15"/>
          <p:cNvSpPr txBox="1">
            <a:spLocks noChangeArrowheads="1"/>
          </p:cNvSpPr>
          <p:nvPr/>
        </p:nvSpPr>
        <p:spPr bwMode="auto">
          <a:xfrm>
            <a:off x="0" y="6491288"/>
            <a:ext cx="50482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 typeface="Arial" charset="0"/>
              <a:buChar char="®"/>
            </a:pPr>
            <a:r>
              <a:rPr lang="ru-RU"/>
              <a:t>м</a:t>
            </a: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09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099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410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4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100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410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4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102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410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4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101"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Номер слайда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A3D885E-CF7B-45C3-A448-B31D30A18122}" type="slidenum">
              <a:rPr lang="ru-RU"/>
              <a:pPr/>
              <a:t>5</a:t>
            </a:fld>
            <a:endParaRPr lang="ru-RU"/>
          </a:p>
        </p:txBody>
      </p:sp>
      <p:sp>
        <p:nvSpPr>
          <p:cNvPr id="8195" name="Text Box 2"/>
          <p:cNvSpPr txBox="1">
            <a:spLocks noChangeArrowheads="1"/>
          </p:cNvSpPr>
          <p:nvPr/>
        </p:nvSpPr>
        <p:spPr bwMode="auto">
          <a:xfrm>
            <a:off x="179388" y="2492375"/>
            <a:ext cx="4032250" cy="119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600" b="1"/>
              <a:t>Чтобы найти 1 слагаемое, надо </a:t>
            </a:r>
          </a:p>
        </p:txBody>
      </p:sp>
      <p:sp>
        <p:nvSpPr>
          <p:cNvPr id="23555" name="Text Box 3"/>
          <p:cNvSpPr txBox="1">
            <a:spLocks noChangeArrowheads="1"/>
          </p:cNvSpPr>
          <p:nvPr/>
        </p:nvSpPr>
        <p:spPr bwMode="auto">
          <a:xfrm>
            <a:off x="3348038" y="260350"/>
            <a:ext cx="5327650" cy="1266825"/>
          </a:xfrm>
          <a:prstGeom prst="rect">
            <a:avLst/>
          </a:prstGeom>
          <a:noFill/>
          <a:ln w="76200" cmpd="tri">
            <a:solidFill>
              <a:srgbClr val="9933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3600" b="1"/>
              <a:t>к сумме прибавить второе слагаемое </a:t>
            </a:r>
          </a:p>
        </p:txBody>
      </p:sp>
      <p:sp>
        <p:nvSpPr>
          <p:cNvPr id="23556" name="Text Box 4"/>
          <p:cNvSpPr txBox="1">
            <a:spLocks noChangeArrowheads="1"/>
          </p:cNvSpPr>
          <p:nvPr/>
        </p:nvSpPr>
        <p:spPr bwMode="auto">
          <a:xfrm>
            <a:off x="3276600" y="4365625"/>
            <a:ext cx="5400675" cy="1266825"/>
          </a:xfrm>
          <a:prstGeom prst="rect">
            <a:avLst/>
          </a:prstGeom>
          <a:noFill/>
          <a:ln w="76200" cmpd="tri">
            <a:solidFill>
              <a:srgbClr val="9933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3600" b="1"/>
              <a:t>из суммы вычесть второе слагаемое</a:t>
            </a:r>
          </a:p>
        </p:txBody>
      </p:sp>
      <p:sp>
        <p:nvSpPr>
          <p:cNvPr id="8198" name="Line 5"/>
          <p:cNvSpPr>
            <a:spLocks noChangeShapeType="1"/>
          </p:cNvSpPr>
          <p:nvPr/>
        </p:nvSpPr>
        <p:spPr bwMode="auto">
          <a:xfrm flipV="1">
            <a:off x="3708400" y="1844675"/>
            <a:ext cx="936625" cy="1008063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 type="oval" w="med" len="med"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8199" name="Line 6"/>
          <p:cNvSpPr>
            <a:spLocks noChangeShapeType="1"/>
          </p:cNvSpPr>
          <p:nvPr/>
        </p:nvSpPr>
        <p:spPr bwMode="auto">
          <a:xfrm>
            <a:off x="3779838" y="2924175"/>
            <a:ext cx="1079500" cy="1152525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pic>
        <p:nvPicPr>
          <p:cNvPr id="23559" name="Picture 7" descr="анобезьяна2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172450" y="765175"/>
            <a:ext cx="693738" cy="788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560" name="Picture 8" descr="анзаяц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956550" y="4437063"/>
            <a:ext cx="838200" cy="1223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202" name="Text Box 9"/>
          <p:cNvSpPr txBox="1">
            <a:spLocks noChangeArrowheads="1"/>
          </p:cNvSpPr>
          <p:nvPr/>
        </p:nvSpPr>
        <p:spPr bwMode="auto">
          <a:xfrm>
            <a:off x="4643438" y="2565400"/>
            <a:ext cx="3384550" cy="717550"/>
          </a:xfrm>
          <a:prstGeom prst="rect">
            <a:avLst/>
          </a:prstGeom>
          <a:noFill/>
          <a:ln w="76200" cmpd="tri">
            <a:solidFill>
              <a:srgbClr val="9933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3600" b="1"/>
              <a:t>х + 8  = 12</a:t>
            </a:r>
          </a:p>
        </p:txBody>
      </p:sp>
      <p:pic>
        <p:nvPicPr>
          <p:cNvPr id="8203" name="Picture 10" descr="андоска"/>
          <p:cNvPicPr>
            <a:picLocks noChangeAspect="1" noChangeArrowheads="1" noCrop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0"/>
            <a:ext cx="952500" cy="952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204" name="Text Box 11"/>
          <p:cNvSpPr txBox="1">
            <a:spLocks noChangeArrowheads="1"/>
          </p:cNvSpPr>
          <p:nvPr/>
        </p:nvSpPr>
        <p:spPr bwMode="auto">
          <a:xfrm>
            <a:off x="0" y="6491288"/>
            <a:ext cx="50482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 typeface="Arial" charset="0"/>
              <a:buChar char="®"/>
            </a:pPr>
            <a:r>
              <a:rPr lang="ru-RU"/>
              <a:t>м</a:t>
            </a:r>
          </a:p>
        </p:txBody>
      </p:sp>
      <p:sp>
        <p:nvSpPr>
          <p:cNvPr id="8205" name="AutoShape 12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604250" y="6308725"/>
            <a:ext cx="360363" cy="358775"/>
          </a:xfrm>
          <a:prstGeom prst="actionButtonForwardNext">
            <a:avLst/>
          </a:prstGeom>
          <a:solidFill>
            <a:srgbClr val="FF0000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355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35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555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2355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235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556"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Номер слайда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C174ADE3-2F9D-4377-80E5-D124E67D83BE}" type="slidenum">
              <a:rPr lang="ru-RU"/>
              <a:pPr/>
              <a:t>6</a:t>
            </a:fld>
            <a:endParaRPr lang="ru-RU"/>
          </a:p>
        </p:txBody>
      </p:sp>
      <p:sp>
        <p:nvSpPr>
          <p:cNvPr id="9219" name="Text Box 2"/>
          <p:cNvSpPr txBox="1">
            <a:spLocks noChangeArrowheads="1"/>
          </p:cNvSpPr>
          <p:nvPr/>
        </p:nvSpPr>
        <p:spPr bwMode="auto">
          <a:xfrm>
            <a:off x="179388" y="2492375"/>
            <a:ext cx="4032250" cy="119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600" b="1"/>
              <a:t>Чтобы найти 2 слагаемое, надо </a:t>
            </a:r>
          </a:p>
        </p:txBody>
      </p:sp>
      <p:sp>
        <p:nvSpPr>
          <p:cNvPr id="25603" name="Text Box 3"/>
          <p:cNvSpPr txBox="1">
            <a:spLocks noChangeArrowheads="1"/>
          </p:cNvSpPr>
          <p:nvPr/>
        </p:nvSpPr>
        <p:spPr bwMode="auto">
          <a:xfrm>
            <a:off x="3348038" y="260350"/>
            <a:ext cx="5327650" cy="1266825"/>
          </a:xfrm>
          <a:prstGeom prst="rect">
            <a:avLst/>
          </a:prstGeom>
          <a:noFill/>
          <a:ln w="76200" cmpd="tri">
            <a:solidFill>
              <a:srgbClr val="9933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3600" b="1"/>
              <a:t>к сумме прибавить первое слагаемое </a:t>
            </a:r>
          </a:p>
        </p:txBody>
      </p:sp>
      <p:sp>
        <p:nvSpPr>
          <p:cNvPr id="25604" name="Text Box 4"/>
          <p:cNvSpPr txBox="1">
            <a:spLocks noChangeArrowheads="1"/>
          </p:cNvSpPr>
          <p:nvPr/>
        </p:nvSpPr>
        <p:spPr bwMode="auto">
          <a:xfrm>
            <a:off x="3276600" y="4365625"/>
            <a:ext cx="5400675" cy="1266825"/>
          </a:xfrm>
          <a:prstGeom prst="rect">
            <a:avLst/>
          </a:prstGeom>
          <a:noFill/>
          <a:ln w="76200" cmpd="tri">
            <a:solidFill>
              <a:srgbClr val="9933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3600" b="1"/>
              <a:t>из суммы вычесть первое слагаемое</a:t>
            </a:r>
          </a:p>
        </p:txBody>
      </p:sp>
      <p:sp>
        <p:nvSpPr>
          <p:cNvPr id="9222" name="Line 5"/>
          <p:cNvSpPr>
            <a:spLocks noChangeShapeType="1"/>
          </p:cNvSpPr>
          <p:nvPr/>
        </p:nvSpPr>
        <p:spPr bwMode="auto">
          <a:xfrm flipV="1">
            <a:off x="3708400" y="1844675"/>
            <a:ext cx="936625" cy="1008063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 type="oval" w="med" len="med"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9223" name="Line 6"/>
          <p:cNvSpPr>
            <a:spLocks noChangeShapeType="1"/>
          </p:cNvSpPr>
          <p:nvPr/>
        </p:nvSpPr>
        <p:spPr bwMode="auto">
          <a:xfrm>
            <a:off x="3779838" y="2924175"/>
            <a:ext cx="1079500" cy="1152525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pic>
        <p:nvPicPr>
          <p:cNvPr id="25607" name="Picture 7" descr="анобезьяна2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027988" y="765175"/>
            <a:ext cx="693737" cy="788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5608" name="Picture 8" descr="анзаяц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956550" y="4437063"/>
            <a:ext cx="838200" cy="1223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226" name="Text Box 9"/>
          <p:cNvSpPr txBox="1">
            <a:spLocks noChangeArrowheads="1"/>
          </p:cNvSpPr>
          <p:nvPr/>
        </p:nvSpPr>
        <p:spPr bwMode="auto">
          <a:xfrm>
            <a:off x="4643438" y="2420938"/>
            <a:ext cx="3384550" cy="717550"/>
          </a:xfrm>
          <a:prstGeom prst="rect">
            <a:avLst/>
          </a:prstGeom>
          <a:noFill/>
          <a:ln w="76200" cmpd="tri">
            <a:solidFill>
              <a:srgbClr val="9933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3600" b="1"/>
              <a:t>4 + х = 12</a:t>
            </a:r>
          </a:p>
        </p:txBody>
      </p:sp>
      <p:pic>
        <p:nvPicPr>
          <p:cNvPr id="9227" name="Picture 10" descr="андоска"/>
          <p:cNvPicPr>
            <a:picLocks noChangeAspect="1" noChangeArrowheads="1" noCrop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0"/>
            <a:ext cx="952500" cy="952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228" name="Text Box 11"/>
          <p:cNvSpPr txBox="1">
            <a:spLocks noChangeArrowheads="1"/>
          </p:cNvSpPr>
          <p:nvPr/>
        </p:nvSpPr>
        <p:spPr bwMode="auto">
          <a:xfrm>
            <a:off x="0" y="6491288"/>
            <a:ext cx="50482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 typeface="Arial" charset="0"/>
              <a:buChar char="®"/>
            </a:pPr>
            <a:r>
              <a:rPr lang="ru-RU"/>
              <a:t>м</a:t>
            </a:r>
          </a:p>
        </p:txBody>
      </p:sp>
      <p:sp>
        <p:nvSpPr>
          <p:cNvPr id="9229" name="AutoShape 12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604250" y="6308725"/>
            <a:ext cx="360363" cy="358775"/>
          </a:xfrm>
          <a:prstGeom prst="actionButtonForwardNext">
            <a:avLst/>
          </a:prstGeom>
          <a:solidFill>
            <a:srgbClr val="FF0000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560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56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603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2560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256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604"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Номер слайда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67123B8F-358A-4D26-864C-A1718AC2DE7C}" type="slidenum">
              <a:rPr lang="ru-RU"/>
              <a:pPr/>
              <a:t>7</a:t>
            </a:fld>
            <a:endParaRPr lang="ru-RU"/>
          </a:p>
        </p:txBody>
      </p:sp>
      <p:sp>
        <p:nvSpPr>
          <p:cNvPr id="10243" name="Text Box 2"/>
          <p:cNvSpPr txBox="1">
            <a:spLocks noChangeArrowheads="1"/>
          </p:cNvSpPr>
          <p:nvPr/>
        </p:nvSpPr>
        <p:spPr bwMode="auto">
          <a:xfrm>
            <a:off x="0" y="404813"/>
            <a:ext cx="91440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3600" b="1"/>
              <a:t>Числа при </a:t>
            </a:r>
            <a:r>
              <a:rPr lang="ru-RU" sz="3600" b="1">
                <a:solidFill>
                  <a:srgbClr val="993300"/>
                </a:solidFill>
              </a:rPr>
              <a:t>умножении</a:t>
            </a:r>
            <a:r>
              <a:rPr lang="ru-RU" sz="3600" b="1"/>
              <a:t> называются</a:t>
            </a:r>
            <a:r>
              <a:rPr lang="ru-RU" sz="3600"/>
              <a:t>…</a:t>
            </a:r>
          </a:p>
        </p:txBody>
      </p:sp>
      <p:sp>
        <p:nvSpPr>
          <p:cNvPr id="14339" name="Text Box 3"/>
          <p:cNvSpPr txBox="1">
            <a:spLocks noChangeArrowheads="1"/>
          </p:cNvSpPr>
          <p:nvPr/>
        </p:nvSpPr>
        <p:spPr bwMode="auto">
          <a:xfrm>
            <a:off x="250825" y="1916113"/>
            <a:ext cx="8713788" cy="655637"/>
          </a:xfrm>
          <a:prstGeom prst="rect">
            <a:avLst/>
          </a:prstGeom>
          <a:noFill/>
          <a:ln w="76200" cmpd="tri">
            <a:solidFill>
              <a:srgbClr val="9933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200" b="1"/>
              <a:t>первый множитель, второй множитель</a:t>
            </a:r>
          </a:p>
        </p:txBody>
      </p:sp>
      <p:sp>
        <p:nvSpPr>
          <p:cNvPr id="14340" name="Text Box 4"/>
          <p:cNvSpPr txBox="1">
            <a:spLocks noChangeArrowheads="1"/>
          </p:cNvSpPr>
          <p:nvPr/>
        </p:nvSpPr>
        <p:spPr bwMode="auto">
          <a:xfrm>
            <a:off x="395288" y="3068638"/>
            <a:ext cx="8496300" cy="655637"/>
          </a:xfrm>
          <a:prstGeom prst="rect">
            <a:avLst/>
          </a:prstGeom>
          <a:noFill/>
          <a:ln w="76200" cmpd="tri">
            <a:solidFill>
              <a:srgbClr val="9933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3200" b="1"/>
              <a:t>первое слагаемое, второе слагаемое</a:t>
            </a:r>
          </a:p>
        </p:txBody>
      </p:sp>
      <p:sp>
        <p:nvSpPr>
          <p:cNvPr id="14341" name="Text Box 5"/>
          <p:cNvSpPr txBox="1">
            <a:spLocks noChangeArrowheads="1"/>
          </p:cNvSpPr>
          <p:nvPr/>
        </p:nvSpPr>
        <p:spPr bwMode="auto">
          <a:xfrm>
            <a:off x="1403350" y="5373688"/>
            <a:ext cx="6553200" cy="655637"/>
          </a:xfrm>
          <a:prstGeom prst="rect">
            <a:avLst/>
          </a:prstGeom>
          <a:noFill/>
          <a:ln w="76200" cmpd="tri">
            <a:solidFill>
              <a:srgbClr val="9933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200" b="1"/>
              <a:t>уменьшаемое, вычитаемое</a:t>
            </a:r>
          </a:p>
        </p:txBody>
      </p:sp>
      <p:sp>
        <p:nvSpPr>
          <p:cNvPr id="14342" name="Text Box 6"/>
          <p:cNvSpPr txBox="1">
            <a:spLocks noChangeArrowheads="1"/>
          </p:cNvSpPr>
          <p:nvPr/>
        </p:nvSpPr>
        <p:spPr bwMode="auto">
          <a:xfrm>
            <a:off x="323850" y="4221163"/>
            <a:ext cx="8424863" cy="655637"/>
          </a:xfrm>
          <a:prstGeom prst="rect">
            <a:avLst/>
          </a:prstGeom>
          <a:noFill/>
          <a:ln w="76200" cmpd="tri">
            <a:solidFill>
              <a:srgbClr val="9933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3200" b="1"/>
              <a:t>делимое, делитель </a:t>
            </a:r>
          </a:p>
        </p:txBody>
      </p:sp>
      <p:pic>
        <p:nvPicPr>
          <p:cNvPr id="14343" name="Picture 7" descr="анобезьяна2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88125" y="4076700"/>
            <a:ext cx="693738" cy="788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44" name="Picture 8" descr="анзаяц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388350" y="1773238"/>
            <a:ext cx="560388" cy="817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45" name="Picture 9" descr="анобезьяна2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flipH="1">
            <a:off x="250825" y="2924175"/>
            <a:ext cx="747713" cy="788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46" name="Picture 10" descr="анобезьяна2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92950" y="5229225"/>
            <a:ext cx="693738" cy="788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52" name="Text Box 11"/>
          <p:cNvSpPr txBox="1">
            <a:spLocks noChangeArrowheads="1"/>
          </p:cNvSpPr>
          <p:nvPr/>
        </p:nvSpPr>
        <p:spPr bwMode="auto">
          <a:xfrm>
            <a:off x="3635375" y="908050"/>
            <a:ext cx="1296988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600" b="1"/>
              <a:t>8 </a:t>
            </a:r>
            <a:r>
              <a:rPr lang="en-US" sz="3600" b="1">
                <a:cs typeface="Arial" charset="0"/>
              </a:rPr>
              <a:t>·</a:t>
            </a:r>
            <a:r>
              <a:rPr lang="ru-RU" sz="3600" b="1"/>
              <a:t> 4</a:t>
            </a:r>
          </a:p>
        </p:txBody>
      </p:sp>
      <p:sp>
        <p:nvSpPr>
          <p:cNvPr id="10253" name="AutoShape 12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604250" y="6237288"/>
            <a:ext cx="360363" cy="358775"/>
          </a:xfrm>
          <a:prstGeom prst="actionButtonForwardNext">
            <a:avLst/>
          </a:prstGeom>
          <a:solidFill>
            <a:srgbClr val="FF0000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0254" name="Text Box 13"/>
          <p:cNvSpPr txBox="1">
            <a:spLocks noChangeArrowheads="1"/>
          </p:cNvSpPr>
          <p:nvPr/>
        </p:nvSpPr>
        <p:spPr bwMode="auto">
          <a:xfrm>
            <a:off x="0" y="6491288"/>
            <a:ext cx="50482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 typeface="Arial" charset="0"/>
              <a:buChar char="®"/>
            </a:pPr>
            <a:r>
              <a:rPr lang="ru-RU"/>
              <a:t>м</a:t>
            </a: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433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43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339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1434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143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340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434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143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342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1434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143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341"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Номер слайда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BF2D3394-F648-48F0-AAF9-61D214612E3D}" type="slidenum">
              <a:rPr lang="ru-RU"/>
              <a:pPr/>
              <a:t>8</a:t>
            </a:fld>
            <a:endParaRPr lang="ru-RU"/>
          </a:p>
        </p:txBody>
      </p:sp>
      <p:sp>
        <p:nvSpPr>
          <p:cNvPr id="11267" name="Text Box 2"/>
          <p:cNvSpPr txBox="1">
            <a:spLocks noChangeArrowheads="1"/>
          </p:cNvSpPr>
          <p:nvPr/>
        </p:nvSpPr>
        <p:spPr bwMode="auto">
          <a:xfrm>
            <a:off x="179388" y="2492375"/>
            <a:ext cx="4032250" cy="173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600" b="1"/>
              <a:t>Чтобы найти </a:t>
            </a:r>
            <a:r>
              <a:rPr lang="en-US" sz="3600" b="1"/>
              <a:t>1</a:t>
            </a:r>
            <a:r>
              <a:rPr lang="ru-RU" sz="3600" b="1"/>
              <a:t> множитель, надо </a:t>
            </a:r>
          </a:p>
        </p:txBody>
      </p:sp>
      <p:sp>
        <p:nvSpPr>
          <p:cNvPr id="26627" name="Text Box 3"/>
          <p:cNvSpPr txBox="1">
            <a:spLocks noChangeArrowheads="1"/>
          </p:cNvSpPr>
          <p:nvPr/>
        </p:nvSpPr>
        <p:spPr bwMode="auto">
          <a:xfrm>
            <a:off x="3348038" y="260350"/>
            <a:ext cx="5327650" cy="1816100"/>
          </a:xfrm>
          <a:prstGeom prst="rect">
            <a:avLst/>
          </a:prstGeom>
          <a:noFill/>
          <a:ln w="76200" cmpd="tri">
            <a:solidFill>
              <a:srgbClr val="9933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3600" b="1"/>
              <a:t>произведение разделить на второй множитель </a:t>
            </a:r>
          </a:p>
        </p:txBody>
      </p:sp>
      <p:sp>
        <p:nvSpPr>
          <p:cNvPr id="26628" name="Text Box 4"/>
          <p:cNvSpPr txBox="1">
            <a:spLocks noChangeArrowheads="1"/>
          </p:cNvSpPr>
          <p:nvPr/>
        </p:nvSpPr>
        <p:spPr bwMode="auto">
          <a:xfrm>
            <a:off x="3276600" y="4365625"/>
            <a:ext cx="5400675" cy="1816100"/>
          </a:xfrm>
          <a:prstGeom prst="rect">
            <a:avLst/>
          </a:prstGeom>
          <a:noFill/>
          <a:ln w="76200" cmpd="tri">
            <a:solidFill>
              <a:srgbClr val="9933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3600" b="1"/>
              <a:t>произведение умножить на второй множитель</a:t>
            </a:r>
          </a:p>
        </p:txBody>
      </p:sp>
      <p:sp>
        <p:nvSpPr>
          <p:cNvPr id="11270" name="Line 5"/>
          <p:cNvSpPr>
            <a:spLocks noChangeShapeType="1"/>
          </p:cNvSpPr>
          <p:nvPr/>
        </p:nvSpPr>
        <p:spPr bwMode="auto">
          <a:xfrm flipV="1">
            <a:off x="3276600" y="2349500"/>
            <a:ext cx="936625" cy="1008063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 type="oval" w="med" len="med"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1271" name="Line 6"/>
          <p:cNvSpPr>
            <a:spLocks noChangeShapeType="1"/>
          </p:cNvSpPr>
          <p:nvPr/>
        </p:nvSpPr>
        <p:spPr bwMode="auto">
          <a:xfrm>
            <a:off x="3203575" y="3357563"/>
            <a:ext cx="720725" cy="719137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pic>
        <p:nvPicPr>
          <p:cNvPr id="26631" name="Picture 7" descr="анобезьяна2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956550" y="5445125"/>
            <a:ext cx="693738" cy="788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6632" name="Picture 8" descr="анзаяц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027988" y="981075"/>
            <a:ext cx="838200" cy="1223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274" name="Text Box 9"/>
          <p:cNvSpPr txBox="1">
            <a:spLocks noChangeArrowheads="1"/>
          </p:cNvSpPr>
          <p:nvPr/>
        </p:nvSpPr>
        <p:spPr bwMode="auto">
          <a:xfrm>
            <a:off x="4427538" y="2781300"/>
            <a:ext cx="3384550" cy="717550"/>
          </a:xfrm>
          <a:prstGeom prst="rect">
            <a:avLst/>
          </a:prstGeom>
          <a:noFill/>
          <a:ln w="76200" cmpd="tri">
            <a:solidFill>
              <a:srgbClr val="9933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3600" b="1"/>
              <a:t>х</a:t>
            </a:r>
            <a:r>
              <a:rPr lang="en-US" sz="3600" b="1"/>
              <a:t> </a:t>
            </a:r>
            <a:r>
              <a:rPr lang="en-US" sz="3600" b="1">
                <a:cs typeface="Arial" charset="0"/>
              </a:rPr>
              <a:t>·</a:t>
            </a:r>
            <a:r>
              <a:rPr lang="ru-RU" sz="3600" b="1">
                <a:cs typeface="Arial" charset="0"/>
              </a:rPr>
              <a:t> </a:t>
            </a:r>
            <a:r>
              <a:rPr lang="en-US" sz="3600" b="1"/>
              <a:t>4</a:t>
            </a:r>
            <a:r>
              <a:rPr lang="ru-RU" sz="3600" b="1"/>
              <a:t> = 12</a:t>
            </a:r>
          </a:p>
        </p:txBody>
      </p:sp>
      <p:pic>
        <p:nvPicPr>
          <p:cNvPr id="11275" name="Picture 10" descr="андоска"/>
          <p:cNvPicPr>
            <a:picLocks noChangeAspect="1" noChangeArrowheads="1" noCrop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0"/>
            <a:ext cx="952500" cy="952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276" name="Text Box 11"/>
          <p:cNvSpPr txBox="1">
            <a:spLocks noChangeArrowheads="1"/>
          </p:cNvSpPr>
          <p:nvPr/>
        </p:nvSpPr>
        <p:spPr bwMode="auto">
          <a:xfrm>
            <a:off x="0" y="6491288"/>
            <a:ext cx="50482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 typeface="Arial" charset="0"/>
              <a:buChar char="®"/>
            </a:pPr>
            <a:r>
              <a:rPr lang="ru-RU"/>
              <a:t>м</a:t>
            </a:r>
          </a:p>
        </p:txBody>
      </p:sp>
      <p:sp>
        <p:nvSpPr>
          <p:cNvPr id="11277" name="AutoShape 12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604250" y="6308725"/>
            <a:ext cx="360363" cy="358775"/>
          </a:xfrm>
          <a:prstGeom prst="actionButtonForwardNext">
            <a:avLst/>
          </a:prstGeom>
          <a:solidFill>
            <a:srgbClr val="FF0000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662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66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627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2662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266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628"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Номер слайда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CE0CC23-AE08-4E92-89D9-B7CADF0F8C87}" type="slidenum">
              <a:rPr lang="ru-RU"/>
              <a:pPr/>
              <a:t>9</a:t>
            </a:fld>
            <a:endParaRPr lang="ru-RU"/>
          </a:p>
        </p:txBody>
      </p:sp>
      <p:sp>
        <p:nvSpPr>
          <p:cNvPr id="12291" name="Text Box 2"/>
          <p:cNvSpPr txBox="1">
            <a:spLocks noChangeArrowheads="1"/>
          </p:cNvSpPr>
          <p:nvPr/>
        </p:nvSpPr>
        <p:spPr bwMode="auto">
          <a:xfrm>
            <a:off x="179388" y="2492375"/>
            <a:ext cx="4032250" cy="173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600" b="1"/>
              <a:t>Чтобы найти </a:t>
            </a:r>
            <a:r>
              <a:rPr lang="en-US" sz="3600" b="1"/>
              <a:t>2</a:t>
            </a:r>
            <a:r>
              <a:rPr lang="ru-RU" sz="3600" b="1"/>
              <a:t> множитель, надо </a:t>
            </a:r>
          </a:p>
        </p:txBody>
      </p:sp>
      <p:sp>
        <p:nvSpPr>
          <p:cNvPr id="27651" name="Text Box 3"/>
          <p:cNvSpPr txBox="1">
            <a:spLocks noChangeArrowheads="1"/>
          </p:cNvSpPr>
          <p:nvPr/>
        </p:nvSpPr>
        <p:spPr bwMode="auto">
          <a:xfrm>
            <a:off x="3348038" y="260350"/>
            <a:ext cx="5327650" cy="1816100"/>
          </a:xfrm>
          <a:prstGeom prst="rect">
            <a:avLst/>
          </a:prstGeom>
          <a:noFill/>
          <a:ln w="76200" cmpd="tri">
            <a:solidFill>
              <a:srgbClr val="9933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3600" b="1"/>
              <a:t>произведение умножить на первый множитель </a:t>
            </a:r>
          </a:p>
        </p:txBody>
      </p:sp>
      <p:sp>
        <p:nvSpPr>
          <p:cNvPr id="27652" name="Text Box 4"/>
          <p:cNvSpPr txBox="1">
            <a:spLocks noChangeArrowheads="1"/>
          </p:cNvSpPr>
          <p:nvPr/>
        </p:nvSpPr>
        <p:spPr bwMode="auto">
          <a:xfrm>
            <a:off x="3276600" y="4365625"/>
            <a:ext cx="5400675" cy="1816100"/>
          </a:xfrm>
          <a:prstGeom prst="rect">
            <a:avLst/>
          </a:prstGeom>
          <a:noFill/>
          <a:ln w="76200" cmpd="tri">
            <a:solidFill>
              <a:srgbClr val="9933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3600" b="1"/>
              <a:t>произведение разделить на первый  множитель</a:t>
            </a:r>
          </a:p>
        </p:txBody>
      </p:sp>
      <p:sp>
        <p:nvSpPr>
          <p:cNvPr id="12294" name="Line 5"/>
          <p:cNvSpPr>
            <a:spLocks noChangeShapeType="1"/>
          </p:cNvSpPr>
          <p:nvPr/>
        </p:nvSpPr>
        <p:spPr bwMode="auto">
          <a:xfrm flipV="1">
            <a:off x="3276600" y="2349500"/>
            <a:ext cx="936625" cy="1008063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 type="oval" w="med" len="med"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2295" name="Line 6"/>
          <p:cNvSpPr>
            <a:spLocks noChangeShapeType="1"/>
          </p:cNvSpPr>
          <p:nvPr/>
        </p:nvSpPr>
        <p:spPr bwMode="auto">
          <a:xfrm>
            <a:off x="3203575" y="3357563"/>
            <a:ext cx="720725" cy="719137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pic>
        <p:nvPicPr>
          <p:cNvPr id="27655" name="Picture 7" descr="анобезьяна2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956550" y="1341438"/>
            <a:ext cx="693738" cy="788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7656" name="Picture 8" descr="анзаяц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956550" y="5084763"/>
            <a:ext cx="838200" cy="1223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298" name="Text Box 9"/>
          <p:cNvSpPr txBox="1">
            <a:spLocks noChangeArrowheads="1"/>
          </p:cNvSpPr>
          <p:nvPr/>
        </p:nvSpPr>
        <p:spPr bwMode="auto">
          <a:xfrm>
            <a:off x="4427538" y="2781300"/>
            <a:ext cx="3384550" cy="717550"/>
          </a:xfrm>
          <a:prstGeom prst="rect">
            <a:avLst/>
          </a:prstGeom>
          <a:noFill/>
          <a:ln w="76200" cmpd="tri">
            <a:solidFill>
              <a:srgbClr val="9933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3600" b="1"/>
              <a:t> </a:t>
            </a:r>
            <a:r>
              <a:rPr lang="en-US" sz="3600" b="1"/>
              <a:t>4 </a:t>
            </a:r>
            <a:r>
              <a:rPr lang="en-US" sz="3600" b="1">
                <a:cs typeface="Arial" charset="0"/>
              </a:rPr>
              <a:t>·</a:t>
            </a:r>
            <a:r>
              <a:rPr lang="en-US" sz="3600" b="1"/>
              <a:t> </a:t>
            </a:r>
            <a:r>
              <a:rPr lang="ru-RU" sz="3600" b="1"/>
              <a:t>х = 12</a:t>
            </a:r>
          </a:p>
        </p:txBody>
      </p:sp>
      <p:pic>
        <p:nvPicPr>
          <p:cNvPr id="12299" name="Picture 10" descr="андоска"/>
          <p:cNvPicPr>
            <a:picLocks noChangeAspect="1" noChangeArrowheads="1" noCrop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0"/>
            <a:ext cx="952500" cy="952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300" name="Text Box 11"/>
          <p:cNvSpPr txBox="1">
            <a:spLocks noChangeArrowheads="1"/>
          </p:cNvSpPr>
          <p:nvPr/>
        </p:nvSpPr>
        <p:spPr bwMode="auto">
          <a:xfrm>
            <a:off x="0" y="6491288"/>
            <a:ext cx="50482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 typeface="Arial" charset="0"/>
              <a:buChar char="®"/>
            </a:pPr>
            <a:r>
              <a:rPr lang="ru-RU"/>
              <a:t>м</a:t>
            </a:r>
          </a:p>
        </p:txBody>
      </p:sp>
      <p:sp>
        <p:nvSpPr>
          <p:cNvPr id="12301" name="AutoShape 12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604250" y="6308725"/>
            <a:ext cx="360363" cy="358775"/>
          </a:xfrm>
          <a:prstGeom prst="actionButtonForwardNext">
            <a:avLst/>
          </a:prstGeom>
          <a:solidFill>
            <a:srgbClr val="FF0000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765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76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7652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2765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276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7651"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300</TotalTime>
  <Words>454</Words>
  <Application>Microsoft Office PowerPoint</Application>
  <PresentationFormat>Экран (4:3)</PresentationFormat>
  <Paragraphs>141</Paragraphs>
  <Slides>18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19" baseType="lpstr">
      <vt:lpstr>Оформление по умолчанию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</vt:vector>
  </TitlesOfParts>
  <Company>Дом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Масько</dc:creator>
  <cp:lastModifiedBy>Воронцова Елена</cp:lastModifiedBy>
  <cp:revision>25</cp:revision>
  <dcterms:created xsi:type="dcterms:W3CDTF">2009-01-30T18:02:25Z</dcterms:created>
  <dcterms:modified xsi:type="dcterms:W3CDTF">2019-03-21T17:33:01Z</dcterms:modified>
</cp:coreProperties>
</file>