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9" r:id="rId3"/>
    <p:sldId id="268" r:id="rId4"/>
    <p:sldId id="258" r:id="rId5"/>
    <p:sldId id="256" r:id="rId6"/>
    <p:sldId id="262" r:id="rId7"/>
    <p:sldId id="263" r:id="rId8"/>
    <p:sldId id="264" r:id="rId9"/>
    <p:sldId id="265" r:id="rId10"/>
    <p:sldId id="260" r:id="rId11"/>
    <p:sldId id="270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8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2" autoAdjust="0"/>
  </p:normalViewPr>
  <p:slideViewPr>
    <p:cSldViewPr>
      <p:cViewPr>
        <p:scale>
          <a:sx n="89" d="100"/>
          <a:sy n="89" d="100"/>
        </p:scale>
        <p:origin x="-846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768-3FA2-4AB8-98A7-C923BCE56E18}" type="datetimeFigureOut">
              <a:rPr lang="ru-RU" smtClean="0"/>
              <a:t>24.03.2024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56426E-EC44-4E01-AA89-D0F9E931A9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633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5C55E-B918-4419-B030-6B0F146B7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856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ED716-DE66-4123-80ED-7046BBC525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4537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C6BB0-E531-451D-8F44-D9EA480F6D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1034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BC1CF-4232-4379-BDD1-16D04FAC85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8365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49230-6693-41E4-8367-761A01C5D2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0397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F0E83-FEDB-46FC-9BAA-38D28A45A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755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4C88E-8DE6-48AD-906E-E1ED3D2DC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8869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86B90-1F8A-4972-A3E9-923CB1361F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94355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0BA828-5160-49F5-AA5E-52140D1D79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6260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0FA25-17F5-4BC7-ADB3-6DF9888852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740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D2396D-BBDD-4B0E-BB43-50B01B650D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8497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07EB4BA-C3E1-4B43-ADDE-876BBDE0D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052736"/>
            <a:ext cx="6696744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Презентация к уроку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по учебному </a:t>
            </a:r>
            <a:r>
              <a:rPr lang="ru-RU" sz="2400" dirty="0" smtClean="0">
                <a:solidFill>
                  <a:srgbClr val="002060"/>
                </a:solidFill>
              </a:rPr>
              <a:t>предмету «Литература</a:t>
            </a:r>
            <a:r>
              <a:rPr lang="ru-RU" sz="2400" dirty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в 11 классе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на тему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600" dirty="0" smtClean="0">
                <a:solidFill>
                  <a:srgbClr val="002060"/>
                </a:solidFill>
              </a:rPr>
              <a:t>«</a:t>
            </a:r>
            <a:r>
              <a:rPr lang="ru-RU" sz="2600" dirty="0">
                <a:solidFill>
                  <a:srgbClr val="002060"/>
                </a:solidFill>
              </a:rPr>
              <a:t>Серебряный век </a:t>
            </a:r>
            <a:r>
              <a:rPr lang="ru-RU" sz="2600" dirty="0" smtClean="0">
                <a:solidFill>
                  <a:srgbClr val="002060"/>
                </a:solidFill>
              </a:rPr>
              <a:t>русской поэзии»</a:t>
            </a:r>
            <a:endParaRPr lang="ru-RU" sz="2600" dirty="0">
              <a:solidFill>
                <a:srgbClr val="002060"/>
              </a:solidFill>
            </a:endParaRPr>
          </a:p>
        </p:txBody>
      </p:sp>
      <p:sp>
        <p:nvSpPr>
          <p:cNvPr id="3" name="AutoShape 8"/>
          <p:cNvSpPr>
            <a:spLocks noChangeArrowheads="1"/>
          </p:cNvSpPr>
          <p:nvPr/>
        </p:nvSpPr>
        <p:spPr bwMode="auto">
          <a:xfrm>
            <a:off x="1331640" y="3789040"/>
            <a:ext cx="6481763" cy="2043113"/>
          </a:xfrm>
          <a:prstGeom prst="roundRect">
            <a:avLst>
              <a:gd name="adj" fmla="val 16667"/>
            </a:avLst>
          </a:prstGeom>
          <a:solidFill>
            <a:schemeClr val="accent2">
              <a:alpha val="5098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400" dirty="0" smtClean="0">
                <a:solidFill>
                  <a:schemeClr val="bg1"/>
                </a:solidFill>
                <a:latin typeface="Times New Roman" pitchFamily="18" charset="0"/>
              </a:rPr>
              <a:t>Выполнила </a:t>
            </a: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Найдина Ирина Алексеевна,</a:t>
            </a:r>
            <a:b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учитель русского языка и литературы</a:t>
            </a:r>
            <a:b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МБОУ СШ №31</a:t>
            </a:r>
            <a:b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altLang="ru-RU" sz="2400" dirty="0">
                <a:solidFill>
                  <a:schemeClr val="bg1"/>
                </a:solidFill>
                <a:latin typeface="Times New Roman" pitchFamily="18" charset="0"/>
              </a:rPr>
              <a:t>г. Ульяновска</a:t>
            </a:r>
          </a:p>
        </p:txBody>
      </p:sp>
    </p:spTree>
    <p:extLst>
      <p:ext uri="{BB962C8B-B14F-4D97-AF65-F5344CB8AC3E}">
        <p14:creationId xmlns:p14="http://schemas.microsoft.com/office/powerpoint/2010/main" val="1474581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ChangeArrowheads="1"/>
          </p:cNvSpPr>
          <p:nvPr/>
        </p:nvSpPr>
        <p:spPr bwMode="auto">
          <a:xfrm>
            <a:off x="250825" y="1484784"/>
            <a:ext cx="8569325" cy="235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1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Имажинизм (от лат. imago — образ) — литературное </a:t>
            </a:r>
            <a:r>
              <a:rPr lang="ru-RU" altLang="ru-RU" sz="21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br>
              <a:rPr lang="ru-RU" altLang="ru-RU" sz="21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1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в русской поэзии 20 века, представители которого заявляли, что цель творчества состоит в создании образа. Основное выразительное средство имажинистов — метафора, </a:t>
            </a:r>
            <a:r>
              <a:rPr lang="ru-RU" altLang="ru-RU" sz="21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часто метафорические </a:t>
            </a:r>
            <a:r>
              <a:rPr lang="ru-RU" altLang="ru-RU" sz="21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цепи, сопоставляющие различные элементы двух образов — прямого и переносного. Для творческой практики имажинистов характерен эпатаж, анархичные мотивы. </a:t>
            </a:r>
          </a:p>
        </p:txBody>
      </p:sp>
      <p:pic>
        <p:nvPicPr>
          <p:cNvPr id="1024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005263"/>
            <a:ext cx="12858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38" y="4005263"/>
            <a:ext cx="135255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4005263"/>
            <a:ext cx="13620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75" y="4005263"/>
            <a:ext cx="13239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11"/>
          <p:cNvSpPr txBox="1">
            <a:spLocks noChangeArrowheads="1"/>
          </p:cNvSpPr>
          <p:nvPr/>
        </p:nvSpPr>
        <p:spPr bwMode="auto">
          <a:xfrm>
            <a:off x="395288" y="6243638"/>
            <a:ext cx="1800225" cy="366712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А</a:t>
            </a:r>
            <a:r>
              <a:rPr lang="ru-RU" altLang="ru-RU" dirty="0" smtClean="0"/>
              <a:t>. Мариенгоф</a:t>
            </a:r>
            <a:endParaRPr lang="ru-RU" altLang="ru-RU" dirty="0"/>
          </a:p>
        </p:txBody>
      </p:sp>
      <p:sp>
        <p:nvSpPr>
          <p:cNvPr id="10248" name="Text Box 12"/>
          <p:cNvSpPr txBox="1">
            <a:spLocks noChangeArrowheads="1"/>
          </p:cNvSpPr>
          <p:nvPr/>
        </p:nvSpPr>
        <p:spPr bwMode="auto">
          <a:xfrm>
            <a:off x="2627784" y="6237288"/>
            <a:ext cx="1368425" cy="366712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 smtClean="0"/>
              <a:t>С. Есенин</a:t>
            </a:r>
            <a:endParaRPr lang="ru-RU" altLang="ru-RU" dirty="0"/>
          </a:p>
        </p:txBody>
      </p:sp>
      <p:sp>
        <p:nvSpPr>
          <p:cNvPr id="10249" name="Text Box 13"/>
          <p:cNvSpPr txBox="1">
            <a:spLocks noChangeArrowheads="1"/>
          </p:cNvSpPr>
          <p:nvPr/>
        </p:nvSpPr>
        <p:spPr bwMode="auto">
          <a:xfrm>
            <a:off x="4948239" y="6237288"/>
            <a:ext cx="1351954" cy="366712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Р</a:t>
            </a:r>
            <a:r>
              <a:rPr lang="ru-RU" altLang="ru-RU" dirty="0" smtClean="0"/>
              <a:t>. Ивнев</a:t>
            </a:r>
            <a:endParaRPr lang="ru-RU" altLang="ru-RU" dirty="0"/>
          </a:p>
        </p:txBody>
      </p:sp>
      <p:sp>
        <p:nvSpPr>
          <p:cNvPr id="10250" name="Text Box 14"/>
          <p:cNvSpPr txBox="1">
            <a:spLocks noChangeArrowheads="1"/>
          </p:cNvSpPr>
          <p:nvPr/>
        </p:nvSpPr>
        <p:spPr bwMode="auto">
          <a:xfrm>
            <a:off x="6823075" y="6243638"/>
            <a:ext cx="1877437" cy="369332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В</a:t>
            </a:r>
            <a:r>
              <a:rPr lang="ru-RU" altLang="ru-RU" dirty="0" smtClean="0"/>
              <a:t>. Шершеневич</a:t>
            </a:r>
            <a:endParaRPr lang="ru-RU" altLang="ru-RU" dirty="0"/>
          </a:p>
        </p:txBody>
      </p:sp>
      <p:sp>
        <p:nvSpPr>
          <p:cNvPr id="10251" name="WordArt 15"/>
          <p:cNvSpPr>
            <a:spLocks noChangeArrowheads="1" noChangeShapeType="1" noTextEdit="1"/>
          </p:cNvSpPr>
          <p:nvPr/>
        </p:nvSpPr>
        <p:spPr bwMode="auto">
          <a:xfrm>
            <a:off x="2701925" y="404813"/>
            <a:ext cx="3886200" cy="923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 smtClean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Имажинизм</a:t>
            </a:r>
            <a:endParaRPr lang="ru-RU" sz="6000" kern="10" dirty="0">
              <a:solidFill>
                <a:srgbClr val="0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onotype Corsiv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7" grpId="0" animBg="1"/>
      <p:bldP spid="10248" grpId="0" animBg="1"/>
      <p:bldP spid="10249" grpId="0" animBg="1"/>
      <p:bldP spid="10250" grpId="0" animBg="1"/>
      <p:bldP spid="102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476672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Объединяющее начало всех этих 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течений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лейтмотив свободы человеческого духа перед лицом Вечности, культ чувства любви, тема родины, русская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276872"/>
            <a:ext cx="6408712" cy="427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67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4"/>
          <p:cNvSpPr>
            <a:spLocks noChangeArrowheads="1" noChangeShapeType="1" noTextEdit="1"/>
          </p:cNvSpPr>
          <p:nvPr/>
        </p:nvSpPr>
        <p:spPr bwMode="auto">
          <a:xfrm>
            <a:off x="1511002" y="2852936"/>
            <a:ext cx="6229350" cy="809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kern="10" dirty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755650" y="1700213"/>
            <a:ext cx="7488238" cy="223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>
                <a:ln w="19050">
                  <a:solidFill>
                    <a:srgbClr val="33CCCC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Серебряный век </a:t>
            </a:r>
          </a:p>
          <a:p>
            <a:pPr algn="ctr"/>
            <a:r>
              <a:rPr lang="ru-RU" sz="6000" kern="10" dirty="0">
                <a:ln w="19050">
                  <a:solidFill>
                    <a:srgbClr val="33CCCC"/>
                  </a:solidFill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русской литературы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4950" y="1241196"/>
            <a:ext cx="620925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 eaLnBrk="1" hangingPunct="1"/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Серебряным веком русской культуры называют исторически непродолжительный период на рубеже XIX-XX веков, отмеченный необыкновенным творческим подъемом в области философии, науки, поэзии, живописи, музыки, театрального искусства</a:t>
            </a:r>
            <a:r>
              <a:rPr lang="ru-RU" alt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32000" algn="just" eaLnBrk="1" hangingPunct="1"/>
            <a:endParaRPr lang="ru-RU" altLang="ru-RU" sz="2000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32000" algn="just" eaLnBrk="1" hangingPunct="1"/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«серебряный век» – это понятие не научное, а эмоционально-оценочное. Возникло оно по аналогии с «золотым веком» русской поэзии. </a:t>
            </a:r>
          </a:p>
          <a:p>
            <a:pPr indent="432000" algn="just" eaLnBrk="1" hangingPunct="1"/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</a:t>
            </a:r>
            <a:r>
              <a:rPr lang="ru-RU" alt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Серебряного века </a:t>
            </a:r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более изысканная, утончённая, элитная поэзия, не рассчитанная на широкие массы. На первом месте в поэзии </a:t>
            </a:r>
            <a:r>
              <a:rPr lang="ru-RU" alt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Серебряного века </a:t>
            </a:r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стоят не этические задачи (исправить мир, учебник жизни), а эстетические (поэзия должна прежде всего доставлять </a:t>
            </a:r>
            <a:r>
              <a:rPr lang="ru-RU" alt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эстетическое  </a:t>
            </a:r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удовольствие). </a:t>
            </a:r>
          </a:p>
          <a:p>
            <a:pPr indent="432000" algn="just" eaLnBrk="1" hangingPunct="1"/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Хронологические рамки поэзии </a:t>
            </a:r>
            <a:r>
              <a:rPr lang="ru-RU" alt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Серебряного века </a:t>
            </a:r>
            <a:r>
              <a:rPr lang="ru-RU" altLang="ru-RU" sz="20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90-е г.19 в. – 20-е г. 20 в</a:t>
            </a:r>
            <a:r>
              <a:rPr lang="ru-RU" altLang="ru-RU" sz="20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0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WordArt 5"/>
          <p:cNvSpPr>
            <a:spLocks noChangeArrowheads="1" noChangeShapeType="1" noTextEdit="1"/>
          </p:cNvSpPr>
          <p:nvPr/>
        </p:nvSpPr>
        <p:spPr bwMode="auto">
          <a:xfrm>
            <a:off x="1692275" y="260648"/>
            <a:ext cx="6229350" cy="809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5400" kern="10" dirty="0" smtClean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Что такое </a:t>
            </a:r>
            <a:r>
              <a:rPr lang="ru-RU" sz="5400" kern="10" dirty="0" smtClean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Серебряный </a:t>
            </a:r>
            <a:r>
              <a:rPr lang="ru-RU" sz="5400" kern="10" dirty="0" smtClean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век?</a:t>
            </a:r>
            <a:endParaRPr lang="ru-RU" sz="5400" kern="10" dirty="0">
              <a:solidFill>
                <a:srgbClr val="00008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Monotype Corsiva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88840"/>
            <a:ext cx="2029276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556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ChangeArrowheads="1"/>
          </p:cNvSpPr>
          <p:nvPr/>
        </p:nvSpPr>
        <p:spPr bwMode="auto">
          <a:xfrm>
            <a:off x="250825" y="692696"/>
            <a:ext cx="864235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Метафору «серебряный век» традиция приписывает русскому философу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 Бердяеву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Она вошла в ход после его выступлений на собраниях у Мережковских, на «чтениях» в «Башне» Вячеслава Иванова в начале ХХ века.  Но закрепилось это название за русской поэзией модернизма после статьи Николая Оцупа «Серебряный век русской поэзии» (1933).</a:t>
            </a:r>
          </a:p>
        </p:txBody>
      </p:sp>
      <p:pic>
        <p:nvPicPr>
          <p:cNvPr id="4100" name="Picture 8" descr="30743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638" y="3573463"/>
            <a:ext cx="2068512" cy="26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12" descr="147968049_RRSSRRRRRRR_RyoRRRSRRRRRyoR_201943_183315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573463"/>
            <a:ext cx="374332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4" descr="60_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573463"/>
            <a:ext cx="20367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 Box 15"/>
          <p:cNvSpPr txBox="1">
            <a:spLocks noChangeArrowheads="1"/>
          </p:cNvSpPr>
          <p:nvPr/>
        </p:nvSpPr>
        <p:spPr bwMode="auto">
          <a:xfrm>
            <a:off x="323850" y="6308725"/>
            <a:ext cx="3743325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/>
              <a:t>«Башня»</a:t>
            </a:r>
          </a:p>
        </p:txBody>
      </p:sp>
      <p:sp>
        <p:nvSpPr>
          <p:cNvPr id="4104" name="Text Box 16"/>
          <p:cNvSpPr txBox="1">
            <a:spLocks noChangeArrowheads="1"/>
          </p:cNvSpPr>
          <p:nvPr/>
        </p:nvSpPr>
        <p:spPr bwMode="auto">
          <a:xfrm>
            <a:off x="4284663" y="6308725"/>
            <a:ext cx="2087562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В</a:t>
            </a:r>
            <a:r>
              <a:rPr lang="ru-RU" altLang="ru-RU" dirty="0" smtClean="0"/>
              <a:t>. Иванов</a:t>
            </a:r>
            <a:endParaRPr lang="ru-RU" altLang="ru-RU" dirty="0"/>
          </a:p>
        </p:txBody>
      </p:sp>
      <p:sp>
        <p:nvSpPr>
          <p:cNvPr id="4105" name="Text Box 17"/>
          <p:cNvSpPr txBox="1">
            <a:spLocks noChangeArrowheads="1"/>
          </p:cNvSpPr>
          <p:nvPr/>
        </p:nvSpPr>
        <p:spPr bwMode="auto">
          <a:xfrm>
            <a:off x="6732588" y="6308725"/>
            <a:ext cx="2087562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 smtClean="0"/>
              <a:t>Н. Бердяев</a:t>
            </a:r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3" grpId="0" animBg="1"/>
      <p:bldP spid="4104" grpId="0" animBg="1"/>
      <p:bldP spid="41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19" descr="35924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25" t="7556" r="25354" b="4250"/>
          <a:stretch>
            <a:fillRect/>
          </a:stretch>
        </p:blipFill>
        <p:spPr bwMode="auto">
          <a:xfrm>
            <a:off x="6860327" y="476672"/>
            <a:ext cx="166528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21" descr="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573016"/>
            <a:ext cx="2144712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4137" y="333137"/>
            <a:ext cx="61563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2000" algn="just"/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1893 году Д.С. Мережковский написал книгу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причинах упадка и о новых течениях современной русской литературы». Книга была воспринята как первый манифест нового художественного течения, вызвала большое количество отзывов.</a:t>
            </a:r>
          </a:p>
          <a:p>
            <a:pPr indent="432000" algn="just"/>
            <a:endParaRPr 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32000" algn="just"/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русской поэзии рубежа веков отразилось кризисное состояние мира. Для поэзии этого периода характерен разрыв с литературной классической традицией, с классическим стихом, с традиционным служением поэзии общественности. Открытие новых поэтических дорог связано с русским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модернизмом.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395288" y="1628775"/>
            <a:ext cx="8353425" cy="17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лат. </a:t>
            </a:r>
            <a:r>
              <a:rPr lang="en-US" altLang="ru-RU" sz="2200" i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ru-RU" altLang="ru-RU" sz="2200" i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odernus 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«современный, недавний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-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</a:t>
            </a:r>
            <a: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sz="2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искусстве ХХ века, характеризующееся разрывом </a:t>
            </a:r>
            <a:b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предшествующим историческим опытом художественного творчества, стремлением утвердить новые нетрадиционные начала в искусстве, непрерывным обновлением художественных форм.</a:t>
            </a:r>
            <a:endParaRPr lang="ru-RU" altLang="ru-RU" sz="2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3851275" y="3971925"/>
            <a:ext cx="1173163" cy="396875"/>
          </a:xfrm>
          <a:prstGeom prst="rect">
            <a:avLst/>
          </a:prstGeom>
          <a:solidFill>
            <a:srgbClr val="000080">
              <a:alpha val="4392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chemeClr val="bg1"/>
                </a:solidFill>
              </a:rPr>
              <a:t>Течения</a:t>
            </a: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611188" y="5734050"/>
            <a:ext cx="1539875" cy="396875"/>
          </a:xfrm>
          <a:prstGeom prst="rect">
            <a:avLst/>
          </a:prstGeom>
          <a:solidFill>
            <a:srgbClr val="000080">
              <a:alpha val="4392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chemeClr val="bg1"/>
                </a:solidFill>
              </a:rPr>
              <a:t>Символизм</a:t>
            </a: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4906963" y="5695950"/>
            <a:ext cx="1320800" cy="396875"/>
          </a:xfrm>
          <a:prstGeom prst="rect">
            <a:avLst/>
          </a:prstGeom>
          <a:solidFill>
            <a:srgbClr val="000080">
              <a:alpha val="4392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chemeClr val="bg1"/>
                </a:solidFill>
              </a:rPr>
              <a:t>Футуризм</a:t>
            </a:r>
          </a:p>
        </p:txBody>
      </p:sp>
      <p:sp>
        <p:nvSpPr>
          <p:cNvPr id="6150" name="Rectangle 8"/>
          <p:cNvSpPr>
            <a:spLocks noChangeArrowheads="1"/>
          </p:cNvSpPr>
          <p:nvPr/>
        </p:nvSpPr>
        <p:spPr bwMode="auto">
          <a:xfrm>
            <a:off x="2916238" y="5708650"/>
            <a:ext cx="1212850" cy="396875"/>
          </a:xfrm>
          <a:prstGeom prst="rect">
            <a:avLst/>
          </a:prstGeom>
          <a:solidFill>
            <a:srgbClr val="000080">
              <a:alpha val="4392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>
                <a:solidFill>
                  <a:schemeClr val="bg1"/>
                </a:solidFill>
              </a:rPr>
              <a:t>Акмеизм</a:t>
            </a:r>
          </a:p>
        </p:txBody>
      </p:sp>
      <p:sp>
        <p:nvSpPr>
          <p:cNvPr id="6151" name="Rectangle 10"/>
          <p:cNvSpPr>
            <a:spLocks noChangeArrowheads="1"/>
          </p:cNvSpPr>
          <p:nvPr/>
        </p:nvSpPr>
        <p:spPr bwMode="auto">
          <a:xfrm>
            <a:off x="6877050" y="5695950"/>
            <a:ext cx="1579278" cy="400110"/>
          </a:xfrm>
          <a:prstGeom prst="rect">
            <a:avLst/>
          </a:prstGeom>
          <a:solidFill>
            <a:srgbClr val="000080">
              <a:alpha val="4392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dirty="0" smtClean="0">
                <a:solidFill>
                  <a:schemeClr val="bg1"/>
                </a:solidFill>
              </a:rPr>
              <a:t>Имажинизм</a:t>
            </a:r>
            <a:endParaRPr lang="ru-RU" altLang="ru-RU" sz="2000" dirty="0">
              <a:solidFill>
                <a:schemeClr val="bg1"/>
              </a:solidFill>
            </a:endParaRPr>
          </a:p>
        </p:txBody>
      </p:sp>
      <p:sp>
        <p:nvSpPr>
          <p:cNvPr id="6152" name="Line 11"/>
          <p:cNvSpPr>
            <a:spLocks noChangeShapeType="1"/>
          </p:cNvSpPr>
          <p:nvPr/>
        </p:nvSpPr>
        <p:spPr bwMode="auto">
          <a:xfrm flipH="1">
            <a:off x="1331913" y="4365625"/>
            <a:ext cx="3095625" cy="1368425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3" name="Line 12"/>
          <p:cNvSpPr>
            <a:spLocks noChangeShapeType="1"/>
          </p:cNvSpPr>
          <p:nvPr/>
        </p:nvSpPr>
        <p:spPr bwMode="auto">
          <a:xfrm>
            <a:off x="4427538" y="4365625"/>
            <a:ext cx="3384550" cy="1295400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4" name="Line 13"/>
          <p:cNvSpPr>
            <a:spLocks noChangeShapeType="1"/>
          </p:cNvSpPr>
          <p:nvPr/>
        </p:nvSpPr>
        <p:spPr bwMode="auto">
          <a:xfrm flipH="1">
            <a:off x="3492500" y="4365625"/>
            <a:ext cx="935038" cy="1439863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5" name="Line 14"/>
          <p:cNvSpPr>
            <a:spLocks noChangeShapeType="1"/>
          </p:cNvSpPr>
          <p:nvPr/>
        </p:nvSpPr>
        <p:spPr bwMode="auto">
          <a:xfrm>
            <a:off x="4427538" y="4365625"/>
            <a:ext cx="1152525" cy="1368425"/>
          </a:xfrm>
          <a:prstGeom prst="line">
            <a:avLst/>
          </a:prstGeom>
          <a:noFill/>
          <a:ln w="9525">
            <a:solidFill>
              <a:srgbClr val="333399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6" name="WordArt 15"/>
          <p:cNvSpPr>
            <a:spLocks noChangeArrowheads="1" noChangeShapeType="1" noTextEdit="1"/>
          </p:cNvSpPr>
          <p:nvPr/>
        </p:nvSpPr>
        <p:spPr bwMode="auto">
          <a:xfrm>
            <a:off x="2922588" y="333375"/>
            <a:ext cx="3305175" cy="923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Модернизм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9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9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4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 animBg="1"/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  <p:bldP spid="61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179512" y="938325"/>
            <a:ext cx="8712968" cy="360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Символизм – одно из модернистских течений в русской литературе.</a:t>
            </a:r>
          </a:p>
          <a:p>
            <a:pPr algn="just" eaLnBrk="1" hangingPunct="1"/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принципы:</a:t>
            </a:r>
          </a:p>
          <a:p>
            <a:pPr algn="just" eaLnBrk="1" hangingPunct="1"/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altLang="ru-RU" sz="19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двоемирие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земной и высший, совершенный, вечный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altLang="ru-RU" sz="19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символа (символ – окно в бесконечность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altLang="ru-RU" sz="19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элитарность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ориентация на читателя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соавтора;</a:t>
            </a:r>
            <a:endParaRPr lang="ru-RU" altLang="ru-RU" sz="19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вера 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искусство, в его роль, преображающую земное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бытие;</a:t>
            </a:r>
            <a:endParaRPr lang="ru-RU" altLang="ru-RU" sz="19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музыкальность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максимальное использование звуковых и ритмических средств поэзии.</a:t>
            </a:r>
          </a:p>
          <a:p>
            <a:pPr algn="just" eaLnBrk="1" hangingPunct="1"/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Старшие символисты: Мережковский Д,  Гиппиус З., Бальмонт К., Брюсов В.</a:t>
            </a:r>
          </a:p>
          <a:p>
            <a:pPr algn="just" eaLnBrk="1" hangingPunct="1"/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9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Младосимволисты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 Блок А., Белый А., Иванов 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9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Издательство «Скорпион</a:t>
            </a:r>
            <a:r>
              <a:rPr lang="ru-RU" altLang="ru-RU" sz="19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altLang="ru-RU" sz="19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альманах «Северные цветы», ж. «Весы», «Золотое руно».</a:t>
            </a:r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102" y="4509120"/>
            <a:ext cx="1390650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526" y="4437112"/>
            <a:ext cx="1441450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759" y="4428157"/>
            <a:ext cx="1368425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601" y="4509120"/>
            <a:ext cx="14843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Text Box 11"/>
          <p:cNvSpPr txBox="1">
            <a:spLocks noChangeArrowheads="1"/>
          </p:cNvSpPr>
          <p:nvPr/>
        </p:nvSpPr>
        <p:spPr bwMode="auto">
          <a:xfrm>
            <a:off x="683568" y="6446663"/>
            <a:ext cx="1800225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Бальмонт К.Д.</a:t>
            </a:r>
          </a:p>
        </p:txBody>
      </p:sp>
      <p:sp>
        <p:nvSpPr>
          <p:cNvPr id="7176" name="Text Box 12"/>
          <p:cNvSpPr txBox="1">
            <a:spLocks noChangeArrowheads="1"/>
          </p:cNvSpPr>
          <p:nvPr/>
        </p:nvSpPr>
        <p:spPr bwMode="auto">
          <a:xfrm>
            <a:off x="2843808" y="6446663"/>
            <a:ext cx="1504950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Брюсов В.Я.</a:t>
            </a:r>
          </a:p>
        </p:txBody>
      </p:sp>
      <p:sp>
        <p:nvSpPr>
          <p:cNvPr id="7177" name="Text Box 13"/>
          <p:cNvSpPr txBox="1">
            <a:spLocks noChangeArrowheads="1"/>
          </p:cNvSpPr>
          <p:nvPr/>
        </p:nvSpPr>
        <p:spPr bwMode="auto">
          <a:xfrm>
            <a:off x="6991350" y="6440717"/>
            <a:ext cx="1166813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Белый А.</a:t>
            </a:r>
          </a:p>
        </p:txBody>
      </p:sp>
      <p:sp>
        <p:nvSpPr>
          <p:cNvPr id="7178" name="Text Box 14"/>
          <p:cNvSpPr txBox="1">
            <a:spLocks noChangeArrowheads="1"/>
          </p:cNvSpPr>
          <p:nvPr/>
        </p:nvSpPr>
        <p:spPr bwMode="auto">
          <a:xfrm>
            <a:off x="4965551" y="6453336"/>
            <a:ext cx="1190625" cy="366713"/>
          </a:xfrm>
          <a:prstGeom prst="rect">
            <a:avLst/>
          </a:prstGeom>
          <a:solidFill>
            <a:srgbClr val="000080">
              <a:alpha val="30196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dirty="0"/>
              <a:t>Блок А.А.</a:t>
            </a:r>
          </a:p>
        </p:txBody>
      </p:sp>
      <p:sp>
        <p:nvSpPr>
          <p:cNvPr id="7179" name="WordArt 15"/>
          <p:cNvSpPr>
            <a:spLocks noChangeArrowheads="1" noChangeShapeType="1" noTextEdit="1"/>
          </p:cNvSpPr>
          <p:nvPr/>
        </p:nvSpPr>
        <p:spPr bwMode="auto">
          <a:xfrm>
            <a:off x="2987675" y="152712"/>
            <a:ext cx="3240000" cy="684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Символизм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9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4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5" grpId="0" animBg="1"/>
      <p:bldP spid="7176" grpId="0" animBg="1"/>
      <p:bldP spid="7177" grpId="0" animBg="1"/>
      <p:bldP spid="7178" grpId="0" animBg="1"/>
      <p:bldP spid="71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ChangeArrowheads="1"/>
          </p:cNvSpPr>
          <p:nvPr/>
        </p:nvSpPr>
        <p:spPr bwMode="auto">
          <a:xfrm>
            <a:off x="179512" y="1556792"/>
            <a:ext cx="6111297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2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Akme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греч. – высшая степень чего-либо.</a:t>
            </a:r>
          </a:p>
          <a:p>
            <a:pPr algn="just" eaLnBrk="1" hangingPunct="1"/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Акмеизм сформировался как реакция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крайности символизма.</a:t>
            </a:r>
          </a:p>
          <a:p>
            <a:pPr algn="just" eaLnBrk="1" hangingPunct="1"/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принципы:</a:t>
            </a:r>
          </a:p>
          <a:p>
            <a:pPr algn="just" eaLnBrk="1" hangingPunct="1"/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мистической туманности, принятие земного мира в его многообразии, зримой конкретности, звучности,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красочности;</a:t>
            </a:r>
            <a:endParaRPr lang="ru-RU" altLang="ru-RU" sz="22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предметность и чёткость образов, отточенность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деталей;</a:t>
            </a:r>
            <a:endParaRPr lang="ru-RU" altLang="ru-RU" sz="22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перекличка с минувшими литературными эпохами.</a:t>
            </a:r>
          </a:p>
          <a:p>
            <a:pPr algn="just" eaLnBrk="1" hangingPunct="1"/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Акмеисты: Н. Гумилёв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Ахматова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Кузмин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Городецкий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Мандельштам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 eaLnBrk="1" hangingPunct="1"/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Литературное 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объединение «Цех поэтов», 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altLang="ru-RU" sz="22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«Аполлон</a:t>
            </a:r>
            <a:r>
              <a:rPr lang="ru-RU" altLang="ru-RU" sz="22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altLang="ru-RU" sz="22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557338"/>
            <a:ext cx="1524000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076700"/>
            <a:ext cx="15716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7"/>
          <p:cNvSpPr txBox="1">
            <a:spLocks noChangeArrowheads="1"/>
          </p:cNvSpPr>
          <p:nvPr/>
        </p:nvSpPr>
        <p:spPr bwMode="auto">
          <a:xfrm rot="5400000">
            <a:off x="5763419" y="2524919"/>
            <a:ext cx="2016125" cy="366713"/>
          </a:xfrm>
          <a:prstGeom prst="rect">
            <a:avLst/>
          </a:prstGeom>
          <a:solidFill>
            <a:schemeClr val="accent2">
              <a:alpha val="2705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А</a:t>
            </a:r>
            <a:r>
              <a:rPr lang="ru-RU" altLang="ru-RU" dirty="0" smtClean="0"/>
              <a:t>. Ахматова</a:t>
            </a:r>
            <a:endParaRPr lang="ru-RU" altLang="ru-RU" dirty="0"/>
          </a:p>
        </p:txBody>
      </p:sp>
      <p:sp>
        <p:nvSpPr>
          <p:cNvPr id="8198" name="Text Box 8"/>
          <p:cNvSpPr txBox="1">
            <a:spLocks noChangeArrowheads="1"/>
          </p:cNvSpPr>
          <p:nvPr/>
        </p:nvSpPr>
        <p:spPr bwMode="auto">
          <a:xfrm rot="5400000">
            <a:off x="5763419" y="5045869"/>
            <a:ext cx="2016125" cy="366713"/>
          </a:xfrm>
          <a:prstGeom prst="rect">
            <a:avLst/>
          </a:prstGeom>
          <a:solidFill>
            <a:schemeClr val="accent2">
              <a:alpha val="3098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 smtClean="0"/>
              <a:t>Н. Гумилёв</a:t>
            </a:r>
            <a:endParaRPr lang="ru-RU" altLang="ru-RU" dirty="0"/>
          </a:p>
        </p:txBody>
      </p:sp>
      <p:sp>
        <p:nvSpPr>
          <p:cNvPr id="8199" name="WordArt 10"/>
          <p:cNvSpPr>
            <a:spLocks noChangeArrowheads="1" noChangeShapeType="1" noTextEdit="1"/>
          </p:cNvSpPr>
          <p:nvPr/>
        </p:nvSpPr>
        <p:spPr bwMode="auto">
          <a:xfrm>
            <a:off x="3348038" y="333375"/>
            <a:ext cx="2657475" cy="923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Акмеизм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7" grpId="0" animBg="1"/>
      <p:bldP spid="8198" grpId="0" animBg="1"/>
      <p:bldP spid="81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251520" y="1636052"/>
            <a:ext cx="6192688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hangingPunct="1"/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Футуризм (лат. </a:t>
            </a:r>
            <a:r>
              <a:rPr lang="ru-RU" altLang="ru-RU" sz="2300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futurum</a:t>
            </a:r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будущее)</a:t>
            </a:r>
          </a:p>
          <a:p>
            <a:pPr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отрицание </a:t>
            </a:r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искусства прошлого, платформа «Пощёчина общественному вкусу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altLang="ru-RU" sz="23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футуристы освободили поэзию от </a:t>
            </a:r>
            <a:r>
              <a:rPr lang="ru-RU" altLang="ru-RU" sz="23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just" eaLnBrk="1" hangingPunct="1"/>
            <a:r>
              <a:rPr lang="ru-RU" altLang="ru-RU" sz="2300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ного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содержания, от традиционных жанров</a:t>
            </a:r>
          </a:p>
          <a:p>
            <a:pPr algn="just"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стилей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altLang="ru-RU" sz="23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полная </a:t>
            </a:r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в работе над 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словом;</a:t>
            </a:r>
            <a:endParaRPr lang="ru-RU" altLang="ru-RU" sz="23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футуристы </a:t>
            </a:r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против эстетической красоты 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стиха;</a:t>
            </a:r>
            <a:endParaRPr lang="ru-RU" altLang="ru-RU" sz="23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эпатажа.</a:t>
            </a:r>
            <a:endParaRPr lang="ru-RU" altLang="ru-RU" sz="23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/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Эпатаж(фр</a:t>
            </a:r>
            <a:r>
              <a:rPr lang="ru-RU" altLang="ru-RU" sz="2300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 – скандальная выходка, поведение, нарушающее общепринятые нормы и правила</a:t>
            </a:r>
            <a:r>
              <a:rPr lang="ru-RU" altLang="ru-RU" sz="2300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300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86"/>
          <a:stretch>
            <a:fillRect/>
          </a:stretch>
        </p:blipFill>
        <p:spPr bwMode="auto">
          <a:xfrm>
            <a:off x="7164388" y="1557338"/>
            <a:ext cx="17430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" r="8604" b="10846"/>
          <a:stretch>
            <a:fillRect/>
          </a:stretch>
        </p:blipFill>
        <p:spPr bwMode="auto">
          <a:xfrm>
            <a:off x="7164388" y="4294188"/>
            <a:ext cx="1728787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7"/>
          <p:cNvSpPr txBox="1">
            <a:spLocks noChangeArrowheads="1"/>
          </p:cNvSpPr>
          <p:nvPr/>
        </p:nvSpPr>
        <p:spPr bwMode="auto">
          <a:xfrm rot="5400000">
            <a:off x="5763419" y="2597944"/>
            <a:ext cx="2016125" cy="366713"/>
          </a:xfrm>
          <a:prstGeom prst="rect">
            <a:avLst/>
          </a:prstGeom>
          <a:solidFill>
            <a:schemeClr val="accent2">
              <a:alpha val="27058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В</a:t>
            </a:r>
            <a:r>
              <a:rPr lang="ru-RU" altLang="ru-RU" dirty="0" smtClean="0"/>
              <a:t>. Маяковский</a:t>
            </a:r>
            <a:endParaRPr lang="ru-RU" altLang="ru-RU" dirty="0"/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 rot="5400000">
            <a:off x="5763419" y="5333206"/>
            <a:ext cx="2016125" cy="366713"/>
          </a:xfrm>
          <a:prstGeom prst="rect">
            <a:avLst/>
          </a:prstGeom>
          <a:solidFill>
            <a:schemeClr val="accent2">
              <a:alpha val="3098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Ctr="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dirty="0"/>
              <a:t>В</a:t>
            </a:r>
            <a:r>
              <a:rPr lang="ru-RU" altLang="ru-RU" dirty="0" smtClean="0"/>
              <a:t>. Хлебников</a:t>
            </a:r>
            <a:endParaRPr lang="ru-RU" altLang="ru-RU" dirty="0"/>
          </a:p>
        </p:txBody>
      </p:sp>
      <p:sp>
        <p:nvSpPr>
          <p:cNvPr id="9223" name="WordArt 9"/>
          <p:cNvSpPr>
            <a:spLocks noChangeArrowheads="1" noChangeShapeType="1" noTextEdit="1"/>
          </p:cNvSpPr>
          <p:nvPr/>
        </p:nvSpPr>
        <p:spPr bwMode="auto">
          <a:xfrm>
            <a:off x="3167063" y="260350"/>
            <a:ext cx="3133725" cy="923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kern="10" dirty="0">
                <a:solidFill>
                  <a:srgbClr val="00008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Monotype Corsiva"/>
              </a:rPr>
              <a:t>Футуризм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5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21" grpId="0" animBg="1"/>
      <p:bldP spid="9222" grpId="0" animBg="1"/>
      <p:bldP spid="922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968</TotalTime>
  <Words>586</Words>
  <Application>Microsoft Office PowerPoint</Application>
  <PresentationFormat>Экран (4:3)</PresentationFormat>
  <Paragraphs>74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</cp:lastModifiedBy>
  <cp:revision>38</cp:revision>
  <dcterms:created xsi:type="dcterms:W3CDTF">2020-12-08T06:32:01Z</dcterms:created>
  <dcterms:modified xsi:type="dcterms:W3CDTF">2024-03-24T15:06:20Z</dcterms:modified>
</cp:coreProperties>
</file>