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8" r:id="rId5"/>
    <p:sldId id="288" r:id="rId6"/>
    <p:sldId id="261" r:id="rId7"/>
    <p:sldId id="264" r:id="rId8"/>
    <p:sldId id="265" r:id="rId9"/>
    <p:sldId id="266" r:id="rId10"/>
    <p:sldId id="268" r:id="rId11"/>
    <p:sldId id="270" r:id="rId12"/>
    <p:sldId id="273" r:id="rId13"/>
    <p:sldId id="274" r:id="rId14"/>
    <p:sldId id="269" r:id="rId15"/>
    <p:sldId id="271" r:id="rId16"/>
    <p:sldId id="267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7" r:id="rId25"/>
    <p:sldId id="289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E"/>
    <a:srgbClr val="04C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0425"/>
            <a:ext cx="662473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168" y="3886200"/>
            <a:ext cx="54556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4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4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8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8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4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0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3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7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1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7C63-B532-47E3-89AF-929A41883525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632848" cy="2232248"/>
          </a:xfrm>
        </p:spPr>
        <p:txBody>
          <a:bodyPr>
            <a:normAutofit/>
          </a:bodyPr>
          <a:lstStyle/>
          <a:p>
            <a:r>
              <a:rPr lang="ru-RU" sz="2800" i="1" dirty="0">
                <a:effectLst/>
              </a:rPr>
              <a:t>Презентация к уроку по </a:t>
            </a:r>
            <a:r>
              <a:rPr lang="ru-RU" sz="2800" i="1" dirty="0" smtClean="0">
                <a:effectLst/>
              </a:rPr>
              <a:t>учебному</a:t>
            </a:r>
            <a:br>
              <a:rPr lang="ru-RU" sz="2800" i="1" dirty="0" smtClean="0">
                <a:effectLst/>
              </a:rPr>
            </a:br>
            <a:r>
              <a:rPr lang="ru-RU" sz="2800" i="1" dirty="0" smtClean="0">
                <a:effectLst/>
              </a:rPr>
              <a:t>предмету «Русский язык» </a:t>
            </a:r>
            <a:r>
              <a:rPr lang="ru-RU" sz="2800" i="1" dirty="0">
                <a:effectLst/>
              </a:rPr>
              <a:t>в </a:t>
            </a:r>
            <a:r>
              <a:rPr lang="ru-RU" sz="2800" i="1" dirty="0" smtClean="0">
                <a:effectLst/>
              </a:rPr>
              <a:t>5-ом</a:t>
            </a:r>
            <a:br>
              <a:rPr lang="ru-RU" sz="2800" i="1" dirty="0" smtClean="0">
                <a:effectLst/>
              </a:rPr>
            </a:br>
            <a:r>
              <a:rPr lang="ru-RU" sz="2800" i="1" dirty="0" smtClean="0">
                <a:effectLst/>
              </a:rPr>
              <a:t>классе </a:t>
            </a:r>
            <a:r>
              <a:rPr lang="ru-RU" sz="2800" i="1" dirty="0">
                <a:effectLst/>
              </a:rPr>
              <a:t>на тему </a:t>
            </a:r>
            <a:r>
              <a:rPr lang="ru-RU" sz="2800" i="1" dirty="0">
                <a:effectLst/>
              </a:rPr>
              <a:t>«Нарицательные и собственные </a:t>
            </a:r>
            <a:r>
              <a:rPr lang="ru-RU" sz="2800" i="1" dirty="0" smtClean="0">
                <a:effectLst/>
              </a:rPr>
              <a:t>имена</a:t>
            </a:r>
            <a:br>
              <a:rPr lang="ru-RU" sz="2800" i="1" dirty="0" smtClean="0">
                <a:effectLst/>
              </a:rPr>
            </a:br>
            <a:r>
              <a:rPr lang="ru-RU" sz="2800" i="1" dirty="0" smtClean="0">
                <a:effectLst/>
              </a:rPr>
              <a:t>существительные</a:t>
            </a:r>
            <a:r>
              <a:rPr lang="ru-RU" sz="2800" i="1" dirty="0">
                <a:effectLst/>
              </a:rPr>
              <a:t>»</a:t>
            </a:r>
            <a:endParaRPr lang="ru-RU" sz="2800" i="1" dirty="0">
              <a:latin typeface="Segoe Scrip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4869160"/>
            <a:ext cx="5262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Полозова Ирина Васильевна,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 русского языка и литературы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МБОУ «Лицей №3 им. К.А. Москаленко» г. Липецка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Исправьте ошибку в предложении</a:t>
            </a:r>
            <a:endParaRPr lang="ru-RU" b="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44824"/>
            <a:ext cx="799288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Segoe Script" pitchFamily="66" charset="0"/>
              </a:rPr>
              <a:t>		</a:t>
            </a:r>
            <a:r>
              <a:rPr lang="ru-RU" sz="3600" dirty="0" smtClean="0">
                <a:solidFill>
                  <a:srgbClr val="002060"/>
                </a:solidFill>
                <a:latin typeface="Segoe Script" pitchFamily="66" charset="0"/>
              </a:rPr>
              <a:t>Вырастила роза красивую розу.</a:t>
            </a:r>
            <a:endParaRPr lang="ru-RU" dirty="0" smtClean="0">
              <a:solidFill>
                <a:srgbClr val="002060"/>
              </a:solidFill>
              <a:latin typeface="Segoe Script" pitchFamily="66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Segoe Script" pitchFamily="66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6" name="Рисунок 5" descr="Lovepik_com-401683338-girl-holding-a-bouquet-of-ros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12976"/>
            <a:ext cx="529259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Lovepik_com-401153872-boy-sitting-and-reading-a-boo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492896"/>
            <a:ext cx="4121299" cy="4121299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274638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Исправьте ошибку в предложении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844824"/>
            <a:ext cx="7992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		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Прочитал роман интересный </a:t>
            </a:r>
            <a:r>
              <a:rPr lang="ru-RU" sz="3600" dirty="0" smtClean="0">
                <a:solidFill>
                  <a:srgbClr val="002060"/>
                </a:solidFill>
                <a:latin typeface="Segoe Script" pitchFamily="66" charset="0"/>
              </a:rPr>
              <a:t>роман.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ngwing.com (4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6" y="3573016"/>
            <a:ext cx="3298731" cy="2680908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274638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Исправьте ошибку в предложении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844824"/>
            <a:ext cx="7992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		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В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 зоопарке лев ухаживал за львом.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ngwing.com (7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2204864"/>
            <a:ext cx="3046113" cy="4525963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274638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Исправьте ошибку в предложении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844824"/>
            <a:ext cx="7992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		</a:t>
            </a:r>
            <a:r>
              <a:rPr lang="ru-RU" sz="3600" noProof="0" dirty="0" smtClean="0">
                <a:solidFill>
                  <a:srgbClr val="002060"/>
                </a:solidFill>
                <a:latin typeface="Segoe Script" pitchFamily="66" charset="0"/>
              </a:rPr>
              <a:t>Наш </a:t>
            </a:r>
            <a:r>
              <a:rPr lang="ru-RU" sz="3600" dirty="0" smtClean="0">
                <a:solidFill>
                  <a:srgbClr val="002060"/>
                </a:solidFill>
                <a:latin typeface="Segoe Script" pitchFamily="66" charset="0"/>
              </a:rPr>
              <a:t>шарик поймал воздушный шарик.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ngwing.com (8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68144" y="2996952"/>
            <a:ext cx="1992985" cy="3600549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274638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Исправьте ошибку в предложении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844824"/>
            <a:ext cx="7992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		</a:t>
            </a:r>
            <a:r>
              <a:rPr lang="ru-RU" sz="3600" dirty="0" smtClean="0">
                <a:solidFill>
                  <a:srgbClr val="002060"/>
                </a:solidFill>
                <a:latin typeface="Segoe Script" pitchFamily="66" charset="0"/>
              </a:rPr>
              <a:t>Мама подарила красной шапочке красную шапочку.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274638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Исправьте ошибку в предложении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844824"/>
            <a:ext cx="7992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		</a:t>
            </a:r>
            <a:r>
              <a:rPr lang="ru-RU" sz="3600" dirty="0" smtClean="0">
                <a:solidFill>
                  <a:srgbClr val="002060"/>
                </a:solidFill>
                <a:latin typeface="Segoe Script" pitchFamily="66" charset="0"/>
              </a:rPr>
              <a:t>Не бойся морозов, морозов </a:t>
            </a:r>
            <a:r>
              <a:rPr lang="ru-RU" sz="3600" dirty="0" err="1" smtClean="0">
                <a:solidFill>
                  <a:srgbClr val="002060"/>
                </a:solidFill>
                <a:latin typeface="Segoe Script" pitchFamily="66" charset="0"/>
              </a:rPr>
              <a:t>серёжа</a:t>
            </a:r>
            <a:r>
              <a:rPr lang="ru-RU" sz="3600" dirty="0" smtClean="0">
                <a:solidFill>
                  <a:srgbClr val="002060"/>
                </a:solidFill>
                <a:latin typeface="Segoe Script" pitchFamily="66" charset="0"/>
              </a:rPr>
              <a:t>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66" charset="0"/>
              <a:ea typeface="+mn-ea"/>
              <a:cs typeface="+mn-cs"/>
            </a:endParaRPr>
          </a:p>
        </p:txBody>
      </p:sp>
      <p:pic>
        <p:nvPicPr>
          <p:cNvPr id="7" name="Рисунок 6" descr="pngwing.com (1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348880"/>
            <a:ext cx="4149080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Заполните пропуски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748464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уроке мне было…,  потому что …</a:t>
            </a:r>
          </a:p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Особенно…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ngwing.com (3).png"/>
          <p:cNvPicPr>
            <a:picLocks noChangeAspect="1"/>
          </p:cNvPicPr>
          <p:nvPr/>
        </p:nvPicPr>
        <p:blipFill>
          <a:blip r:embed="rId2" cstate="print"/>
          <a:srcRect l="9248"/>
          <a:stretch>
            <a:fillRect/>
          </a:stretch>
        </p:blipFill>
        <p:spPr>
          <a:xfrm rot="16200000" flipV="1">
            <a:off x="7371183" y="5085183"/>
            <a:ext cx="1340768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теплоход 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украина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075" name="Picture 5" descr="1389976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28750"/>
            <a:ext cx="6964362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5987008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фабрика (красный октябрь)</a:t>
            </a:r>
          </a:p>
        </p:txBody>
      </p:sp>
      <p:pic>
        <p:nvPicPr>
          <p:cNvPr id="4099" name="Picture 5" descr="item_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570038"/>
            <a:ext cx="6670675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поэт (александр блок)</a:t>
            </a:r>
          </a:p>
        </p:txBody>
      </p:sp>
      <p:pic>
        <p:nvPicPr>
          <p:cNvPr id="5123" name="Picture 5" descr="12144750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214438"/>
            <a:ext cx="4071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блако с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гора (эверест)</a:t>
            </a:r>
          </a:p>
        </p:txBody>
      </p:sp>
      <p:pic>
        <p:nvPicPr>
          <p:cNvPr id="6147" name="Picture 5" descr="2746_mountev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433513"/>
            <a:ext cx="488791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63341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кошка (мурка)</a:t>
            </a:r>
          </a:p>
        </p:txBody>
      </p:sp>
      <p:pic>
        <p:nvPicPr>
          <p:cNvPr id="7171" name="Picture 5" descr="87335b29ec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276350"/>
            <a:ext cx="5903912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56197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(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сталинградская ) битва</a:t>
            </a:r>
          </a:p>
        </p:txBody>
      </p:sp>
      <p:pic>
        <p:nvPicPr>
          <p:cNvPr id="8195" name="Picture 5" descr="stalingra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196975"/>
            <a:ext cx="4465638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спектакль (снежная королева)</a:t>
            </a:r>
          </a:p>
        </p:txBody>
      </p:sp>
      <p:pic>
        <p:nvPicPr>
          <p:cNvPr id="9219" name="Picture 5" descr="post-328-1204820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96975"/>
            <a:ext cx="7129462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987008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Проверим!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Теплоход «Украина», фабрика «Красный Октябрь»,поэт Александр Блок, гора Эверест, кошка Мурка, Сталинградская битва, спектакль «Снежная королева»,роман «Остров сокровищ», остров Цейлон, балет «Золушка», озеро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Светлояр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ngwing.com (3).png"/>
          <p:cNvPicPr>
            <a:picLocks noChangeAspect="1"/>
          </p:cNvPicPr>
          <p:nvPr/>
        </p:nvPicPr>
        <p:blipFill>
          <a:blip r:embed="rId2" cstate="print"/>
          <a:srcRect l="9248"/>
          <a:stretch>
            <a:fillRect/>
          </a:stretch>
        </p:blipFill>
        <p:spPr>
          <a:xfrm rot="16200000" flipV="1">
            <a:off x="7371183" y="5085183"/>
            <a:ext cx="1340768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П. 20 упр. 153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Ознакомиться с материалом и выполнить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https://foxford.ru/trainings/18206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pngwing.com (3).png"/>
          <p:cNvPicPr>
            <a:picLocks noChangeAspect="1"/>
          </p:cNvPicPr>
          <p:nvPr/>
        </p:nvPicPr>
        <p:blipFill>
          <a:blip r:embed="rId2" cstate="print"/>
          <a:srcRect l="9248"/>
          <a:stretch>
            <a:fillRect/>
          </a:stretch>
        </p:blipFill>
        <p:spPr>
          <a:xfrm rot="16200000" flipV="1">
            <a:off x="7371183" y="5085183"/>
            <a:ext cx="1340768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r="228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3528392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Морфология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1124744"/>
            <a:ext cx="403244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196752"/>
            <a:ext cx="856895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</a:t>
            </a:r>
            <a:r>
              <a:rPr lang="ru-RU" sz="4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р</a:t>
            </a:r>
            <a:r>
              <a:rPr lang="ru-RU" sz="4400" i="1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аздел</a:t>
            </a:r>
            <a:r>
              <a:rPr lang="ru-RU" sz="4400" i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науки о языке, в котором слово изучается как часть речи. </a:t>
            </a:r>
            <a:endParaRPr kumimoji="0" lang="ru-RU" sz="4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E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4"/>
          <p:cNvSpPr>
            <a:spLocks noChangeArrowheads="1"/>
          </p:cNvSpPr>
          <p:nvPr/>
        </p:nvSpPr>
        <p:spPr bwMode="ltGray">
          <a:xfrm>
            <a:off x="5580112" y="1916832"/>
            <a:ext cx="3168352" cy="1224136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987008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Сравните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gray">
          <a:xfrm>
            <a:off x="5940152" y="3356992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ltGray">
          <a:xfrm>
            <a:off x="395536" y="1916832"/>
            <a:ext cx="3168352" cy="122413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black">
          <a:xfrm>
            <a:off x="5724128" y="2204864"/>
            <a:ext cx="280831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latin typeface="Segoe Script" pitchFamily="66" charset="0"/>
              </a:rPr>
              <a:t>СЕРЁЖКА</a:t>
            </a:r>
            <a:endParaRPr lang="en-US" sz="3200" b="1" dirty="0">
              <a:solidFill>
                <a:srgbClr val="FFFFFF"/>
              </a:solidFill>
              <a:latin typeface="Segoe Script" pitchFamily="66" charset="0"/>
            </a:endParaRP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gray">
          <a:xfrm>
            <a:off x="683568" y="3356992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black">
          <a:xfrm>
            <a:off x="1143685" y="3324125"/>
            <a:ext cx="18544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" charset="0"/>
              </a:rPr>
              <a:t>Заголовок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</a:rPr>
              <a:t>01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black">
          <a:xfrm>
            <a:off x="539552" y="2204864"/>
            <a:ext cx="280831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latin typeface="Segoe Script" pitchFamily="66" charset="0"/>
              </a:rPr>
              <a:t>СЕРЁЖКА</a:t>
            </a:r>
            <a:endParaRPr lang="en-US" sz="3200" b="1" dirty="0">
              <a:solidFill>
                <a:srgbClr val="FFFFFF"/>
              </a:solidFill>
              <a:latin typeface="Segoe Script" pitchFamily="66" charset="0"/>
            </a:endParaRPr>
          </a:p>
        </p:txBody>
      </p:sp>
      <p:pic>
        <p:nvPicPr>
          <p:cNvPr id="26" name="Рисунок 25" descr="pngwing.com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56992"/>
            <a:ext cx="1569723" cy="2438405"/>
          </a:xfrm>
          <a:prstGeom prst="rect">
            <a:avLst/>
          </a:prstGeom>
        </p:spPr>
      </p:pic>
      <p:pic>
        <p:nvPicPr>
          <p:cNvPr id="28" name="Рисунок 27" descr="—Pngtree—antique earrings hand-drawn earrings beautiful_38401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284984"/>
            <a:ext cx="1762869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r="228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194421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Собственные и нарицательные имена существительные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1124744"/>
            <a:ext cx="403244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-1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Заполните пропуски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Необходимо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расширить наши знания об …, потому что … </a:t>
            </a:r>
          </a:p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 должны научиться их отличать … </a:t>
            </a:r>
          </a:p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Это даст нам возможность….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ngwing.com (3).png"/>
          <p:cNvPicPr>
            <a:picLocks noChangeAspect="1"/>
          </p:cNvPicPr>
          <p:nvPr/>
        </p:nvPicPr>
        <p:blipFill>
          <a:blip r:embed="rId3" cstate="print"/>
          <a:srcRect l="9248"/>
          <a:stretch>
            <a:fillRect/>
          </a:stretch>
        </p:blipFill>
        <p:spPr>
          <a:xfrm rot="16200000" flipV="1">
            <a:off x="7371183" y="5085183"/>
            <a:ext cx="1340768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ngwing.com (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9325"/>
          <a:stretch>
            <a:fillRect/>
          </a:stretch>
        </p:blipFill>
        <p:spPr>
          <a:xfrm>
            <a:off x="6804248" y="3007066"/>
            <a:ext cx="2339752" cy="3850934"/>
          </a:xfrm>
        </p:spPr>
      </p:pic>
      <p:pic>
        <p:nvPicPr>
          <p:cNvPr id="25602" name="Picture 2" descr="https://rusinfo.info/wp-content/uploads/c/5/a/c5a7b69cc31569c0f1557ff687401f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04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E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4"/>
          <p:cNvSpPr>
            <a:spLocks noChangeArrowheads="1"/>
          </p:cNvSpPr>
          <p:nvPr/>
        </p:nvSpPr>
        <p:spPr bwMode="ltGray">
          <a:xfrm>
            <a:off x="1043608" y="1340768"/>
            <a:ext cx="3168352" cy="4104456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black">
          <a:xfrm>
            <a:off x="1043608" y="1772816"/>
            <a:ext cx="3096344" cy="31683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ПОЭТ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МОРЕ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УЧЕНИЦА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ЖУРНАЛ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МУЛЬТФИЛЬМ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МАШИНА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УЛИЦА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sp>
        <p:nvSpPr>
          <p:cNvPr id="68" name="AutoShape 24"/>
          <p:cNvSpPr>
            <a:spLocks noChangeArrowheads="1"/>
          </p:cNvSpPr>
          <p:nvPr/>
        </p:nvSpPr>
        <p:spPr bwMode="ltGray">
          <a:xfrm>
            <a:off x="5076056" y="1340768"/>
            <a:ext cx="3168352" cy="4104456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black">
          <a:xfrm>
            <a:off x="5148064" y="1772816"/>
            <a:ext cx="3096344" cy="310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«ЖИГУЛИ»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САДОВАЯ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ЧЁРНОЕ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КАТЯ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«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МУРЗИЛКА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«ТЕРЕМОК»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А.С. ПУШКИН</a:t>
            </a:r>
          </a:p>
        </p:txBody>
      </p:sp>
    </p:spTree>
    <p:extLst>
      <p:ext uri="{BB962C8B-B14F-4D97-AF65-F5344CB8AC3E}">
        <p14:creationId xmlns:p14="http://schemas.microsoft.com/office/powerpoint/2010/main" val="32181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E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6"/>
          <p:cNvSpPr>
            <a:spLocks noChangeArrowheads="1"/>
          </p:cNvSpPr>
          <p:nvPr/>
        </p:nvSpPr>
        <p:spPr bwMode="ltGray">
          <a:xfrm>
            <a:off x="1043608" y="1124744"/>
            <a:ext cx="7272808" cy="46085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black">
          <a:xfrm>
            <a:off x="1187624" y="1412776"/>
            <a:ext cx="6912768" cy="40318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МАШИНА «ЖИГУЛИ»</a:t>
            </a:r>
          </a:p>
          <a:p>
            <a:pPr algn="ctr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УЛИЦА САДОВАЯ</a:t>
            </a:r>
          </a:p>
          <a:p>
            <a:pPr algn="ctr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ЧЁРНОЕ МОРЕ</a:t>
            </a:r>
          </a:p>
          <a:p>
            <a:pPr algn="ctr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УЧЕНИЦА КАТЯ</a:t>
            </a:r>
          </a:p>
          <a:p>
            <a:pPr algn="ctr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ЖУРНАЛ «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МУРЗИЛКА</a:t>
            </a:r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»</a:t>
            </a:r>
          </a:p>
          <a:p>
            <a:pPr algn="ctr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МУЛЬТФИЛЬМ «ТЕРЕМОК»</a:t>
            </a:r>
          </a:p>
          <a:p>
            <a:pPr algn="ctr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ПОЭТ А.С. ПУШКИН</a:t>
            </a:r>
          </a:p>
          <a:p>
            <a:pPr algn="ctr"/>
            <a:endParaRPr lang="ru-RU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c93db327f3e891869b68bad113294a7c4a27d8d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244</Words>
  <Application>Microsoft Office PowerPoint</Application>
  <PresentationFormat>Экран (4:3)</PresentationFormat>
  <Paragraphs>64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Monotype Corsiva</vt:lpstr>
      <vt:lpstr>Segoe Script</vt:lpstr>
      <vt:lpstr>Times New Roman</vt:lpstr>
      <vt:lpstr>Тема Office</vt:lpstr>
      <vt:lpstr>Презентация к уроку по учебному предмету «Русский язык» в 5-ом классе на тему «Нарицательные и собственные имена существительные»</vt:lpstr>
      <vt:lpstr>Презентация PowerPoint</vt:lpstr>
      <vt:lpstr>Морфология -</vt:lpstr>
      <vt:lpstr>Сравните</vt:lpstr>
      <vt:lpstr>Собственные и нарицательные имена существительные</vt:lpstr>
      <vt:lpstr>Заполните пропуски</vt:lpstr>
      <vt:lpstr>Презентация PowerPoint</vt:lpstr>
      <vt:lpstr>Презентация PowerPoint</vt:lpstr>
      <vt:lpstr>Презентация PowerPoint</vt:lpstr>
      <vt:lpstr>Исправьте ошибку в предложении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Заполните пропуски</vt:lpstr>
      <vt:lpstr>теплоход  (украина)</vt:lpstr>
      <vt:lpstr>фабрика (красный октябрь)</vt:lpstr>
      <vt:lpstr>поэт (александр блок)</vt:lpstr>
      <vt:lpstr>гора (эверест)</vt:lpstr>
      <vt:lpstr>кошка (мурка)</vt:lpstr>
      <vt:lpstr>(сталинградская ) битва</vt:lpstr>
      <vt:lpstr>спектакль (снежная королева)</vt:lpstr>
      <vt:lpstr>Проверим!</vt:lpstr>
      <vt:lpstr>Домашнее задание</vt:lpstr>
    </vt:vector>
  </TitlesOfParts>
  <Company>http://presentation-creation.ru/</Company>
  <LinksUpToDate>false</LinksUpToDate>
  <SharedDoc>false</SharedDoc>
  <HyperlinkBase>http://presentation-creation.ru/powerpoint-lessons.html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Классная доска</dc:title>
  <dc:creator>obstinate</dc:creator>
  <dc:description>Шаблон презентации с сайта http://presentation-creation.ru/</dc:description>
  <cp:lastModifiedBy>User</cp:lastModifiedBy>
  <cp:revision>33</cp:revision>
  <dcterms:created xsi:type="dcterms:W3CDTF">2018-02-10T05:02:45Z</dcterms:created>
  <dcterms:modified xsi:type="dcterms:W3CDTF">2022-02-20T13:58:38Z</dcterms:modified>
</cp:coreProperties>
</file>