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2"/>
    <p:sldId id="256" r:id="rId3"/>
    <p:sldId id="259" r:id="rId4"/>
    <p:sldId id="317" r:id="rId5"/>
    <p:sldId id="280" r:id="rId6"/>
    <p:sldId id="257" r:id="rId7"/>
    <p:sldId id="282" r:id="rId8"/>
    <p:sldId id="315" r:id="rId9"/>
    <p:sldId id="302" r:id="rId10"/>
    <p:sldId id="261" r:id="rId11"/>
    <p:sldId id="263" r:id="rId12"/>
    <p:sldId id="264" r:id="rId13"/>
    <p:sldId id="265" r:id="rId14"/>
    <p:sldId id="314" r:id="rId15"/>
    <p:sldId id="281" r:id="rId16"/>
    <p:sldId id="304" r:id="rId17"/>
    <p:sldId id="303" r:id="rId18"/>
    <p:sldId id="305" r:id="rId19"/>
    <p:sldId id="268" r:id="rId20"/>
    <p:sldId id="269" r:id="rId21"/>
    <p:sldId id="306" r:id="rId22"/>
    <p:sldId id="307" r:id="rId23"/>
    <p:sldId id="308" r:id="rId24"/>
    <p:sldId id="309" r:id="rId25"/>
    <p:sldId id="310" r:id="rId26"/>
    <p:sldId id="279" r:id="rId27"/>
    <p:sldId id="312" r:id="rId28"/>
    <p:sldId id="275" r:id="rId29"/>
    <p:sldId id="276" r:id="rId30"/>
    <p:sldId id="277" r:id="rId31"/>
    <p:sldId id="278" r:id="rId32"/>
    <p:sldId id="299" r:id="rId33"/>
    <p:sldId id="31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AEE"/>
    <a:srgbClr val="DFE1E5"/>
    <a:srgbClr val="BBC6D7"/>
    <a:srgbClr val="B0BDC8"/>
    <a:srgbClr val="BDC2CB"/>
    <a:srgbClr val="FD7673"/>
    <a:srgbClr val="F13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-49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3095631655616353"/>
                  <c:y val="0.2347739219132318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 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группа</a:t>
                    </a:r>
                    <a:r>
                      <a: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ru-RU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667359347187319E-2"/>
                  <c:y val="-0.3130482616546012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II </a:t>
                    </a:r>
                    <a:r>
                      <a: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группа 
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41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ru-RU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2715573736548"/>
                  <c:y val="0.214105557214399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III </a:t>
                    </a:r>
                    <a:r>
                      <a: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группа 
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ru-RU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294290765828987E-2"/>
                  <c:y val="0.1635190948459855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IV</a:t>
                    </a:r>
                    <a:r>
                      <a: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группа 
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ru-RU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Лист1!$A$2:$A$5</c:f>
              <c:strCache>
                <c:ptCount val="4"/>
                <c:pt idx="0">
                  <c:v>I группа крови</c:v>
                </c:pt>
                <c:pt idx="1">
                  <c:v>II группа крови</c:v>
                </c:pt>
                <c:pt idx="2">
                  <c:v>III группа крови</c:v>
                </c:pt>
                <c:pt idx="3">
                  <c:v>IVгруппа крови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41</c:v>
                </c:pt>
                <c:pt idx="2">
                  <c:v>16</c:v>
                </c:pt>
                <c:pt idx="3">
                  <c:v>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</c:v>
                </c:pt>
              </c:strCache>
            </c:strRef>
          </c:tx>
          <c:explosion val="4"/>
          <c:dPt>
            <c:idx val="1"/>
            <c:explosion val="0"/>
          </c:dPt>
          <c:dLbls>
            <c:dLbl>
              <c:idx val="0"/>
              <c:layout>
                <c:manualLayout>
                  <c:x val="-0.17413408718173731"/>
                  <c:y val="0.21279514349872153"/>
                </c:manualLayout>
              </c:layout>
              <c:tx>
                <c:rich>
                  <a:bodyPr/>
                  <a:lstStyle/>
                  <a:p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I</a:t>
                    </a:r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группа 
33%</a:t>
                    </a:r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68516454227231E-2"/>
                  <c:y val="-0.27217165723185932"/>
                </c:manualLayout>
              </c:layout>
              <c:tx>
                <c:rich>
                  <a:bodyPr/>
                  <a:lstStyle/>
                  <a:p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II</a:t>
                    </a:r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группа 
37%</a:t>
                    </a:r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954812754957321"/>
                  <c:y val="0.15045881755120347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164929571414798"/>
                  <c:y val="0.132697187202821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IV 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группа 
7%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Лист1!$A$2:$A$5</c:f>
              <c:strCache>
                <c:ptCount val="4"/>
                <c:pt idx="0">
                  <c:v>I группа </c:v>
                </c:pt>
                <c:pt idx="1">
                  <c:v>II группа </c:v>
                </c:pt>
                <c:pt idx="2">
                  <c:v>III группа </c:v>
                </c:pt>
                <c:pt idx="3">
                  <c:v>IV группа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37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</c:v>
                </c:pt>
              </c:strCache>
            </c:strRef>
          </c:tx>
          <c:dPt>
            <c:idx val="0"/>
            <c:explosion val="4"/>
          </c:dPt>
          <c:dPt>
            <c:idx val="1"/>
            <c:explosion val="1"/>
          </c:dPt>
          <c:dPt>
            <c:idx val="2"/>
            <c:explosion val="3"/>
          </c:dPt>
          <c:dLbls>
            <c:dLbl>
              <c:idx val="0"/>
              <c:layout>
                <c:manualLayout>
                  <c:x val="-0.19532951239194288"/>
                  <c:y val="0.2305118608665042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 </a:t>
                    </a:r>
                    <a:endParaRPr lang="ru-RU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группа</a:t>
                    </a:r>
                    <a:r>
                      <a: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23%</a:t>
                    </a:r>
                    <a:endParaRPr lang="ru-RU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511722501404222E-2"/>
                  <c:y val="-0.2994501873754761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II</a:t>
                    </a:r>
                    <a:endParaRPr lang="ru-RU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группа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41%</a:t>
                    </a:r>
                    <a:endParaRPr lang="ru-RU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755566531092301"/>
                  <c:y val="0.2037594464351813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III </a:t>
                    </a:r>
                    <a:endParaRPr lang="ru-RU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группа</a:t>
                    </a:r>
                    <a:r>
                      <a: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16%</a:t>
                    </a:r>
                    <a:endParaRPr lang="ru-RU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2251565253698547E-2"/>
                  <c:y val="0.1429327454759274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IV </a:t>
                    </a:r>
                    <a:r>
                      <a:rPr lang="ru-RU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группа
</a:t>
                    </a:r>
                    <a:r>
                      <a:rPr lang="ru-RU" b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4%</a:t>
                    </a:r>
                    <a:endParaRPr lang="ru-RU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Лист1!$A$2:$A$5</c:f>
              <c:strCache>
                <c:ptCount val="4"/>
                <c:pt idx="0">
                  <c:v>I группа</c:v>
                </c:pt>
                <c:pt idx="1">
                  <c:v>II группа</c:v>
                </c:pt>
                <c:pt idx="2">
                  <c:v>III группа</c:v>
                </c:pt>
                <c:pt idx="3">
                  <c:v>IV группа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41</c:v>
                </c:pt>
                <c:pt idx="2">
                  <c:v>16</c:v>
                </c:pt>
                <c:pt idx="3">
                  <c:v>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TvRg_5fJNy-Ggv8lwWDuTXi4q8x9WE1RJ1tDo6DWzg/edit?usp=sharing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20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TwkX0Hz6cT2QpsAI0Mmytg7gtKKOOLk1BNtw98WdkE/edit?usp=shari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slide" Target="slide29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1;&#1088;&#1086;&#1082;%20&#1085;&#1072;&#1089;&#1083;&#1077;&#1076;&#1086;&#1074;&#1072;&#1085;&#1080;&#1077;%20&#1075;&#1088;&#1091;&#1087;&#1087;%20&#1082;&#1088;&#1086;&#1074;&#1080;%20&#1095;&#1077;&#1083;&#1086;&#1074;&#1077;&#1082;&#1072;\WhatsApp%20Video%202022-02-27%20at%2020.05.38.mp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26291" y="25539"/>
            <a:ext cx="12192000" cy="683246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732" y="448733"/>
            <a:ext cx="7370618" cy="210368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</a:t>
            </a:r>
            <a:br>
              <a:rPr lang="ru-RU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</a:t>
            </a:r>
            <a:r>
              <a:rPr lang="en-US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8»</a:t>
            </a:r>
            <a:br>
              <a:rPr lang="ru-RU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Рузаевского</a:t>
            </a:r>
            <a:r>
              <a:rPr lang="ru-RU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Республики Мордовия </a:t>
            </a:r>
            <a:endParaRPr lang="en-US" sz="3200" b="1" i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4121" t="24271" b="13333"/>
          <a:stretch>
            <a:fillRect/>
          </a:stretch>
        </p:blipFill>
        <p:spPr bwMode="auto">
          <a:xfrm rot="10800000">
            <a:off x="6146800" y="347133"/>
            <a:ext cx="5283201" cy="57735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Title 1"/>
          <p:cNvSpPr txBox="1"/>
          <p:nvPr/>
        </p:nvSpPr>
        <p:spPr>
          <a:xfrm>
            <a:off x="3719177" y="4576512"/>
            <a:ext cx="7370618" cy="2103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1" i="1" u="none" strike="noStrike" kern="1200" cap="none" spc="0" normalizeH="0" baseline="0" noProof="0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Учитель  биологии</a:t>
            </a:r>
            <a:br>
              <a:rPr kumimoji="0" lang="ru-RU" sz="3600" b="1" i="1" u="none" strike="noStrike" kern="1200" cap="none" spc="0" normalizeH="0" baseline="0" noProof="0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1" i="1" u="none" strike="noStrike" kern="1200" cap="none" spc="0" normalizeH="0" baseline="0" noProof="0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Краснова Светлана Андреевна</a:t>
            </a:r>
            <a:endParaRPr kumimoji="0" lang="en-US" sz="3600" b="1" i="1" u="none" strike="noStrike" kern="1200" cap="none" spc="0" normalizeH="0" baseline="0" noProof="0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>
            <a:lum bright="70000" contrast="30000"/>
          </a:blip>
          <a:srcRect b="6939"/>
          <a:stretch>
            <a:fillRect/>
          </a:stretch>
        </p:blipFill>
        <p:spPr bwMode="auto">
          <a:xfrm>
            <a:off x="0" y="381139"/>
            <a:ext cx="12192000" cy="63583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Picture 2" descr="https://static.wixstatic.com/media/78922e_8bdd643317d24a6d87cec30f09d25b87~mv2.gif/v1/fit/w_400%2Ch_225%2Cal_c%2Cq_80/fil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1" y="-110067"/>
            <a:ext cx="3777289" cy="3310467"/>
          </a:xfrm>
          <a:prstGeom prst="teardrop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866"/>
            <a:ext cx="8822267" cy="176106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«Наследование групп крови</a:t>
            </a:r>
            <a:r>
              <a:rPr lang="en-US" b="1" i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человека»</a:t>
            </a:r>
            <a:endParaRPr lang="ru-RU" b="1" i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крови определяет наличие на поверхности эритроцитов специфических белков (антигенов) </a:t>
            </a:r>
            <a:r>
              <a:rPr lang="ru-RU" sz="3600" b="1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агглютиногенов</a:t>
            </a:r>
            <a:endParaRPr lang="ru-RU" sz="36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3936" y="2531051"/>
            <a:ext cx="2393517" cy="29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3019" y="2495409"/>
            <a:ext cx="2508018" cy="298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63" y="2517918"/>
            <a:ext cx="2326208" cy="292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0437" y="2242993"/>
            <a:ext cx="2331893" cy="321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2191" y="5661891"/>
            <a:ext cx="6602106" cy="102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86" y="346797"/>
            <a:ext cx="3314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855" y="719667"/>
            <a:ext cx="9384145" cy="3131127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Локус гена обозначают буквой  </a:t>
            </a:r>
            <a:r>
              <a:rPr lang="ru-RU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Наследование групп крови определяется действием трех аллельных генов, обозначаемых: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1452" y="4414025"/>
            <a:ext cx="1500911" cy="18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1164" y="4331854"/>
            <a:ext cx="1467289" cy="20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2701" y="4383952"/>
            <a:ext cx="1608427" cy="19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00550" y="3703842"/>
            <a:ext cx="50433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611" y="-167399"/>
            <a:ext cx="999744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группам крови системы АВО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6960" y="690155"/>
          <a:ext cx="923510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871"/>
                <a:gridCol w="2379086"/>
                <a:gridCol w="4391150"/>
              </a:tblGrid>
              <a:tr h="4395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Группы крови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Белок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Генотип</a:t>
                      </a:r>
                    </a:p>
                  </a:txBody>
                  <a:tcPr anchor="ctr" horzOverflow="overflow"/>
                </a:tc>
              </a:tr>
              <a:tr h="90831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 группа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0  </a:t>
                      </a:r>
                      <a:r>
                        <a:rPr kumimoji="0" lang="ru-RU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гомозигота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556710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группа</a:t>
                      </a:r>
                    </a:p>
                  </a:txBody>
                  <a:tcPr anchor="ctr" horzOverflow="overflow"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kumimoji="0" lang="ru-RU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гомозигота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556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kumimoji="0" lang="en-US" alt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гетерозигота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556710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группа</a:t>
                      </a:r>
                    </a:p>
                  </a:txBody>
                  <a:tcPr anchor="ctr" horzOverflow="overflow"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ru-RU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гомозигота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556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en-US" alt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гетерозигота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90831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группа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АВ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ru-RU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гетерозигота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b="9388"/>
          <a:stretch>
            <a:fillRect/>
          </a:stretch>
        </p:blipFill>
        <p:spPr bwMode="auto">
          <a:xfrm>
            <a:off x="886690" y="2235200"/>
            <a:ext cx="856989" cy="10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10473"/>
          <a:stretch>
            <a:fillRect/>
          </a:stretch>
        </p:blipFill>
        <p:spPr bwMode="auto">
          <a:xfrm>
            <a:off x="866707" y="3349503"/>
            <a:ext cx="908652" cy="9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b="16128"/>
          <a:stretch>
            <a:fillRect/>
          </a:stretch>
        </p:blipFill>
        <p:spPr bwMode="auto">
          <a:xfrm>
            <a:off x="877824" y="1209964"/>
            <a:ext cx="8678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b="10541"/>
          <a:stretch>
            <a:fillRect/>
          </a:stretch>
        </p:blipFill>
        <p:spPr bwMode="auto">
          <a:xfrm>
            <a:off x="942109" y="4390428"/>
            <a:ext cx="900197" cy="9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325223"/>
            <a:ext cx="118040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Кодоминирование</a:t>
            </a:r>
            <a:r>
              <a:rPr lang="ru-RU" sz="2800" i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такой тип </a:t>
            </a: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неаллельных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генов, 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котором каждый из аллелей проявляет свое действие 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ни один аллель не подавляет действие другого.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1733" y="1176867"/>
            <a:ext cx="4318000" cy="880533"/>
          </a:xfrm>
          <a:prstGeom prst="rect">
            <a:avLst/>
          </a:prstGeom>
          <a:solidFill>
            <a:srgbClr val="BBC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63267" y="2133600"/>
            <a:ext cx="4343400" cy="49953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37868" y="3327400"/>
            <a:ext cx="4343400" cy="49953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1733" y="4445000"/>
            <a:ext cx="4343400" cy="872068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54800" y="2683933"/>
            <a:ext cx="4318000" cy="533399"/>
          </a:xfrm>
          <a:prstGeom prst="rect">
            <a:avLst/>
          </a:prstGeom>
          <a:solidFill>
            <a:srgbClr val="BBC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80200" y="3852333"/>
            <a:ext cx="4318000" cy="533399"/>
          </a:xfrm>
          <a:prstGeom prst="rect">
            <a:avLst/>
          </a:prstGeom>
          <a:solidFill>
            <a:srgbClr val="BBC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3817" y="-1"/>
            <a:ext cx="5888184" cy="392545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5842" name="Picture 2" descr="https://www.syl.ru/misc/i/ni/2/2/3/1/3/2/0/i/2231320.jpg"/>
          <p:cNvPicPr>
            <a:picLocks noChangeAspect="1" noChangeArrowheads="1"/>
          </p:cNvPicPr>
          <p:nvPr/>
        </p:nvPicPr>
        <p:blipFill>
          <a:blip r:embed="rId3" cstate="print"/>
          <a:srcRect l="14693" r="18341" b="31482"/>
          <a:stretch>
            <a:fillRect/>
          </a:stretch>
        </p:blipFill>
        <p:spPr bwMode="auto">
          <a:xfrm flipH="1">
            <a:off x="0" y="2733964"/>
            <a:ext cx="6042516" cy="412403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653" y="4228934"/>
            <a:ext cx="6354618" cy="216131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не является</a:t>
            </a:r>
            <a:br>
              <a:rPr lang="ru-RU" sz="3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биологическим отцом?</a:t>
            </a: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Младенца подменили в роддоме? </a:t>
            </a: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беспокойство не о чем?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526473" y="360219"/>
            <a:ext cx="7536872" cy="2530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молодой семье родился ребенок. Родители счастливы,  малыш здоров, растет,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прибавляет в весе.  Все было бы хорошо,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пока на очередном медосмотре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определили группу крови ребенка. 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2277028" y="2861955"/>
            <a:ext cx="9758218" cy="1343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семье начались скандалы, да и было из-за чего: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родителей ΙΙ и ΙΙΙ группы крови, а у малыша Ι группа.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5539"/>
            <a:ext cx="12192000" cy="68324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600" y="1510003"/>
            <a:ext cx="75268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задачи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наследование групп крови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Решетка </a:t>
            </a: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Пеннета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13123" y="2818368"/>
          <a:ext cx="6265332" cy="3566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88444"/>
                <a:gridCol w="2088444"/>
                <a:gridCol w="208844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    II</a:t>
                      </a:r>
                      <a:endParaRPr lang="ru-RU" sz="5400" b="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="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5400" b="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="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5400" b="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540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540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6990" y="307171"/>
            <a:ext cx="11094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родителей ΙΙ и ΙΙΙ группы крови.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1585" y="810553"/>
            <a:ext cx="11094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у малыша быть Ι группа крови?</a:t>
            </a:r>
            <a:endParaRPr lang="ru-RU" sz="3600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85" y="5499245"/>
            <a:ext cx="1543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742" y="5503863"/>
            <a:ext cx="1543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0767" y="4590867"/>
            <a:ext cx="1543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094" y="4603318"/>
            <a:ext cx="1543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0680383" y="4582067"/>
            <a:ext cx="944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54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63706" y="4590535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5400" baseline="300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5539"/>
            <a:ext cx="12192000" cy="68324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13123" y="2928436"/>
          <a:ext cx="6265332" cy="3566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88444"/>
                <a:gridCol w="2088444"/>
                <a:gridCol w="208844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    II</a:t>
                      </a:r>
                      <a:endParaRPr lang="ru-RU" sz="5400" b="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="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5400" b="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="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5400" b="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540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40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7912" y="4724401"/>
            <a:ext cx="1506771" cy="8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1160" y="4687984"/>
            <a:ext cx="1543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0245" y="5619002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 t="9588"/>
          <a:stretch>
            <a:fillRect/>
          </a:stretch>
        </p:blipFill>
        <p:spPr bwMode="auto">
          <a:xfrm>
            <a:off x="5091938" y="5662706"/>
            <a:ext cx="733425" cy="76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6045" y="5655096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/>
          <a:srcRect b="6152"/>
          <a:stretch>
            <a:fillRect/>
          </a:stretch>
        </p:blipFill>
        <p:spPr bwMode="auto">
          <a:xfrm>
            <a:off x="7192830" y="5642567"/>
            <a:ext cx="733425" cy="79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376990" y="307171"/>
            <a:ext cx="11094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родителей ΙΙ и ΙΙΙ группы крови.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1585" y="810553"/>
            <a:ext cx="11094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у малыша быть Ι группа крови?</a:t>
            </a:r>
            <a:endParaRPr lang="ru-RU" sz="3600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2006600" y="1510003"/>
            <a:ext cx="75268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задачи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наследование групп крови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Решетка </a:t>
            </a: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Пеннета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595716" y="5572667"/>
            <a:ext cx="944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54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95718" y="4700600"/>
            <a:ext cx="944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54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039906" y="5564203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5400" baseline="300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048372" y="4658269"/>
            <a:ext cx="11464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5400" baseline="300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0067" y="25539"/>
            <a:ext cx="12192000" cy="68324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30056" y="2970768"/>
          <a:ext cx="6265332" cy="3566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88444"/>
                <a:gridCol w="2088444"/>
                <a:gridCol w="208844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    II</a:t>
                      </a:r>
                      <a:endParaRPr lang="ru-RU" sz="5400" b="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="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5400" b="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="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400" b="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540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540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894" y="4772652"/>
            <a:ext cx="1543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2195" y="4757210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5358" y="5638163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2671" y="4788110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451" y="5629291"/>
            <a:ext cx="1543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627" y="5631593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376990" y="307171"/>
            <a:ext cx="11094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родителей ΙΙ и ΙΙΙ группы крови.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1585" y="810553"/>
            <a:ext cx="11094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у малыша быть Ι группа крови?</a:t>
            </a:r>
            <a:endParaRPr lang="ru-RU" sz="3600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006600" y="1510003"/>
            <a:ext cx="75268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задачи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наследование групп крови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Решетка </a:t>
            </a: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Пеннета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80383" y="5581133"/>
            <a:ext cx="944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54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680384" y="4759869"/>
            <a:ext cx="944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54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141507" y="4751401"/>
            <a:ext cx="11721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5400" baseline="300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107640" y="5598068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5400" baseline="300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5539"/>
            <a:ext cx="12192000" cy="68324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3855" y="2903035"/>
          <a:ext cx="6265332" cy="3566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88444"/>
                <a:gridCol w="2088444"/>
                <a:gridCol w="208844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    II</a:t>
                      </a:r>
                      <a:endParaRPr lang="ru-RU" sz="5400" b="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="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5400" b="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="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400" b="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540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5400" baseline="30000" dirty="0" smtClean="0"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400" baseline="30000" dirty="0"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5400" dirty="0">
                        <a:ln w="57150">
                          <a:solidFill>
                            <a:schemeClr val="accent2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493" y="4687984"/>
            <a:ext cx="1543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2194" y="4672544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0690" y="5578896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7270" y="4711910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2781" y="5669801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3091" y="5588966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704" y="5610303"/>
            <a:ext cx="733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Прямоугольник 35"/>
          <p:cNvSpPr/>
          <p:nvPr/>
        </p:nvSpPr>
        <p:spPr>
          <a:xfrm>
            <a:off x="376990" y="307171"/>
            <a:ext cx="11094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родителей ΙΙ и ΙΙΙ группы крови.</a:t>
            </a:r>
            <a:endParaRPr lang="ru-RU" sz="3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41585" y="810553"/>
            <a:ext cx="11094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у малыша быть Ι группа крови?</a:t>
            </a:r>
            <a:endParaRPr lang="ru-RU" sz="3600" dirty="0"/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2006600" y="1510003"/>
            <a:ext cx="75268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задачи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наследование групп крови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Решетка </a:t>
            </a: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Пеннета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00318" y="4785266"/>
            <a:ext cx="944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54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84984" y="3261267"/>
            <a:ext cx="944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54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325717" y="4065599"/>
            <a:ext cx="944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54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308783" y="5547268"/>
            <a:ext cx="944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54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829173" y="5598068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5400" baseline="300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46106" y="4810668"/>
            <a:ext cx="11464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5400" baseline="300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846106" y="4065602"/>
            <a:ext cx="11721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5400" baseline="300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871507" y="3244335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54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aseline="30000" dirty="0" smtClean="0">
                <a:ln w="5715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5400" baseline="30000" dirty="0">
              <a:ln w="57150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9" grpId="0"/>
      <p:bldP spid="40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>
            <a:lum bright="70000" contrast="30000"/>
          </a:blip>
          <a:srcRect/>
          <a:stretch>
            <a:fillRect/>
          </a:stretch>
        </p:blipFill>
        <p:spPr bwMode="auto">
          <a:xfrm>
            <a:off x="0" y="135605"/>
            <a:ext cx="12192000" cy="683246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2050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ВОЗМОЖНЫЕ ВАРИАНТЫ НАСЛЕДОВАНИЯ ГРУПП КРОВИ ЧЕЛОВЕКА </a:t>
            </a:r>
            <a:endParaRPr lang="ru-RU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unnamed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8464" y="1688306"/>
            <a:ext cx="5715000" cy="5715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7967" y="1772182"/>
            <a:ext cx="7691966" cy="355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301067" y="3598334"/>
            <a:ext cx="821266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04067" y="3031067"/>
            <a:ext cx="821266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01066" y="3039534"/>
            <a:ext cx="821266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26666" y="3606801"/>
            <a:ext cx="1244600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26867" y="3589867"/>
            <a:ext cx="1007533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21000" y="3615267"/>
            <a:ext cx="821266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04066" y="4174068"/>
            <a:ext cx="821266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14800" y="4191000"/>
            <a:ext cx="1244600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18400" y="4182534"/>
            <a:ext cx="1024466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904067" y="4758268"/>
            <a:ext cx="821266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935133" y="4191001"/>
            <a:ext cx="1244600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35133" y="4766734"/>
            <a:ext cx="1244600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26665" y="3022601"/>
            <a:ext cx="1244600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31733" y="4775201"/>
            <a:ext cx="1244600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35334" y="4775201"/>
            <a:ext cx="1024466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535333" y="3014134"/>
            <a:ext cx="1024466" cy="41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Содержимое 7" descr="bp.jpe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l="8455"/>
          <a:stretch>
            <a:fillRect/>
          </a:stretch>
        </p:blipFill>
        <p:spPr>
          <a:xfrm>
            <a:off x="0" y="4744411"/>
            <a:ext cx="1594400" cy="1732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39"/>
            <a:ext cx="12192000" cy="68324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4872" y="314037"/>
            <a:ext cx="3953164" cy="2103688"/>
          </a:xfrm>
        </p:spPr>
        <p:txBody>
          <a:bodyPr>
            <a:noAutofit/>
          </a:bodyPr>
          <a:lstStyle/>
          <a:p>
            <a:pPr algn="r"/>
            <a:r>
              <a:rPr lang="ru-RU" sz="36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Любое  познание</a:t>
            </a:r>
            <a:br>
              <a:rPr lang="ru-RU" sz="36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начинается </a:t>
            </a:r>
            <a:br>
              <a:rPr lang="ru-RU" sz="36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 удивления </a:t>
            </a:r>
            <a:endParaRPr lang="en-US" sz="3600" b="1" i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9ebuyW2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158" y="3029314"/>
            <a:ext cx="7449128" cy="35866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107782" y="4133850"/>
            <a:ext cx="13698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7" descr="bp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l="8455"/>
          <a:stretch>
            <a:fillRect/>
          </a:stretch>
        </p:blipFill>
        <p:spPr>
          <a:xfrm>
            <a:off x="0" y="0"/>
            <a:ext cx="2396912" cy="2604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884" y="201706"/>
            <a:ext cx="2120962" cy="666839"/>
          </a:xfrm>
        </p:spPr>
        <p:txBody>
          <a:bodyPr>
            <a:normAutofit/>
          </a:bodyPr>
          <a:lstStyle/>
          <a:p>
            <a:pPr algn="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622952" y="4612120"/>
            <a:ext cx="2037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</a:t>
            </a: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IV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группой</a:t>
            </a: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1410526" y="380710"/>
            <a:ext cx="10776856" cy="3761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457200" y="406400"/>
            <a:ext cx="11208656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суде слушается дело по взысканию алиментов.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Мать имеет I группу крови, дети – II, III.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отцовство претендуют два мужчины с IV группой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с I группой крови.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Кто из мужчин может быть отцом детей?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1508" name="Picture 4" descr="https://sun9-19.userapi.com/impf/c855724/v855724428/5de5c/2AQe5HZTALs.jpg?size=405x450&amp;quality=96&amp;sign=93684b860d15a44dd4aa599b3ea48cd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866080" y="3259666"/>
            <a:ext cx="2995720" cy="3328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07782" y="4133850"/>
            <a:ext cx="13698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1687" y="4612120"/>
            <a:ext cx="15290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</a:t>
            </a: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Содержимое 7" descr="bp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l="8455"/>
          <a:stretch>
            <a:fillRect/>
          </a:stretch>
        </p:blipFill>
        <p:spPr>
          <a:xfrm>
            <a:off x="0" y="0"/>
            <a:ext cx="2396912" cy="2604656"/>
          </a:xfrm>
          <a:prstGeom prst="rect">
            <a:avLst/>
          </a:prstGeom>
        </p:spPr>
      </p:pic>
      <p:sp>
        <p:nvSpPr>
          <p:cNvPr id="14" name="Заголовок 1"/>
          <p:cNvSpPr txBox="1"/>
          <p:nvPr/>
        </p:nvSpPr>
        <p:spPr>
          <a:xfrm>
            <a:off x="1443565" y="546100"/>
            <a:ext cx="10147300" cy="2527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Молодая семья ждет ребенка.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Мать имеет III группу крови, отец - IV группу крови.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Родители стали спорить, чью группу крови унаследует ребенок.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итоге ребенок родился не с III и не с IV группой крови. Возможно ли это?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Какая группа крови  у ребенка  в такой семье?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1618884" y="201706"/>
            <a:ext cx="2120962" cy="666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Задача 2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E:\9ebuyW2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158" y="3029314"/>
            <a:ext cx="7449128" cy="3586617"/>
          </a:xfrm>
          <a:prstGeom prst="rect">
            <a:avLst/>
          </a:prstGeom>
          <a:noFill/>
        </p:spPr>
      </p:pic>
      <p:pic>
        <p:nvPicPr>
          <p:cNvPr id="12" name="Picture 4" descr="https://sun9-19.userapi.com/impf/c855724/v855724428/5de5c/2AQe5HZTALs.jpg?size=405x450&amp;quality=96&amp;sign=93684b860d15a44dd4aa599b3ea48cd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866080" y="3259666"/>
            <a:ext cx="2995720" cy="3328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07782" y="4133850"/>
            <a:ext cx="13698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9434" y="4612120"/>
            <a:ext cx="232127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пара-</a:t>
            </a:r>
          </a:p>
          <a:p>
            <a:pPr algn="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 с </a:t>
            </a:r>
          </a:p>
          <a:p>
            <a:pPr algn="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группой крови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пара- </a:t>
            </a:r>
          </a:p>
          <a:p>
            <a:pPr algn="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 со </a:t>
            </a:r>
          </a:p>
          <a:p>
            <a:pPr algn="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группой крови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7" descr="bp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l="8455"/>
          <a:stretch>
            <a:fillRect/>
          </a:stretch>
        </p:blipFill>
        <p:spPr>
          <a:xfrm>
            <a:off x="0" y="0"/>
            <a:ext cx="2396912" cy="2604656"/>
          </a:xfrm>
          <a:prstGeom prst="rect">
            <a:avLst/>
          </a:prstGeom>
        </p:spPr>
      </p:pic>
      <p:sp>
        <p:nvSpPr>
          <p:cNvPr id="14" name="Заголовок 1"/>
          <p:cNvSpPr txBox="1"/>
          <p:nvPr/>
        </p:nvSpPr>
        <p:spPr>
          <a:xfrm>
            <a:off x="1498600" y="393699"/>
            <a:ext cx="9584267" cy="3034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r">
              <a:spcBef>
                <a:spcPct val="0"/>
              </a:spcBef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родильном доме перепутали двух детей. </a:t>
            </a:r>
          </a:p>
          <a:p>
            <a:pPr lvl="0" algn="r">
              <a:spcBef>
                <a:spcPct val="0"/>
              </a:spcBef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одного ребёнка  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крови, а у другого –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группа. Анализ показал, </a:t>
            </a:r>
          </a:p>
          <a:p>
            <a:pPr lvl="0" algn="r">
              <a:spcBef>
                <a:spcPct val="0"/>
              </a:spcBef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одна пара родителей имеет 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группы, </a:t>
            </a:r>
          </a:p>
          <a:p>
            <a:pPr lvl="0" algn="r">
              <a:spcBef>
                <a:spcPct val="0"/>
              </a:spcBef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другая –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группы. </a:t>
            </a:r>
          </a:p>
          <a:p>
            <a:pPr lvl="0" algn="r">
              <a:spcBef>
                <a:spcPct val="0"/>
              </a:spcBef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родителей обоих детей.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</a:t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1618884" y="201706"/>
            <a:ext cx="2120962" cy="666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Задача 3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E:\9ebuyW2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158" y="3029314"/>
            <a:ext cx="7449128" cy="3586617"/>
          </a:xfrm>
          <a:prstGeom prst="rect">
            <a:avLst/>
          </a:prstGeom>
          <a:noFill/>
        </p:spPr>
      </p:pic>
      <p:pic>
        <p:nvPicPr>
          <p:cNvPr id="12" name="Picture 4" descr="https://sun9-19.userapi.com/impf/c855724/v855724428/5de5c/2AQe5HZTALs.jpg?size=405x450&amp;quality=96&amp;sign=93684b860d15a44dd4aa599b3ea48cd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866080" y="3259666"/>
            <a:ext cx="2995720" cy="3328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07782" y="4133850"/>
            <a:ext cx="13698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2698" y="4612120"/>
            <a:ext cx="2677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Родство </a:t>
            </a: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исключено,</a:t>
            </a: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т.к.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крови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7" descr="bp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l="8455"/>
          <a:stretch>
            <a:fillRect/>
          </a:stretch>
        </p:blipFill>
        <p:spPr>
          <a:xfrm>
            <a:off x="0" y="0"/>
            <a:ext cx="2396912" cy="2604656"/>
          </a:xfrm>
          <a:prstGeom prst="rect">
            <a:avLst/>
          </a:prstGeom>
        </p:spPr>
      </p:pic>
      <p:sp>
        <p:nvSpPr>
          <p:cNvPr id="12" name="Заголовок 1"/>
          <p:cNvSpPr txBox="1"/>
          <p:nvPr/>
        </p:nvSpPr>
        <p:spPr>
          <a:xfrm>
            <a:off x="1618884" y="201706"/>
            <a:ext cx="2120962" cy="666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Задача 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1866900" y="0"/>
            <a:ext cx="8513233" cy="361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Девушка заподозрила,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она может быть приемной в семье</a:t>
            </a:r>
            <a:r>
              <a:rPr lang="en-US" sz="3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endParaRPr lang="ru-RU" sz="3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т.к. у нее Ι группа, а  ее родителей ΙΙΙ группа крови. 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Она решила это проверить и обратилась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помощью: медицинской  экспертизой. 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Какое заключение должен дать эксперт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на чем оно будет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основано? </a:t>
            </a: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E:\9ebuyW2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158" y="3029314"/>
            <a:ext cx="7449128" cy="3586617"/>
          </a:xfrm>
          <a:prstGeom prst="rect">
            <a:avLst/>
          </a:prstGeom>
          <a:noFill/>
        </p:spPr>
      </p:pic>
      <p:pic>
        <p:nvPicPr>
          <p:cNvPr id="11" name="Picture 4" descr="https://sun9-19.userapi.com/impf/c855724/v855724428/5de5c/2AQe5HZTALs.jpg?size=405x450&amp;quality=96&amp;sign=93684b860d15a44dd4aa599b3ea48cd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866080" y="3259666"/>
            <a:ext cx="2995720" cy="3328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07782" y="4133850"/>
            <a:ext cx="13698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2698" y="4612120"/>
            <a:ext cx="2609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крови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7" descr="bp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l="8455"/>
          <a:stretch>
            <a:fillRect/>
          </a:stretch>
        </p:blipFill>
        <p:spPr>
          <a:xfrm>
            <a:off x="0" y="0"/>
            <a:ext cx="2396912" cy="2604656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2082799" y="406400"/>
            <a:ext cx="7636934" cy="196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Мать имеет II группу крови,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отец - IV группу крови.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Какие группы крови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можно ожидать у детей в такой семье?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1618884" y="201706"/>
            <a:ext cx="2120962" cy="666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Задача 5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E:\9ebuyW2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158" y="3029314"/>
            <a:ext cx="7449128" cy="3586617"/>
          </a:xfrm>
          <a:prstGeom prst="rect">
            <a:avLst/>
          </a:prstGeom>
          <a:noFill/>
        </p:spPr>
      </p:pic>
      <p:pic>
        <p:nvPicPr>
          <p:cNvPr id="12" name="Picture 4" descr="https://sun9-19.userapi.com/impf/c855724/v855724428/5de5c/2AQe5HZTALs.jpg?size=405x450&amp;quality=96&amp;sign=93684b860d15a44dd4aa599b3ea48cd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827980" y="3234266"/>
            <a:ext cx="2995720" cy="3328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82382" y="3651250"/>
            <a:ext cx="13698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607" y="4113656"/>
            <a:ext cx="2797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</a:t>
            </a: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отцом ребенка, т.к. возможные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крови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II, III, IV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7" descr="bp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l="8455"/>
          <a:stretch>
            <a:fillRect/>
          </a:stretch>
        </p:blipFill>
        <p:spPr>
          <a:xfrm>
            <a:off x="0" y="0"/>
            <a:ext cx="2396912" cy="2604656"/>
          </a:xfrm>
          <a:prstGeom prst="rect">
            <a:avLst/>
          </a:prstGeom>
        </p:spPr>
      </p:pic>
      <p:sp>
        <p:nvSpPr>
          <p:cNvPr id="12" name="Заголовок 1"/>
          <p:cNvSpPr txBox="1"/>
          <p:nvPr/>
        </p:nvSpPr>
        <p:spPr>
          <a:xfrm>
            <a:off x="1362815" y="587142"/>
            <a:ext cx="10829185" cy="250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Женщина с </a:t>
            </a: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</a:t>
            </a: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группой крови</a:t>
            </a: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возбудила дело о взыскании алиментов</a:t>
            </a: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мужчины,  имеющего </a:t>
            </a: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 группу крови, </a:t>
            </a:r>
            <a:endParaRPr kumimoji="0" lang="en-US" sz="4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утверждая,   что    он    отец </a:t>
            </a: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ребёнка. </a:t>
            </a:r>
            <a:endParaRPr kumimoji="0" lang="en-US" sz="4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ребёнка </a:t>
            </a: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группа. </a:t>
            </a:r>
            <a:endParaRPr kumimoji="0" lang="en-US" sz="4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Какое решение должен вынести суд?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1618884" y="201706"/>
            <a:ext cx="2120962" cy="666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Задача 6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E:\9ebuyW2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158" y="3029314"/>
            <a:ext cx="7449128" cy="3586617"/>
          </a:xfrm>
          <a:prstGeom prst="rect">
            <a:avLst/>
          </a:prstGeom>
          <a:noFill/>
        </p:spPr>
      </p:pic>
      <p:pic>
        <p:nvPicPr>
          <p:cNvPr id="13" name="Picture 4" descr="https://sun9-19.userapi.com/impf/c855724/v855724428/5de5c/2AQe5HZTALs.jpg?size=405x450&amp;quality=96&amp;sign=93684b860d15a44dd4aa599b3ea48cd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827980" y="3259666"/>
            <a:ext cx="2995720" cy="3328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>
            <a:lum bright="70000" contrast="30000"/>
          </a:blip>
          <a:srcRect/>
          <a:stretch>
            <a:fillRect/>
          </a:stretch>
        </p:blipFill>
        <p:spPr bwMode="auto">
          <a:xfrm>
            <a:off x="0" y="186405"/>
            <a:ext cx="12192000" cy="683246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5244"/>
            <a:ext cx="5084482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endParaRPr lang="ru-RU" sz="48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unnamed.jpg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07269" y="1840706"/>
            <a:ext cx="5715000" cy="5715000"/>
          </a:xfrm>
        </p:spPr>
      </p:pic>
      <p:pic>
        <p:nvPicPr>
          <p:cNvPr id="17412" name="Picture 4" descr="https://how-things-work-science-projects.com/wp-content/uploads/2016/08/Basic-Blood-Type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7909" y="251410"/>
            <a:ext cx="3121891" cy="3287656"/>
          </a:xfrm>
          <a:prstGeom prst="teardrop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gkb40dzm.ru/upload/iblock/28d/28dacd3f4c582963b835e62522fcf3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57200"/>
            <a:ext cx="8505825" cy="5667376"/>
          </a:xfrm>
          <a:prstGeom prst="ellipse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751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Обобщённый анализ заболеваний у лиц разных групп крови</a:t>
            </a:r>
            <a:endParaRPr lang="ru-RU" sz="36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056" y="566163"/>
            <a:ext cx="2172943" cy="264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76213" y="3619099"/>
            <a:ext cx="2315788" cy="275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432" y="717994"/>
            <a:ext cx="2002861" cy="251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44835"/>
            <a:ext cx="2088683" cy="288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52850" y="859401"/>
            <a:ext cx="3028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 щитовидной железы, ЖКТ, кожные болезни, инфекционные, аллергические. Не характерны тромбозы и инфаркты миокарда.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2101" y="3669979"/>
            <a:ext cx="289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печени, сердечно – сосудистой системы, большая вероятность онкологических заболеваний, диабета и аллергии.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3680" y="715023"/>
            <a:ext cx="32340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(В):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венозный тромбоз, инсульт, заболевания органов дыхания, синдром хронической усталости, склонность к диабету.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91300" y="3441680"/>
            <a:ext cx="33034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/>
              <a:t> (АВ):</a:t>
            </a:r>
            <a:r>
              <a:rPr lang="ru-RU" sz="2000" dirty="0" smtClean="0"/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опорно-двигательного аппарата, кожные, инфекционные, гематологические и онкологические. Довольно редко бывает гипертония, тромбозы и инфаркт миокарда..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0"/>
            <a:ext cx="12192001" cy="6871462"/>
            <a:chOff x="-1" y="0"/>
            <a:chExt cx="12192001" cy="6871462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30000" contrast="30000"/>
            </a:blip>
            <a:srcRect/>
            <a:stretch>
              <a:fillRect/>
            </a:stretch>
          </p:blipFill>
          <p:spPr bwMode="auto">
            <a:xfrm>
              <a:off x="-1" y="0"/>
              <a:ext cx="12192001" cy="68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437" name="Picture 5" descr="https://thumbs.dreamstime.com/b/%D0%BA%D0%BE%D0%BD%D1%86%D0%B5%D0%BF%D1%86%D0%B8%D1%8F-%D0%B0%D0%BD%D0%B0%D0%BB%D0%B8%D0%B7%D0%B0-%D0%BA%D1%80%D0%BE%D0%B2%D0%B8-%D1%81-%D0%BF%D0%BE%D0%BC%D0%BE%D1%89%D1%8C%D1%8E-%D0%BA%D0%B0%D0%BF%D0%BB%D0%B8-%D0%B8-%D0%BA%D0%BB%D0%B5%D1%82%D0%BE%D0%BA-%D0%B2%D0%B8%D1%80%D1%83%D1%81%D0%BD%D1%8B%D1%85-%D0%B7%D0%B0%D0%B1%D0%BE%D0%BB%D0%B5%D0%B2%D0%B0%D0%BD%D0%B8%D0%B9-179936503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 contrast="30000"/>
            </a:blip>
            <a:srcRect b="16651"/>
            <a:stretch>
              <a:fillRect/>
            </a:stretch>
          </p:blipFill>
          <p:spPr bwMode="auto">
            <a:xfrm>
              <a:off x="364836" y="3345103"/>
              <a:ext cx="3662470" cy="3052618"/>
            </a:xfrm>
            <a:prstGeom prst="ellipse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3" y="254000"/>
            <a:ext cx="10203492" cy="116205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устойчивая</a:t>
            </a:r>
            <a:r>
              <a:rPr lang="en-US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КРОВИ ЧЕЛОВЕКА</a:t>
            </a:r>
            <a:br>
              <a:rPr lang="ru-RU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  <a:r>
              <a:rPr lang="en-US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COVID </a:t>
            </a:r>
            <a:r>
              <a:rPr lang="en-US" sz="3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- 19</a:t>
            </a:r>
            <a:r>
              <a:rPr lang="ru-RU" sz="3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4800" y="2448715"/>
            <a:ext cx="101365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китайские врачи подметили, что пациенты </a:t>
            </a:r>
          </a:p>
          <a:p>
            <a:pPr algn="r"/>
            <a:r>
              <a:rPr lang="ru-RU" sz="32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 первой (0) группой крови </a:t>
            </a:r>
            <a:r>
              <a:rPr lang="ru-RU" sz="2800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реже попадают в больницу с </a:t>
            </a:r>
            <a:r>
              <a:rPr lang="ru-RU" sz="2800" i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800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 — их насчитали там </a:t>
            </a:r>
            <a:r>
              <a:rPr lang="ru-RU" sz="28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</a:p>
          <a:p>
            <a:pPr algn="r"/>
            <a:r>
              <a:rPr lang="ru-RU" sz="32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 процентов при 33 процентах в среднем по популяции</a:t>
            </a:r>
            <a:r>
              <a:rPr lang="ru-RU" sz="2800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 хотя не всем удалось потом подтвердить эту </a:t>
            </a:r>
            <a:r>
              <a:rPr lang="ru-RU" sz="2800" i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корреляцию,в</a:t>
            </a:r>
            <a:r>
              <a:rPr lang="ru-RU" sz="2800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большинстве работ она повторилась, </a:t>
            </a:r>
          </a:p>
          <a:p>
            <a:pPr algn="r"/>
            <a:r>
              <a:rPr lang="ru-RU" sz="2800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 чаще всего в выигрыше были именно люди с первой группой(0), </a:t>
            </a:r>
          </a:p>
          <a:p>
            <a:pPr algn="r"/>
            <a:r>
              <a:rPr lang="ru-RU" sz="2800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которые, по разным подсчетам, реже подхватывали </a:t>
            </a:r>
            <a:r>
              <a:rPr lang="ru-RU" sz="2800" i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</a:t>
            </a:r>
            <a:r>
              <a:rPr lang="ru-RU" sz="2800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мягче болели и реже умирали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>
            <a:lum bright="70000" contrast="30000"/>
          </a:blip>
          <a:srcRect/>
          <a:stretch>
            <a:fillRect/>
          </a:stretch>
        </p:blipFill>
        <p:spPr bwMode="auto">
          <a:xfrm>
            <a:off x="0" y="186405"/>
            <a:ext cx="12192000" cy="683246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20066" y="1483799"/>
            <a:ext cx="6587067" cy="48320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1371600" marR="0" lvl="3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Базовый у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ровень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1371600" marR="0" lvl="3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записи в тетради,</a:t>
            </a:r>
            <a:r>
              <a:rPr kumimoji="0" lang="ru-RU" sz="2800" b="0" i="0" u="none" strike="noStrike" cap="none" normalizeH="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решить задачу </a:t>
            </a:r>
          </a:p>
          <a:p>
            <a:pPr marL="1371600" marR="0" lvl="3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D767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Повышенный у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D767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ровень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D767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составить и решить задачу на наследование групп крови</a:t>
            </a: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ru-RU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D767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Продвинутый у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ровень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решить задачу задания 28 из 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КИМов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ЕГЭ</a:t>
            </a:r>
            <a:endParaRPr kumimoji="0" lang="ru-RU" sz="1800" b="0" i="0" u="none" strike="noStrike" cap="none" normalizeH="0" baseline="0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:\qr-cod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983" y="2954867"/>
            <a:ext cx="3257550" cy="3257550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1" y="225244"/>
            <a:ext cx="7560733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 задание</a:t>
            </a:r>
            <a:endParaRPr lang="ru-RU" sz="48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WhatsApp Video 2022-02-27 at 20.05.3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67525"/>
          </a:xfrm>
          <a:prstGeom prst="rect">
            <a:avLst/>
          </a:prstGeom>
        </p:spPr>
      </p:pic>
    </p:spTree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1863"/>
            <a:ext cx="12192000" cy="165121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Генетика крови таит в себе еще много загадок, сомнений…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5362" name="Picture 2" descr="https://m-chu.ru/wp-content/uploads/2019/04/vascular-health.jpg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0" y="0"/>
            <a:ext cx="12192000" cy="6881417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24462" y="0"/>
            <a:ext cx="8967538" cy="20005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4400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То, что мы знаем</a:t>
            </a:r>
            <a:r>
              <a:rPr kumimoji="0" lang="ru-RU" sz="4400" b="1" i="0" u="none" strike="noStrike" cap="none" normalizeH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ru-RU" sz="4400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капля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sz="4400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4400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то, что мы не знаем</a:t>
            </a:r>
            <a:r>
              <a:rPr kumimoji="0" lang="ru-RU" sz="4400" b="1" i="0" u="none" strike="noStrike" cap="none" normalizeH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ru-RU" sz="4400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океан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Исаак Ньютон </a:t>
            </a:r>
            <a:endParaRPr kumimoji="0" lang="ru-RU" sz="3200" b="1" i="0" u="none" strike="noStrike" cap="none" normalizeH="0" baseline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82" y="552955"/>
            <a:ext cx="12192000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урок, до свидания!</a:t>
            </a:r>
            <a:endParaRPr lang="ru-RU" sz="4400" dirty="0"/>
          </a:p>
        </p:txBody>
      </p:sp>
      <p:pic>
        <p:nvPicPr>
          <p:cNvPr id="5" name="Содержимое 4" descr="e2e8f281-2d6d-5bc7-86be-98a689cd37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565610"/>
            <a:ext cx="12357847" cy="842361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ustaliy.ru/wp-content/uploads/2020/04/depositphotos_12570127_xl-2015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5194"/>
            <a:ext cx="12192001" cy="6883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26291" y="25539"/>
            <a:ext cx="12192000" cy="683246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732" y="448733"/>
            <a:ext cx="7370618" cy="210368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</a:t>
            </a:r>
            <a:br>
              <a:rPr lang="ru-RU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</a:t>
            </a:r>
            <a:r>
              <a:rPr lang="en-US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ru-RU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8»</a:t>
            </a:r>
            <a:br>
              <a:rPr lang="ru-RU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Рузаевского</a:t>
            </a:r>
            <a:r>
              <a:rPr lang="ru-RU" sz="32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Республики Мордовия </a:t>
            </a:r>
            <a:endParaRPr lang="en-US" sz="3200" b="1" i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4121" t="24271" b="13333"/>
          <a:stretch>
            <a:fillRect/>
          </a:stretch>
        </p:blipFill>
        <p:spPr bwMode="auto">
          <a:xfrm rot="10800000">
            <a:off x="6146800" y="347133"/>
            <a:ext cx="5283201" cy="57735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Title 1"/>
          <p:cNvSpPr txBox="1"/>
          <p:nvPr/>
        </p:nvSpPr>
        <p:spPr>
          <a:xfrm>
            <a:off x="3719177" y="4576512"/>
            <a:ext cx="7370618" cy="2103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1" i="1" u="none" strike="noStrike" kern="1200" cap="none" spc="0" normalizeH="0" baseline="0" noProof="0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Учитель  биологии</a:t>
            </a:r>
            <a:br>
              <a:rPr kumimoji="0" lang="ru-RU" sz="3600" b="1" i="1" u="none" strike="noStrike" kern="1200" cap="none" spc="0" normalizeH="0" baseline="0" noProof="0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1" i="1" u="none" strike="noStrike" kern="1200" cap="none" spc="0" normalizeH="0" baseline="0" noProof="0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Краснова Светлана Андреевна</a:t>
            </a:r>
            <a:endParaRPr kumimoji="0" lang="en-US" sz="3600" b="1" i="1" u="none" strike="noStrike" kern="1200" cap="none" spc="0" normalizeH="0" baseline="0" noProof="0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39"/>
            <a:ext cx="12192000" cy="68324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4872" y="314037"/>
            <a:ext cx="3953164" cy="2103688"/>
          </a:xfrm>
        </p:spPr>
        <p:txBody>
          <a:bodyPr>
            <a:noAutofit/>
          </a:bodyPr>
          <a:lstStyle/>
          <a:p>
            <a:pPr algn="r"/>
            <a:r>
              <a:rPr lang="ru-RU" sz="36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Любое  познание</a:t>
            </a:r>
            <a:br>
              <a:rPr lang="ru-RU" sz="36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начинается </a:t>
            </a:r>
            <a:br>
              <a:rPr lang="ru-RU" sz="36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 удивления </a:t>
            </a:r>
            <a:endParaRPr lang="en-US" sz="3600" b="1" i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6417" y="333905"/>
            <a:ext cx="6336145" cy="907617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соцопроса</a:t>
            </a:r>
            <a:endParaRPr lang="ru-RU" sz="36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578382" y="1572491"/>
            <a:ext cx="5712303" cy="102033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опроса</a:t>
            </a: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группам крови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6179127" y="1867910"/>
          <a:ext cx="6012873" cy="499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64841" cy="14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 descr="WhatsApp Image 2022-02-27 at 19.54.37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274618" y="203035"/>
            <a:ext cx="3500582" cy="6511730"/>
          </a:xfrm>
          <a:ln cmpd="dbl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205" y="4119417"/>
            <a:ext cx="2177694" cy="259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5432" y="1759045"/>
            <a:ext cx="2105025" cy="90487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России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-253230" y="2142836"/>
          <a:ext cx="5680364" cy="471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9129757" y="1596208"/>
            <a:ext cx="2705103" cy="1084262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8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6142182" y="2124364"/>
          <a:ext cx="6049818" cy="4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/>
          <p:nvPr/>
        </p:nvSpPr>
        <p:spPr>
          <a:xfrm>
            <a:off x="0" y="941195"/>
            <a:ext cx="5467927" cy="907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Данные  на конец 2021года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651884" y="884238"/>
            <a:ext cx="6336145" cy="907617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соцопроса</a:t>
            </a:r>
            <a:endParaRPr lang="ru-RU" sz="36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205" y="4119417"/>
            <a:ext cx="2177694" cy="259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5539"/>
            <a:ext cx="12192000" cy="683246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327908" y="2158648"/>
            <a:ext cx="204562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endParaRPr lang="ru-RU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37726" y="2158165"/>
            <a:ext cx="19900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endParaRPr lang="ru-RU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9911" y="2176792"/>
            <a:ext cx="204508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endParaRPr lang="ru-RU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2733" y="4370626"/>
            <a:ext cx="20828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endParaRPr lang="ru-RU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5642" y="4359982"/>
            <a:ext cx="20117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endParaRPr lang="ru-RU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79180" y="4369658"/>
            <a:ext cx="196888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endParaRPr lang="ru-RU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95393" y="4342563"/>
            <a:ext cx="22101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endParaRPr lang="ru-RU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https://attuale.ru/wp-content/uploads/2018/10/o-BLOOD-TRANSFUSION-facebook.jpg"/>
          <p:cNvPicPr>
            <a:picLocks noChangeAspect="1" noChangeArrowheads="1"/>
          </p:cNvPicPr>
          <p:nvPr/>
        </p:nvPicPr>
        <p:blipFill>
          <a:blip r:embed="rId3" cstate="print"/>
          <a:srcRect l="-5501" t="-20204" r="21438" b="-19776"/>
          <a:stretch>
            <a:fillRect/>
          </a:stretch>
        </p:blipFill>
        <p:spPr bwMode="auto">
          <a:xfrm rot="1401140">
            <a:off x="-491767" y="214373"/>
            <a:ext cx="5898575" cy="491106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664" y="147639"/>
            <a:ext cx="8288867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переливания крови</a:t>
            </a:r>
            <a:endParaRPr lang="ru-RU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/>
          <p:nvPr/>
        </p:nvSpPr>
        <p:spPr>
          <a:xfrm>
            <a:off x="7061199" y="1422399"/>
            <a:ext cx="2184398" cy="80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Донор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/>
          <p:nvPr/>
        </p:nvSpPr>
        <p:spPr>
          <a:xfrm>
            <a:off x="7112000" y="5456238"/>
            <a:ext cx="2184398" cy="68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Реципиент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2763" y="2135422"/>
            <a:ext cx="20511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D7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endParaRPr lang="ru-RU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D7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пк\Desktop\УРОК\эритроциты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5539"/>
            <a:ext cx="12192000" cy="683246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t="20888" b="18078"/>
          <a:stretch>
            <a:fillRect/>
          </a:stretch>
        </p:blipFill>
        <p:spPr bwMode="auto">
          <a:xfrm>
            <a:off x="3945468" y="1549401"/>
            <a:ext cx="7873998" cy="450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TextBox 17"/>
          <p:cNvSpPr txBox="1"/>
          <p:nvPr/>
        </p:nvSpPr>
        <p:spPr>
          <a:xfrm>
            <a:off x="9677400" y="5401733"/>
            <a:ext cx="204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реципиент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https://attuale.ru/wp-content/uploads/2018/10/o-BLOOD-TRANSFUSION-facebook.jpg"/>
          <p:cNvPicPr>
            <a:picLocks noChangeAspect="1" noChangeArrowheads="1"/>
          </p:cNvPicPr>
          <p:nvPr/>
        </p:nvPicPr>
        <p:blipFill>
          <a:blip r:embed="rId4" cstate="print"/>
          <a:srcRect r="26475"/>
          <a:stretch>
            <a:fillRect/>
          </a:stretch>
        </p:blipFill>
        <p:spPr bwMode="auto">
          <a:xfrm>
            <a:off x="0" y="0"/>
            <a:ext cx="5159141" cy="35084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615264" y="562505"/>
            <a:ext cx="8288867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переливания крови</a:t>
            </a:r>
            <a:endParaRPr lang="ru-RU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0198" y="1439333"/>
            <a:ext cx="204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донор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3817" y="-1"/>
            <a:ext cx="5888184" cy="392545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5842" name="Picture 2" descr="https://www.syl.ru/misc/i/ni/2/2/3/1/3/2/0/i/2231320.jpg"/>
          <p:cNvPicPr>
            <a:picLocks noChangeAspect="1" noChangeArrowheads="1"/>
          </p:cNvPicPr>
          <p:nvPr/>
        </p:nvPicPr>
        <p:blipFill>
          <a:blip r:embed="rId3" cstate="print"/>
          <a:srcRect l="14693" r="18341" b="31482"/>
          <a:stretch>
            <a:fillRect/>
          </a:stretch>
        </p:blipFill>
        <p:spPr bwMode="auto">
          <a:xfrm flipH="1">
            <a:off x="0" y="2733964"/>
            <a:ext cx="6042516" cy="412403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653" y="4228934"/>
            <a:ext cx="6354618" cy="216131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не является</a:t>
            </a:r>
            <a:br>
              <a:rPr lang="ru-RU" sz="3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биологическим отцом?</a:t>
            </a: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Младенца подменили в роддоме? </a:t>
            </a: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беспокойство не о чем?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526473" y="360219"/>
            <a:ext cx="7536872" cy="2530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молодой семье родился ребенок. Родители счастливы,  малыш здоров, растет,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прибавляет в весе.  Все было бы хорошо,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пока на очередном медосмотре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определили группу крови ребенка. 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2277028" y="2861955"/>
            <a:ext cx="9758218" cy="1343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семье начались скандалы, да и было из-за чего: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родителей ΙΙ и ΙΙΙ группы крови, а у малыша Ι группа.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909</Words>
  <Application>Microsoft Office PowerPoint</Application>
  <PresentationFormat>Произвольный</PresentationFormat>
  <Paragraphs>234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МБОУ «Средняя  общеобразовательная школа  № 8» Рузаевского муниципального района Республики Мордовия </vt:lpstr>
      <vt:lpstr> Любое  познание  начинается  с  удивления </vt:lpstr>
      <vt:lpstr>Слайд 3</vt:lpstr>
      <vt:lpstr> Любое  познание  начинается  с  удивления </vt:lpstr>
      <vt:lpstr>Результаты  соцопроса</vt:lpstr>
      <vt:lpstr>Результаты  соцопроса</vt:lpstr>
      <vt:lpstr>Схема переливания крови</vt:lpstr>
      <vt:lpstr>Схема переливания крови</vt:lpstr>
      <vt:lpstr>Мужчина не является  биологическим отцом? Младенца подменили в роддоме?  Или беспокойство не о чем? </vt:lpstr>
      <vt:lpstr>Тема урока:  «Наследование групп крови человека»</vt:lpstr>
      <vt:lpstr> Группы крови определяет наличие на поверхности эритроцитов специфических белков (антигенов) агглютиногенов</vt:lpstr>
      <vt:lpstr>Локус гена обозначают буквой  I  Наследование групп крови определяется действием трех аллельных генов, обозначаемых:  </vt:lpstr>
      <vt:lpstr>Данные по группам крови системы АВО</vt:lpstr>
      <vt:lpstr>Мужчина не является  биологическим отцом? Младенца подменили в роддоме?  Или беспокойство не о чем? </vt:lpstr>
      <vt:lpstr>Алгоритм решения задачи  на наследование групп крови человека Решетка Пеннета</vt:lpstr>
      <vt:lpstr>Алгоритм решения задачи  на наследование групп крови человека Решетка Пеннета</vt:lpstr>
      <vt:lpstr>Алгоритм решения задачи  на наследование групп крови человека Решетка Пеннета</vt:lpstr>
      <vt:lpstr>Алгоритм решения задачи  на наследование групп крови человека Решетка Пеннета</vt:lpstr>
      <vt:lpstr>ОПРЕДЕЛИТЬ ВОЗМОЖНЫЕ ВАРИАНТЫ НАСЛЕДОВАНИЯ ГРУПП КРОВИ ЧЕЛОВЕКА </vt:lpstr>
      <vt:lpstr>Задача 1.</vt:lpstr>
      <vt:lpstr>Слайд 21</vt:lpstr>
      <vt:lpstr>Слайд 22</vt:lpstr>
      <vt:lpstr>Слайд 23</vt:lpstr>
      <vt:lpstr>Слайд 24</vt:lpstr>
      <vt:lpstr>Слайд 25</vt:lpstr>
      <vt:lpstr>Тестирование</vt:lpstr>
      <vt:lpstr>Обобщённый анализ заболеваний у лиц разных групп крови</vt:lpstr>
      <vt:lpstr>Наиболее устойчивая  ГРУППА КРОВИ ЧЕЛОВЕКА  для COVID - 19 </vt:lpstr>
      <vt:lpstr>Домашнее  задание</vt:lpstr>
      <vt:lpstr>Генетика крови таит в себе еще много загадок, сомнений…  </vt:lpstr>
      <vt:lpstr>Спасибо за урок, до свидания!</vt:lpstr>
      <vt:lpstr>Слайд 32</vt:lpstr>
      <vt:lpstr>МБОУ «Средняя  общеобразовательная школа  N 8» Рузаевского муниципального района Республики Мордовия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пк</dc:creator>
  <cp:lastModifiedBy>7</cp:lastModifiedBy>
  <cp:revision>223</cp:revision>
  <dcterms:created xsi:type="dcterms:W3CDTF">2022-02-26T13:25:00Z</dcterms:created>
  <dcterms:modified xsi:type="dcterms:W3CDTF">2022-03-14T10:42:49Z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49B629A6EB464570A0499D15F5A50FDB</vt:lpwstr>
  </property>
  <property fmtid="{D5CDD505-2E9C-101B-9397-08002B2CF9AE}" pid="3" name="KSOProductBuildVer">
    <vt:lpwstr>1049-11.2.0.10463</vt:lpwstr>
  </property>
</Properties>
</file>