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8" r:id="rId2"/>
    <p:sldId id="257" r:id="rId3"/>
    <p:sldId id="260" r:id="rId4"/>
    <p:sldId id="261" r:id="rId5"/>
    <p:sldId id="262" r:id="rId6"/>
    <p:sldId id="263" r:id="rId7"/>
    <p:sldId id="259" r:id="rId8"/>
    <p:sldId id="264" r:id="rId9"/>
    <p:sldId id="265" r:id="rId10"/>
    <p:sldId id="268" r:id="rId11"/>
    <p:sldId id="275" r:id="rId12"/>
    <p:sldId id="267" r:id="rId13"/>
    <p:sldId id="270" r:id="rId14"/>
    <p:sldId id="272" r:id="rId15"/>
    <p:sldId id="273" r:id="rId16"/>
    <p:sldId id="301" r:id="rId17"/>
    <p:sldId id="280" r:id="rId18"/>
    <p:sldId id="277" r:id="rId19"/>
    <p:sldId id="278" r:id="rId20"/>
    <p:sldId id="279" r:id="rId21"/>
    <p:sldId id="290" r:id="rId22"/>
    <p:sldId id="283" r:id="rId23"/>
    <p:sldId id="281" r:id="rId24"/>
    <p:sldId id="286" r:id="rId25"/>
    <p:sldId id="300" r:id="rId26"/>
    <p:sldId id="292" r:id="rId27"/>
    <p:sldId id="288" r:id="rId28"/>
    <p:sldId id="298" r:id="rId29"/>
    <p:sldId id="291" r:id="rId30"/>
    <p:sldId id="289" r:id="rId31"/>
    <p:sldId id="295" r:id="rId32"/>
    <p:sldId id="297" r:id="rId33"/>
    <p:sldId id="266" r:id="rId34"/>
    <p:sldId id="271" r:id="rId35"/>
    <p:sldId id="299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3300"/>
    <a:srgbClr val="FFFFFF"/>
    <a:srgbClr val="FF66CC"/>
    <a:srgbClr val="FFCCFF"/>
    <a:srgbClr val="FFFF00"/>
    <a:srgbClr val="FFFF99"/>
    <a:srgbClr val="A50021"/>
    <a:srgbClr val="FF99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40" autoAdjust="0"/>
    <p:restoredTop sz="94638" autoAdjust="0"/>
  </p:normalViewPr>
  <p:slideViewPr>
    <p:cSldViewPr>
      <p:cViewPr varScale="1">
        <p:scale>
          <a:sx n="85" d="100"/>
          <a:sy n="85" d="100"/>
        </p:scale>
        <p:origin x="60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BFCA40-182F-4EFC-AA57-793AD2C844D2}" type="doc">
      <dgm:prSet loTypeId="urn:microsoft.com/office/officeart/2005/8/layout/funnel1" loCatId="process" qsTypeId="urn:microsoft.com/office/officeart/2005/8/quickstyle/3d2#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12D6CA4-274F-42F9-BEE3-EE6BF3EBF16A}">
      <dgm:prSet phldrT="[Текст]" custT="1"/>
      <dgm:spPr/>
      <dgm:t>
        <a:bodyPr/>
        <a:lstStyle/>
        <a:p>
          <a:r>
            <a:rPr lang="ru-RU" sz="1800" b="1" dirty="0">
              <a:solidFill>
                <a:srgbClr val="FF0000"/>
              </a:solidFill>
            </a:rPr>
            <a:t>2. Научиться объяснять строение и принципы работы </a:t>
          </a:r>
          <a:r>
            <a:rPr lang="ru-RU" sz="1600" b="1" dirty="0">
              <a:solidFill>
                <a:srgbClr val="FF0000"/>
              </a:solidFill>
            </a:rPr>
            <a:t>пищеварительной</a:t>
          </a:r>
          <a:r>
            <a:rPr lang="ru-RU" sz="1800" b="1" dirty="0">
              <a:solidFill>
                <a:srgbClr val="FF0000"/>
              </a:solidFill>
            </a:rPr>
            <a:t> системы</a:t>
          </a:r>
        </a:p>
      </dgm:t>
    </dgm:pt>
    <dgm:pt modelId="{6DEE085B-E89F-491F-BF63-8E842A5B44FB}" type="parTrans" cxnId="{01AA867A-7905-41A7-9DCF-4865F72471B4}">
      <dgm:prSet/>
      <dgm:spPr/>
      <dgm:t>
        <a:bodyPr/>
        <a:lstStyle/>
        <a:p>
          <a:endParaRPr lang="ru-RU"/>
        </a:p>
      </dgm:t>
    </dgm:pt>
    <dgm:pt modelId="{831551CB-CB7B-432E-A8D2-B0B297BAC15C}" type="sibTrans" cxnId="{01AA867A-7905-41A7-9DCF-4865F72471B4}">
      <dgm:prSet/>
      <dgm:spPr/>
      <dgm:t>
        <a:bodyPr/>
        <a:lstStyle/>
        <a:p>
          <a:endParaRPr lang="ru-RU"/>
        </a:p>
      </dgm:t>
    </dgm:pt>
    <dgm:pt modelId="{E3F69CEB-76D3-4F12-9D76-C257C580902B}">
      <dgm:prSet phldrT="[Текст]" custT="1"/>
      <dgm:spPr/>
      <dgm:t>
        <a:bodyPr/>
        <a:lstStyle/>
        <a:p>
          <a:r>
            <a:rPr lang="ru-RU" sz="1800" b="1" dirty="0">
              <a:solidFill>
                <a:srgbClr val="006600"/>
              </a:solidFill>
            </a:rPr>
            <a:t>1. Познакомиться </a:t>
          </a:r>
          <a:r>
            <a:rPr lang="ru-RU" sz="1600" b="1" dirty="0">
              <a:solidFill>
                <a:srgbClr val="006600"/>
              </a:solidFill>
            </a:rPr>
            <a:t>с</a:t>
          </a:r>
          <a:r>
            <a:rPr lang="ru-RU" sz="1800" b="1" dirty="0">
              <a:solidFill>
                <a:srgbClr val="006600"/>
              </a:solidFill>
            </a:rPr>
            <a:t> </a:t>
          </a:r>
          <a:r>
            <a:rPr lang="ru-RU" sz="1600" b="1" dirty="0">
              <a:solidFill>
                <a:srgbClr val="006600"/>
              </a:solidFill>
            </a:rPr>
            <a:t>пищеварительной</a:t>
          </a:r>
          <a:r>
            <a:rPr lang="ru-RU" sz="1800" b="1" dirty="0">
              <a:solidFill>
                <a:srgbClr val="006600"/>
              </a:solidFill>
            </a:rPr>
            <a:t> системой</a:t>
          </a:r>
        </a:p>
        <a:p>
          <a:r>
            <a:rPr lang="ru-RU" sz="1800" b="1" dirty="0">
              <a:solidFill>
                <a:srgbClr val="006600"/>
              </a:solidFill>
            </a:rPr>
            <a:t>человека </a:t>
          </a:r>
        </a:p>
      </dgm:t>
    </dgm:pt>
    <dgm:pt modelId="{2A6D5A16-789D-4D2A-9A32-3ECE0AD91687}" type="parTrans" cxnId="{CEEA5184-5787-49B1-B823-0404D14D764E}">
      <dgm:prSet/>
      <dgm:spPr/>
      <dgm:t>
        <a:bodyPr/>
        <a:lstStyle/>
        <a:p>
          <a:endParaRPr lang="ru-RU"/>
        </a:p>
      </dgm:t>
    </dgm:pt>
    <dgm:pt modelId="{C9439411-17A1-404E-8335-2B86F2D8E35A}" type="sibTrans" cxnId="{CEEA5184-5787-49B1-B823-0404D14D764E}">
      <dgm:prSet/>
      <dgm:spPr/>
      <dgm:t>
        <a:bodyPr/>
        <a:lstStyle/>
        <a:p>
          <a:endParaRPr lang="ru-RU"/>
        </a:p>
      </dgm:t>
    </dgm:pt>
    <dgm:pt modelId="{D99219CD-B31E-4117-B366-D4FF3584C9E6}">
      <dgm:prSet phldrT="[Текст]" custT="1"/>
      <dgm:spPr/>
      <dgm:t>
        <a:bodyPr/>
        <a:lstStyle/>
        <a:p>
          <a:r>
            <a:rPr lang="ru-RU" sz="2000" b="1" dirty="0">
              <a:solidFill>
                <a:srgbClr val="000099"/>
              </a:solidFill>
            </a:rPr>
            <a:t>3. Выполнять правила рационального питания</a:t>
          </a:r>
        </a:p>
      </dgm:t>
    </dgm:pt>
    <dgm:pt modelId="{4348550F-0AD3-44CE-98F1-411E9C2802D8}" type="parTrans" cxnId="{30A4747E-C7CF-4C9B-ACBA-398511377561}">
      <dgm:prSet/>
      <dgm:spPr/>
      <dgm:t>
        <a:bodyPr/>
        <a:lstStyle/>
        <a:p>
          <a:endParaRPr lang="ru-RU"/>
        </a:p>
      </dgm:t>
    </dgm:pt>
    <dgm:pt modelId="{995C90E0-B8A8-45E0-BDA3-A8F101410712}" type="sibTrans" cxnId="{30A4747E-C7CF-4C9B-ACBA-398511377561}">
      <dgm:prSet/>
      <dgm:spPr/>
      <dgm:t>
        <a:bodyPr/>
        <a:lstStyle/>
        <a:p>
          <a:endParaRPr lang="ru-RU"/>
        </a:p>
      </dgm:t>
    </dgm:pt>
    <dgm:pt modelId="{D75B2C14-E6BE-40D8-BDB3-041D9E06984F}">
      <dgm:prSet phldrT="[Текст]" custT="1"/>
      <dgm:spPr/>
      <dgm:t>
        <a:bodyPr/>
        <a:lstStyle/>
        <a:p>
          <a:endParaRPr lang="ru-RU" sz="2000" b="1" dirty="0">
            <a:solidFill>
              <a:srgbClr val="660066"/>
            </a:solidFill>
          </a:endParaRPr>
        </a:p>
        <a:p>
          <a:r>
            <a:rPr lang="ru-RU" sz="2400" b="1" dirty="0">
              <a:solidFill>
                <a:srgbClr val="660066"/>
              </a:solidFill>
            </a:rPr>
            <a:t>Понимать необходимость </a:t>
          </a:r>
          <a:r>
            <a:rPr lang="ru-RU" sz="2400" b="1" dirty="0">
              <a:solidFill>
                <a:srgbClr val="FF0000"/>
              </a:solidFill>
            </a:rPr>
            <a:t>з</a:t>
          </a:r>
          <a:r>
            <a:rPr lang="ru-RU" sz="2400" b="1" dirty="0">
              <a:solidFill>
                <a:srgbClr val="660066"/>
              </a:solidFill>
            </a:rPr>
            <a:t>дорового </a:t>
          </a:r>
          <a:r>
            <a:rPr lang="ru-RU" sz="2400" b="1" dirty="0">
              <a:solidFill>
                <a:srgbClr val="FF0000"/>
              </a:solidFill>
            </a:rPr>
            <a:t>о</a:t>
          </a:r>
          <a:r>
            <a:rPr lang="ru-RU" sz="2400" b="1" dirty="0">
              <a:solidFill>
                <a:srgbClr val="660066"/>
              </a:solidFill>
            </a:rPr>
            <a:t>браза </a:t>
          </a:r>
          <a:r>
            <a:rPr lang="ru-RU" sz="2400" b="1" dirty="0">
              <a:solidFill>
                <a:srgbClr val="FF0000"/>
              </a:solidFill>
            </a:rPr>
            <a:t>ж</a:t>
          </a:r>
          <a:r>
            <a:rPr lang="ru-RU" sz="2400" b="1" dirty="0">
              <a:solidFill>
                <a:srgbClr val="660066"/>
              </a:solidFill>
            </a:rPr>
            <a:t>изни (ЗОЖ</a:t>
          </a:r>
          <a:r>
            <a:rPr lang="ru-RU" sz="2000" b="1" dirty="0">
              <a:solidFill>
                <a:srgbClr val="660066"/>
              </a:solidFill>
            </a:rPr>
            <a:t>)</a:t>
          </a:r>
        </a:p>
      </dgm:t>
    </dgm:pt>
    <dgm:pt modelId="{3C7266EC-1FA6-480D-AC9D-840A053E0B79}" type="parTrans" cxnId="{9DAF2CEF-FC89-4DA3-BE0B-137C4D7BBF05}">
      <dgm:prSet/>
      <dgm:spPr/>
      <dgm:t>
        <a:bodyPr/>
        <a:lstStyle/>
        <a:p>
          <a:endParaRPr lang="ru-RU"/>
        </a:p>
      </dgm:t>
    </dgm:pt>
    <dgm:pt modelId="{6F655282-64C3-4756-B8A0-26E5318CBA69}" type="sibTrans" cxnId="{9DAF2CEF-FC89-4DA3-BE0B-137C4D7BBF05}">
      <dgm:prSet/>
      <dgm:spPr/>
      <dgm:t>
        <a:bodyPr/>
        <a:lstStyle/>
        <a:p>
          <a:endParaRPr lang="ru-RU"/>
        </a:p>
      </dgm:t>
    </dgm:pt>
    <dgm:pt modelId="{8B6259DF-C43C-4C89-AEC0-B502C84E8AF5}" type="pres">
      <dgm:prSet presAssocID="{96BFCA40-182F-4EFC-AA57-793AD2C844D2}" presName="Name0" presStyleCnt="0">
        <dgm:presLayoutVars>
          <dgm:chMax val="4"/>
          <dgm:resizeHandles val="exact"/>
        </dgm:presLayoutVars>
      </dgm:prSet>
      <dgm:spPr/>
    </dgm:pt>
    <dgm:pt modelId="{3531E63F-042D-4906-98B4-06AC1ADA3793}" type="pres">
      <dgm:prSet presAssocID="{96BFCA40-182F-4EFC-AA57-793AD2C844D2}" presName="ellipse" presStyleLbl="trBgShp" presStyleIdx="0" presStyleCnt="1" custLinFactNeighborX="-966" custLinFactNeighborY="13035"/>
      <dgm:spPr/>
    </dgm:pt>
    <dgm:pt modelId="{034D345F-F091-4B18-A3AF-034F13E8FD0C}" type="pres">
      <dgm:prSet presAssocID="{96BFCA40-182F-4EFC-AA57-793AD2C844D2}" presName="arrow1" presStyleLbl="fgShp" presStyleIdx="0" presStyleCnt="1" custScaleX="52475" custScaleY="101374" custLinFactNeighborX="61881" custLinFactNeighborY="62369"/>
      <dgm:spPr/>
    </dgm:pt>
    <dgm:pt modelId="{8D5CA1D9-CD4A-4265-9788-DBCBA7305536}" type="pres">
      <dgm:prSet presAssocID="{96BFCA40-182F-4EFC-AA57-793AD2C844D2}" presName="rectangle" presStyleLbl="revTx" presStyleIdx="0" presStyleCnt="1" custScaleX="109902" custLinFactNeighborX="16172" custLinFactNeighborY="3798">
        <dgm:presLayoutVars>
          <dgm:bulletEnabled val="1"/>
        </dgm:presLayoutVars>
      </dgm:prSet>
      <dgm:spPr/>
    </dgm:pt>
    <dgm:pt modelId="{363ECDFD-7E31-4DB8-9AAE-03489FEB851F}" type="pres">
      <dgm:prSet presAssocID="{E3F69CEB-76D3-4F12-9D76-C257C580902B}" presName="item1" presStyleLbl="node1" presStyleIdx="0" presStyleCnt="3" custScaleX="136565" custScaleY="129714" custLinFactNeighborX="24835" custLinFactNeighborY="5862">
        <dgm:presLayoutVars>
          <dgm:bulletEnabled val="1"/>
        </dgm:presLayoutVars>
      </dgm:prSet>
      <dgm:spPr/>
    </dgm:pt>
    <dgm:pt modelId="{8AE2BCE0-F562-4490-AE9A-C2CD934A8132}" type="pres">
      <dgm:prSet presAssocID="{D99219CD-B31E-4117-B366-D4FF3584C9E6}" presName="item2" presStyleLbl="node1" presStyleIdx="1" presStyleCnt="3" custScaleX="161261" custScaleY="150819" custLinFactNeighborX="29530" custLinFactNeighborY="-31533">
        <dgm:presLayoutVars>
          <dgm:bulletEnabled val="1"/>
        </dgm:presLayoutVars>
      </dgm:prSet>
      <dgm:spPr/>
    </dgm:pt>
    <dgm:pt modelId="{50DF461F-5CC0-48C9-BA68-1B5033B68D22}" type="pres">
      <dgm:prSet presAssocID="{D75B2C14-E6BE-40D8-BDB3-041D9E06984F}" presName="item3" presStyleLbl="node1" presStyleIdx="2" presStyleCnt="3" custScaleX="146735" custScaleY="140241" custLinFactNeighborX="56459" custLinFactNeighborY="-12887">
        <dgm:presLayoutVars>
          <dgm:bulletEnabled val="1"/>
        </dgm:presLayoutVars>
      </dgm:prSet>
      <dgm:spPr/>
    </dgm:pt>
    <dgm:pt modelId="{54B5A47D-9CD5-4553-801E-7E657842EECD}" type="pres">
      <dgm:prSet presAssocID="{96BFCA40-182F-4EFC-AA57-793AD2C844D2}" presName="funnel" presStyleLbl="trAlignAcc1" presStyleIdx="0" presStyleCnt="1" custScaleX="108992" custScaleY="119343" custLinFactNeighborX="11356" custLinFactNeighborY="1212"/>
      <dgm:spPr/>
    </dgm:pt>
  </dgm:ptLst>
  <dgm:cxnLst>
    <dgm:cxn modelId="{DAF1485F-A467-41F2-8508-33E91EA722E3}" type="presOf" srcId="{E3F69CEB-76D3-4F12-9D76-C257C580902B}" destId="{8AE2BCE0-F562-4490-AE9A-C2CD934A8132}" srcOrd="0" destOrd="0" presId="urn:microsoft.com/office/officeart/2005/8/layout/funnel1"/>
    <dgm:cxn modelId="{01AA867A-7905-41A7-9DCF-4865F72471B4}" srcId="{96BFCA40-182F-4EFC-AA57-793AD2C844D2}" destId="{712D6CA4-274F-42F9-BEE3-EE6BF3EBF16A}" srcOrd="0" destOrd="0" parTransId="{6DEE085B-E89F-491F-BF63-8E842A5B44FB}" sibTransId="{831551CB-CB7B-432E-A8D2-B0B297BAC15C}"/>
    <dgm:cxn modelId="{30A4747E-C7CF-4C9B-ACBA-398511377561}" srcId="{96BFCA40-182F-4EFC-AA57-793AD2C844D2}" destId="{D99219CD-B31E-4117-B366-D4FF3584C9E6}" srcOrd="2" destOrd="0" parTransId="{4348550F-0AD3-44CE-98F1-411E9C2802D8}" sibTransId="{995C90E0-B8A8-45E0-BDA3-A8F101410712}"/>
    <dgm:cxn modelId="{CEEA5184-5787-49B1-B823-0404D14D764E}" srcId="{96BFCA40-182F-4EFC-AA57-793AD2C844D2}" destId="{E3F69CEB-76D3-4F12-9D76-C257C580902B}" srcOrd="1" destOrd="0" parTransId="{2A6D5A16-789D-4D2A-9A32-3ECE0AD91687}" sibTransId="{C9439411-17A1-404E-8335-2B86F2D8E35A}"/>
    <dgm:cxn modelId="{E35AD3BA-8A84-4731-A7B8-4B1BC6435285}" type="presOf" srcId="{D75B2C14-E6BE-40D8-BDB3-041D9E06984F}" destId="{8D5CA1D9-CD4A-4265-9788-DBCBA7305536}" srcOrd="0" destOrd="0" presId="urn:microsoft.com/office/officeart/2005/8/layout/funnel1"/>
    <dgm:cxn modelId="{69828ACA-8865-4D4B-813F-D45AE3BD9360}" type="presOf" srcId="{712D6CA4-274F-42F9-BEE3-EE6BF3EBF16A}" destId="{50DF461F-5CC0-48C9-BA68-1B5033B68D22}" srcOrd="0" destOrd="0" presId="urn:microsoft.com/office/officeart/2005/8/layout/funnel1"/>
    <dgm:cxn modelId="{59840CD5-3672-4FDA-9DA5-AC0A4910A0AD}" type="presOf" srcId="{D99219CD-B31E-4117-B366-D4FF3584C9E6}" destId="{363ECDFD-7E31-4DB8-9AAE-03489FEB851F}" srcOrd="0" destOrd="0" presId="urn:microsoft.com/office/officeart/2005/8/layout/funnel1"/>
    <dgm:cxn modelId="{8CDB72D8-34BD-4D22-B259-B91276C3D699}" type="presOf" srcId="{96BFCA40-182F-4EFC-AA57-793AD2C844D2}" destId="{8B6259DF-C43C-4C89-AEC0-B502C84E8AF5}" srcOrd="0" destOrd="0" presId="urn:microsoft.com/office/officeart/2005/8/layout/funnel1"/>
    <dgm:cxn modelId="{9DAF2CEF-FC89-4DA3-BE0B-137C4D7BBF05}" srcId="{96BFCA40-182F-4EFC-AA57-793AD2C844D2}" destId="{D75B2C14-E6BE-40D8-BDB3-041D9E06984F}" srcOrd="3" destOrd="0" parTransId="{3C7266EC-1FA6-480D-AC9D-840A053E0B79}" sibTransId="{6F655282-64C3-4756-B8A0-26E5318CBA69}"/>
    <dgm:cxn modelId="{8CAE4411-5ECF-44C8-9967-4444730C3A11}" type="presParOf" srcId="{8B6259DF-C43C-4C89-AEC0-B502C84E8AF5}" destId="{3531E63F-042D-4906-98B4-06AC1ADA3793}" srcOrd="0" destOrd="0" presId="urn:microsoft.com/office/officeart/2005/8/layout/funnel1"/>
    <dgm:cxn modelId="{7A4F04C8-52E5-47D1-82ED-16D62921D904}" type="presParOf" srcId="{8B6259DF-C43C-4C89-AEC0-B502C84E8AF5}" destId="{034D345F-F091-4B18-A3AF-034F13E8FD0C}" srcOrd="1" destOrd="0" presId="urn:microsoft.com/office/officeart/2005/8/layout/funnel1"/>
    <dgm:cxn modelId="{5E173B58-1051-4629-A4C1-4A74B70454AF}" type="presParOf" srcId="{8B6259DF-C43C-4C89-AEC0-B502C84E8AF5}" destId="{8D5CA1D9-CD4A-4265-9788-DBCBA7305536}" srcOrd="2" destOrd="0" presId="urn:microsoft.com/office/officeart/2005/8/layout/funnel1"/>
    <dgm:cxn modelId="{999F1869-F924-4C40-902A-DAAD0CD93820}" type="presParOf" srcId="{8B6259DF-C43C-4C89-AEC0-B502C84E8AF5}" destId="{363ECDFD-7E31-4DB8-9AAE-03489FEB851F}" srcOrd="3" destOrd="0" presId="urn:microsoft.com/office/officeart/2005/8/layout/funnel1"/>
    <dgm:cxn modelId="{7ECEE6ED-5AA7-4963-8BCC-DBD25D2CD448}" type="presParOf" srcId="{8B6259DF-C43C-4C89-AEC0-B502C84E8AF5}" destId="{8AE2BCE0-F562-4490-AE9A-C2CD934A8132}" srcOrd="4" destOrd="0" presId="urn:microsoft.com/office/officeart/2005/8/layout/funnel1"/>
    <dgm:cxn modelId="{8BA91EAC-929A-4A62-BF21-0AA27A7AB306}" type="presParOf" srcId="{8B6259DF-C43C-4C89-AEC0-B502C84E8AF5}" destId="{50DF461F-5CC0-48C9-BA68-1B5033B68D22}" srcOrd="5" destOrd="0" presId="urn:microsoft.com/office/officeart/2005/8/layout/funnel1"/>
    <dgm:cxn modelId="{84991EC6-1AE9-4BC0-9681-4D102F7D363C}" type="presParOf" srcId="{8B6259DF-C43C-4C89-AEC0-B502C84E8AF5}" destId="{54B5A47D-9CD5-4553-801E-7E657842EECD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37BCAB-35DA-4CA5-B602-242F5DC60927}" type="doc">
      <dgm:prSet loTypeId="urn:microsoft.com/office/officeart/2005/8/layout/pyramid1" loCatId="pyramid" qsTypeId="urn:microsoft.com/office/officeart/2005/8/quickstyle/3d2" qsCatId="3D" csTypeId="urn:microsoft.com/office/officeart/2005/8/colors/colorful5" csCatId="colorful" phldr="1"/>
      <dgm:spPr/>
    </dgm:pt>
    <dgm:pt modelId="{7D2B14D1-343E-4D6D-BCDD-46C3CEF66170}">
      <dgm:prSet phldrT="[Текст]" custT="1"/>
      <dgm:spPr/>
      <dgm:t>
        <a:bodyPr/>
        <a:lstStyle/>
        <a:p>
          <a:endParaRPr lang="ru-RU" sz="2800" b="1" dirty="0">
            <a:solidFill>
              <a:schemeClr val="tx2">
                <a:lumMod val="75000"/>
              </a:schemeClr>
            </a:solidFill>
            <a:latin typeface="Cambria Math" panose="02040503050406030204" pitchFamily="18" charset="0"/>
            <a:ea typeface="Cambria Math" panose="02040503050406030204" pitchFamily="18" charset="0"/>
          </a:endParaRPr>
        </a:p>
        <a:p>
          <a:endParaRPr lang="ru-RU" sz="3600" b="1" dirty="0">
            <a:solidFill>
              <a:schemeClr val="tx2">
                <a:lumMod val="75000"/>
              </a:schemeClr>
            </a:solidFill>
            <a:latin typeface="Cambria Math" panose="02040503050406030204" pitchFamily="18" charset="0"/>
            <a:ea typeface="Cambria Math" panose="02040503050406030204" pitchFamily="18" charset="0"/>
          </a:endParaRPr>
        </a:p>
        <a:p>
          <a:r>
            <a:rPr lang="ru-RU" sz="3600" b="1" dirty="0">
              <a:solidFill>
                <a:schemeClr val="tx2">
                  <a:lumMod val="75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</a:rPr>
            <a:t>Белки</a:t>
          </a:r>
        </a:p>
      </dgm:t>
    </dgm:pt>
    <dgm:pt modelId="{8E4B7FED-5B0B-48E3-B1B9-3ABA2B36D810}" type="parTrans" cxnId="{95535ED0-03C7-44A8-A167-56F621DB5ECA}">
      <dgm:prSet/>
      <dgm:spPr/>
      <dgm:t>
        <a:bodyPr/>
        <a:lstStyle/>
        <a:p>
          <a:endParaRPr lang="ru-RU"/>
        </a:p>
      </dgm:t>
    </dgm:pt>
    <dgm:pt modelId="{944D046B-B03A-4BA5-A709-6752054ABE0B}" type="sibTrans" cxnId="{95535ED0-03C7-44A8-A167-56F621DB5ECA}">
      <dgm:prSet/>
      <dgm:spPr/>
      <dgm:t>
        <a:bodyPr/>
        <a:lstStyle/>
        <a:p>
          <a:endParaRPr lang="ru-RU"/>
        </a:p>
      </dgm:t>
    </dgm:pt>
    <dgm:pt modelId="{8CB9F5FF-48BE-448E-99FE-2B5E1015A920}">
      <dgm:prSet phldrT="[Текст]" custT="1"/>
      <dgm:spPr/>
      <dgm:t>
        <a:bodyPr/>
        <a:lstStyle/>
        <a:p>
          <a:r>
            <a:rPr lang="ru-RU" sz="6000" dirty="0">
              <a:solidFill>
                <a:srgbClr val="006600"/>
              </a:solidFill>
              <a:latin typeface="Cambria Math" panose="02040503050406030204" pitchFamily="18" charset="0"/>
              <a:ea typeface="Cambria Math" panose="02040503050406030204" pitchFamily="18" charset="0"/>
            </a:rPr>
            <a:t>Жиры</a:t>
          </a:r>
        </a:p>
      </dgm:t>
    </dgm:pt>
    <dgm:pt modelId="{1656FA04-EA31-408E-B294-A6FDDD222305}" type="parTrans" cxnId="{8B5F5B2B-656C-4B38-903A-6D21968BB89A}">
      <dgm:prSet/>
      <dgm:spPr/>
      <dgm:t>
        <a:bodyPr/>
        <a:lstStyle/>
        <a:p>
          <a:endParaRPr lang="ru-RU"/>
        </a:p>
      </dgm:t>
    </dgm:pt>
    <dgm:pt modelId="{00283280-2552-4107-B101-E38550108EEC}" type="sibTrans" cxnId="{8B5F5B2B-656C-4B38-903A-6D21968BB89A}">
      <dgm:prSet/>
      <dgm:spPr/>
      <dgm:t>
        <a:bodyPr/>
        <a:lstStyle/>
        <a:p>
          <a:endParaRPr lang="ru-RU"/>
        </a:p>
      </dgm:t>
    </dgm:pt>
    <dgm:pt modelId="{E8138A03-6777-48B5-900E-D3DEE6E35939}">
      <dgm:prSet phldrT="[Текст]" custT="1"/>
      <dgm:spPr/>
      <dgm:t>
        <a:bodyPr/>
        <a:lstStyle/>
        <a:p>
          <a:r>
            <a:rPr lang="ru-RU" sz="6000" dirty="0">
              <a:solidFill>
                <a:srgbClr val="990000"/>
              </a:solidFill>
              <a:latin typeface="Cambria Math" panose="02040503050406030204" pitchFamily="18" charset="0"/>
              <a:ea typeface="Cambria Math" panose="02040503050406030204" pitchFamily="18" charset="0"/>
            </a:rPr>
            <a:t>Углеводы</a:t>
          </a:r>
        </a:p>
      </dgm:t>
    </dgm:pt>
    <dgm:pt modelId="{51A845F5-9115-4F8C-B99A-D5D75800AB63}" type="parTrans" cxnId="{A9CFAA1D-9EFA-40AB-B057-754DC0719A47}">
      <dgm:prSet/>
      <dgm:spPr/>
      <dgm:t>
        <a:bodyPr/>
        <a:lstStyle/>
        <a:p>
          <a:endParaRPr lang="ru-RU"/>
        </a:p>
      </dgm:t>
    </dgm:pt>
    <dgm:pt modelId="{59362C8A-2A0A-4071-AF5F-DECC13A569E6}" type="sibTrans" cxnId="{A9CFAA1D-9EFA-40AB-B057-754DC0719A47}">
      <dgm:prSet/>
      <dgm:spPr/>
      <dgm:t>
        <a:bodyPr/>
        <a:lstStyle/>
        <a:p>
          <a:endParaRPr lang="ru-RU"/>
        </a:p>
      </dgm:t>
    </dgm:pt>
    <dgm:pt modelId="{F5C744B2-380C-4A88-9B34-651CBBDC864D}" type="pres">
      <dgm:prSet presAssocID="{9D37BCAB-35DA-4CA5-B602-242F5DC60927}" presName="Name0" presStyleCnt="0">
        <dgm:presLayoutVars>
          <dgm:dir/>
          <dgm:animLvl val="lvl"/>
          <dgm:resizeHandles val="exact"/>
        </dgm:presLayoutVars>
      </dgm:prSet>
      <dgm:spPr/>
    </dgm:pt>
    <dgm:pt modelId="{512F1CDD-3393-4FD2-9295-8D70036C2C08}" type="pres">
      <dgm:prSet presAssocID="{7D2B14D1-343E-4D6D-BCDD-46C3CEF66170}" presName="Name8" presStyleCnt="0"/>
      <dgm:spPr/>
    </dgm:pt>
    <dgm:pt modelId="{6B7F3764-CE5F-4796-BFDF-2BEB17E0D344}" type="pres">
      <dgm:prSet presAssocID="{7D2B14D1-343E-4D6D-BCDD-46C3CEF66170}" presName="level" presStyleLbl="node1" presStyleIdx="0" presStyleCnt="3">
        <dgm:presLayoutVars>
          <dgm:chMax val="1"/>
          <dgm:bulletEnabled val="1"/>
        </dgm:presLayoutVars>
      </dgm:prSet>
      <dgm:spPr/>
    </dgm:pt>
    <dgm:pt modelId="{3A89AA34-66BC-40A7-9B90-9C5514FEF95E}" type="pres">
      <dgm:prSet presAssocID="{7D2B14D1-343E-4D6D-BCDD-46C3CEF6617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A59003FD-4953-4F07-807B-4B0A1261733C}" type="pres">
      <dgm:prSet presAssocID="{8CB9F5FF-48BE-448E-99FE-2B5E1015A920}" presName="Name8" presStyleCnt="0"/>
      <dgm:spPr/>
    </dgm:pt>
    <dgm:pt modelId="{0B93FC3A-C0CE-4E02-8C74-720C8CA0724C}" type="pres">
      <dgm:prSet presAssocID="{8CB9F5FF-48BE-448E-99FE-2B5E1015A920}" presName="level" presStyleLbl="node1" presStyleIdx="1" presStyleCnt="3">
        <dgm:presLayoutVars>
          <dgm:chMax val="1"/>
          <dgm:bulletEnabled val="1"/>
        </dgm:presLayoutVars>
      </dgm:prSet>
      <dgm:spPr/>
    </dgm:pt>
    <dgm:pt modelId="{A41C9F76-E93E-4D4C-AAB7-00B6E7AEB636}" type="pres">
      <dgm:prSet presAssocID="{8CB9F5FF-48BE-448E-99FE-2B5E1015A92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7F9D979-2CD1-446C-9E47-65C0B189AA93}" type="pres">
      <dgm:prSet presAssocID="{E8138A03-6777-48B5-900E-D3DEE6E35939}" presName="Name8" presStyleCnt="0"/>
      <dgm:spPr/>
    </dgm:pt>
    <dgm:pt modelId="{7C373ABA-F210-4242-A133-5384AE913CE1}" type="pres">
      <dgm:prSet presAssocID="{E8138A03-6777-48B5-900E-D3DEE6E35939}" presName="level" presStyleLbl="node1" presStyleIdx="2" presStyleCnt="3">
        <dgm:presLayoutVars>
          <dgm:chMax val="1"/>
          <dgm:bulletEnabled val="1"/>
        </dgm:presLayoutVars>
      </dgm:prSet>
      <dgm:spPr/>
    </dgm:pt>
    <dgm:pt modelId="{E38BE666-AD9A-45B6-8D70-FB56296D1FB8}" type="pres">
      <dgm:prSet presAssocID="{E8138A03-6777-48B5-900E-D3DEE6E3593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8A10481C-6BAF-414B-8B57-4478976542E5}" type="presOf" srcId="{7D2B14D1-343E-4D6D-BCDD-46C3CEF66170}" destId="{3A89AA34-66BC-40A7-9B90-9C5514FEF95E}" srcOrd="1" destOrd="0" presId="urn:microsoft.com/office/officeart/2005/8/layout/pyramid1"/>
    <dgm:cxn modelId="{A9CFAA1D-9EFA-40AB-B057-754DC0719A47}" srcId="{9D37BCAB-35DA-4CA5-B602-242F5DC60927}" destId="{E8138A03-6777-48B5-900E-D3DEE6E35939}" srcOrd="2" destOrd="0" parTransId="{51A845F5-9115-4F8C-B99A-D5D75800AB63}" sibTransId="{59362C8A-2A0A-4071-AF5F-DECC13A569E6}"/>
    <dgm:cxn modelId="{8B5F5B2B-656C-4B38-903A-6D21968BB89A}" srcId="{9D37BCAB-35DA-4CA5-B602-242F5DC60927}" destId="{8CB9F5FF-48BE-448E-99FE-2B5E1015A920}" srcOrd="1" destOrd="0" parTransId="{1656FA04-EA31-408E-B294-A6FDDD222305}" sibTransId="{00283280-2552-4107-B101-E38550108EEC}"/>
    <dgm:cxn modelId="{542BE63B-7CB6-457B-A39A-681FDACD587C}" type="presOf" srcId="{7D2B14D1-343E-4D6D-BCDD-46C3CEF66170}" destId="{6B7F3764-CE5F-4796-BFDF-2BEB17E0D344}" srcOrd="0" destOrd="0" presId="urn:microsoft.com/office/officeart/2005/8/layout/pyramid1"/>
    <dgm:cxn modelId="{A550FA98-366A-46E2-A4AC-28091D886682}" type="presOf" srcId="{E8138A03-6777-48B5-900E-D3DEE6E35939}" destId="{7C373ABA-F210-4242-A133-5384AE913CE1}" srcOrd="0" destOrd="0" presId="urn:microsoft.com/office/officeart/2005/8/layout/pyramid1"/>
    <dgm:cxn modelId="{FE89DCAA-5190-49DE-98D7-79864EACF0BF}" type="presOf" srcId="{E8138A03-6777-48B5-900E-D3DEE6E35939}" destId="{E38BE666-AD9A-45B6-8D70-FB56296D1FB8}" srcOrd="1" destOrd="0" presId="urn:microsoft.com/office/officeart/2005/8/layout/pyramid1"/>
    <dgm:cxn modelId="{0D5187C4-9FB4-4C8E-86AB-7DEE886D4367}" type="presOf" srcId="{9D37BCAB-35DA-4CA5-B602-242F5DC60927}" destId="{F5C744B2-380C-4A88-9B34-651CBBDC864D}" srcOrd="0" destOrd="0" presId="urn:microsoft.com/office/officeart/2005/8/layout/pyramid1"/>
    <dgm:cxn modelId="{74784FCE-9DD9-44DA-829E-6F231CF3DAC5}" type="presOf" srcId="{8CB9F5FF-48BE-448E-99FE-2B5E1015A920}" destId="{A41C9F76-E93E-4D4C-AAB7-00B6E7AEB636}" srcOrd="1" destOrd="0" presId="urn:microsoft.com/office/officeart/2005/8/layout/pyramid1"/>
    <dgm:cxn modelId="{95535ED0-03C7-44A8-A167-56F621DB5ECA}" srcId="{9D37BCAB-35DA-4CA5-B602-242F5DC60927}" destId="{7D2B14D1-343E-4D6D-BCDD-46C3CEF66170}" srcOrd="0" destOrd="0" parTransId="{8E4B7FED-5B0B-48E3-B1B9-3ABA2B36D810}" sibTransId="{944D046B-B03A-4BA5-A709-6752054ABE0B}"/>
    <dgm:cxn modelId="{E9C997D3-70D4-4C21-8B5C-CD299A6A9DFD}" type="presOf" srcId="{8CB9F5FF-48BE-448E-99FE-2B5E1015A920}" destId="{0B93FC3A-C0CE-4E02-8C74-720C8CA0724C}" srcOrd="0" destOrd="0" presId="urn:microsoft.com/office/officeart/2005/8/layout/pyramid1"/>
    <dgm:cxn modelId="{7C661727-0631-4416-B193-4671D8DB2E57}" type="presParOf" srcId="{F5C744B2-380C-4A88-9B34-651CBBDC864D}" destId="{512F1CDD-3393-4FD2-9295-8D70036C2C08}" srcOrd="0" destOrd="0" presId="urn:microsoft.com/office/officeart/2005/8/layout/pyramid1"/>
    <dgm:cxn modelId="{F9434563-56B9-4ED7-8101-1211DFA19258}" type="presParOf" srcId="{512F1CDD-3393-4FD2-9295-8D70036C2C08}" destId="{6B7F3764-CE5F-4796-BFDF-2BEB17E0D344}" srcOrd="0" destOrd="0" presId="urn:microsoft.com/office/officeart/2005/8/layout/pyramid1"/>
    <dgm:cxn modelId="{A18F3BE6-65D3-47C0-B13C-81B40BCAEDEA}" type="presParOf" srcId="{512F1CDD-3393-4FD2-9295-8D70036C2C08}" destId="{3A89AA34-66BC-40A7-9B90-9C5514FEF95E}" srcOrd="1" destOrd="0" presId="urn:microsoft.com/office/officeart/2005/8/layout/pyramid1"/>
    <dgm:cxn modelId="{DA15D7B8-E77B-40C2-ABFE-B7D06428DE7A}" type="presParOf" srcId="{F5C744B2-380C-4A88-9B34-651CBBDC864D}" destId="{A59003FD-4953-4F07-807B-4B0A1261733C}" srcOrd="1" destOrd="0" presId="urn:microsoft.com/office/officeart/2005/8/layout/pyramid1"/>
    <dgm:cxn modelId="{6BF1C1E1-B5D1-40D6-98A9-7E161755C718}" type="presParOf" srcId="{A59003FD-4953-4F07-807B-4B0A1261733C}" destId="{0B93FC3A-C0CE-4E02-8C74-720C8CA0724C}" srcOrd="0" destOrd="0" presId="urn:microsoft.com/office/officeart/2005/8/layout/pyramid1"/>
    <dgm:cxn modelId="{BB8F036F-E4CC-4D78-B8D1-C8ECFB9D4B67}" type="presParOf" srcId="{A59003FD-4953-4F07-807B-4B0A1261733C}" destId="{A41C9F76-E93E-4D4C-AAB7-00B6E7AEB636}" srcOrd="1" destOrd="0" presId="urn:microsoft.com/office/officeart/2005/8/layout/pyramid1"/>
    <dgm:cxn modelId="{D512E4C6-4844-4658-A508-2FAE1322B709}" type="presParOf" srcId="{F5C744B2-380C-4A88-9B34-651CBBDC864D}" destId="{47F9D979-2CD1-446C-9E47-65C0B189AA93}" srcOrd="2" destOrd="0" presId="urn:microsoft.com/office/officeart/2005/8/layout/pyramid1"/>
    <dgm:cxn modelId="{94EF6484-834C-497E-8327-A5286441FA41}" type="presParOf" srcId="{47F9D979-2CD1-446C-9E47-65C0B189AA93}" destId="{7C373ABA-F210-4242-A133-5384AE913CE1}" srcOrd="0" destOrd="0" presId="urn:microsoft.com/office/officeart/2005/8/layout/pyramid1"/>
    <dgm:cxn modelId="{BBA858C2-2E0F-48FA-B903-1A6FBED419BD}" type="presParOf" srcId="{47F9D979-2CD1-446C-9E47-65C0B189AA93}" destId="{E38BE666-AD9A-45B6-8D70-FB56296D1FB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711418-465B-4A3C-82B2-275331001694}" type="doc">
      <dgm:prSet loTypeId="urn:microsoft.com/office/officeart/2008/layout/VerticalCurvedList" loCatId="list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6CE1759B-62E8-40F8-9402-0FD0167D648D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Внимательно изучите этикетки на упаковке различных продуктов. На них указано, какие питательные вещества и в каком количестве содержатся в этих продуктах.</a:t>
          </a:r>
          <a:endParaRPr lang="ru-RU" sz="2400" dirty="0"/>
        </a:p>
      </dgm:t>
    </dgm:pt>
    <dgm:pt modelId="{38D3E116-927B-42DB-B3F6-D22408AC25B7}" type="parTrans" cxnId="{5725208B-0724-475C-B0B0-52AC9F38FB72}">
      <dgm:prSet/>
      <dgm:spPr/>
      <dgm:t>
        <a:bodyPr/>
        <a:lstStyle/>
        <a:p>
          <a:endParaRPr lang="ru-RU"/>
        </a:p>
      </dgm:t>
    </dgm:pt>
    <dgm:pt modelId="{5E75EB47-6C88-4817-95C7-1BE0193F5E19}" type="sibTrans" cxnId="{5725208B-0724-475C-B0B0-52AC9F38FB72}">
      <dgm:prSet/>
      <dgm:spPr/>
      <dgm:t>
        <a:bodyPr/>
        <a:lstStyle/>
        <a:p>
          <a:endParaRPr lang="ru-RU"/>
        </a:p>
      </dgm:t>
    </dgm:pt>
    <dgm:pt modelId="{6C56D456-482E-45BB-9C79-0060812C9C5D}">
      <dgm:prSet phldrT="[Текст]"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Сравните данные о содержании питательных веществ в различных продуктах.</a:t>
          </a:r>
          <a:endParaRPr lang="ru-RU" dirty="0"/>
        </a:p>
      </dgm:t>
    </dgm:pt>
    <dgm:pt modelId="{2F588B02-7377-42EC-8D92-008B8E5F09AC}" type="parTrans" cxnId="{D8F75977-135D-4863-A08F-63BA43D5B3C2}">
      <dgm:prSet/>
      <dgm:spPr/>
      <dgm:t>
        <a:bodyPr/>
        <a:lstStyle/>
        <a:p>
          <a:endParaRPr lang="ru-RU"/>
        </a:p>
      </dgm:t>
    </dgm:pt>
    <dgm:pt modelId="{89CBF842-BB84-439A-8564-ED794033C401}" type="sibTrans" cxnId="{D8F75977-135D-4863-A08F-63BA43D5B3C2}">
      <dgm:prSet/>
      <dgm:spPr/>
      <dgm:t>
        <a:bodyPr/>
        <a:lstStyle/>
        <a:p>
          <a:endParaRPr lang="ru-RU"/>
        </a:p>
      </dgm:t>
    </dgm:pt>
    <dgm:pt modelId="{FEE20B44-39BD-44DD-B616-0FD934D48D4B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Результаты исследования занесите в рабочую тетрадь. Укажите продукты, богатые белками, жирами, углеводами.</a:t>
          </a:r>
          <a:endParaRPr lang="ru-RU" sz="2400" dirty="0"/>
        </a:p>
      </dgm:t>
    </dgm:pt>
    <dgm:pt modelId="{9E53D163-18C2-48CA-B9D6-A26130008E6E}" type="parTrans" cxnId="{C523C6C0-B2D9-4FBD-841F-F5BFDA01AF28}">
      <dgm:prSet/>
      <dgm:spPr/>
      <dgm:t>
        <a:bodyPr/>
        <a:lstStyle/>
        <a:p>
          <a:endParaRPr lang="ru-RU"/>
        </a:p>
      </dgm:t>
    </dgm:pt>
    <dgm:pt modelId="{E0FC8BC1-939F-4797-8573-89B1B165955A}" type="sibTrans" cxnId="{C523C6C0-B2D9-4FBD-841F-F5BFDA01AF28}">
      <dgm:prSet/>
      <dgm:spPr/>
      <dgm:t>
        <a:bodyPr/>
        <a:lstStyle/>
        <a:p>
          <a:endParaRPr lang="ru-RU"/>
        </a:p>
      </dgm:t>
    </dgm:pt>
    <dgm:pt modelId="{F477E787-6952-41B0-81B0-DCB8A1E492F1}" type="pres">
      <dgm:prSet presAssocID="{E3711418-465B-4A3C-82B2-275331001694}" presName="Name0" presStyleCnt="0">
        <dgm:presLayoutVars>
          <dgm:chMax val="7"/>
          <dgm:chPref val="7"/>
          <dgm:dir/>
        </dgm:presLayoutVars>
      </dgm:prSet>
      <dgm:spPr/>
    </dgm:pt>
    <dgm:pt modelId="{1553FAE1-3AB8-4304-8DF2-99E497C7F341}" type="pres">
      <dgm:prSet presAssocID="{E3711418-465B-4A3C-82B2-275331001694}" presName="Name1" presStyleCnt="0"/>
      <dgm:spPr/>
    </dgm:pt>
    <dgm:pt modelId="{1A402502-4819-4359-8388-9E1E105F4FA1}" type="pres">
      <dgm:prSet presAssocID="{E3711418-465B-4A3C-82B2-275331001694}" presName="cycle" presStyleCnt="0"/>
      <dgm:spPr/>
    </dgm:pt>
    <dgm:pt modelId="{45CE57C2-EF65-4553-BEA3-233DC0608D2B}" type="pres">
      <dgm:prSet presAssocID="{E3711418-465B-4A3C-82B2-275331001694}" presName="srcNode" presStyleLbl="node1" presStyleIdx="0" presStyleCnt="3"/>
      <dgm:spPr/>
    </dgm:pt>
    <dgm:pt modelId="{5049D5B9-5458-45C9-BA23-226147BD1CD6}" type="pres">
      <dgm:prSet presAssocID="{E3711418-465B-4A3C-82B2-275331001694}" presName="conn" presStyleLbl="parChTrans1D2" presStyleIdx="0" presStyleCnt="1"/>
      <dgm:spPr/>
    </dgm:pt>
    <dgm:pt modelId="{48CD703C-8270-476B-9288-41CA9999A11A}" type="pres">
      <dgm:prSet presAssocID="{E3711418-465B-4A3C-82B2-275331001694}" presName="extraNode" presStyleLbl="node1" presStyleIdx="0" presStyleCnt="3"/>
      <dgm:spPr/>
    </dgm:pt>
    <dgm:pt modelId="{F5BA65E1-98B7-4C44-8FAA-CBE20456827B}" type="pres">
      <dgm:prSet presAssocID="{E3711418-465B-4A3C-82B2-275331001694}" presName="dstNode" presStyleLbl="node1" presStyleIdx="0" presStyleCnt="3"/>
      <dgm:spPr/>
    </dgm:pt>
    <dgm:pt modelId="{1EE2528D-3D23-44B9-A057-5641136DC075}" type="pres">
      <dgm:prSet presAssocID="{6CE1759B-62E8-40F8-9402-0FD0167D648D}" presName="text_1" presStyleLbl="node1" presStyleIdx="0" presStyleCnt="3" custScaleX="95032" custScaleY="141176" custLinFactNeighborX="1859" custLinFactNeighborY="0">
        <dgm:presLayoutVars>
          <dgm:bulletEnabled val="1"/>
        </dgm:presLayoutVars>
      </dgm:prSet>
      <dgm:spPr/>
    </dgm:pt>
    <dgm:pt modelId="{8BA4AED2-0F50-4CF8-A71F-92330C1666BC}" type="pres">
      <dgm:prSet presAssocID="{6CE1759B-62E8-40F8-9402-0FD0167D648D}" presName="accent_1" presStyleCnt="0"/>
      <dgm:spPr/>
    </dgm:pt>
    <dgm:pt modelId="{EF300373-BD07-4E5D-86A5-0BFE4F4CD1AC}" type="pres">
      <dgm:prSet presAssocID="{6CE1759B-62E8-40F8-9402-0FD0167D648D}" presName="accentRepeatNode" presStyleLbl="solidFgAcc1" presStyleIdx="0" presStyleCnt="3" custScaleX="128550" custScaleY="122353"/>
      <dgm:spPr/>
    </dgm:pt>
    <dgm:pt modelId="{0263D9B3-853D-46D8-9217-6E28E545211D}" type="pres">
      <dgm:prSet presAssocID="{6C56D456-482E-45BB-9C79-0060812C9C5D}" presName="text_2" presStyleLbl="node1" presStyleIdx="1" presStyleCnt="3">
        <dgm:presLayoutVars>
          <dgm:bulletEnabled val="1"/>
        </dgm:presLayoutVars>
      </dgm:prSet>
      <dgm:spPr/>
    </dgm:pt>
    <dgm:pt modelId="{B8FBB114-FB39-4D37-9144-D6D74E77A83E}" type="pres">
      <dgm:prSet presAssocID="{6C56D456-482E-45BB-9C79-0060812C9C5D}" presName="accent_2" presStyleCnt="0"/>
      <dgm:spPr/>
    </dgm:pt>
    <dgm:pt modelId="{1D96E801-BE58-4D81-AC4B-395F2366420C}" type="pres">
      <dgm:prSet presAssocID="{6C56D456-482E-45BB-9C79-0060812C9C5D}" presName="accentRepeatNode" presStyleLbl="solidFgAcc1" presStyleIdx="1" presStyleCnt="3"/>
      <dgm:spPr/>
    </dgm:pt>
    <dgm:pt modelId="{256FA350-9FDC-4C2F-8D3E-8AA541FE1D2E}" type="pres">
      <dgm:prSet presAssocID="{FEE20B44-39BD-44DD-B616-0FD934D48D4B}" presName="text_3" presStyleLbl="node1" presStyleIdx="2" presStyleCnt="3">
        <dgm:presLayoutVars>
          <dgm:bulletEnabled val="1"/>
        </dgm:presLayoutVars>
      </dgm:prSet>
      <dgm:spPr/>
    </dgm:pt>
    <dgm:pt modelId="{0A342C3D-EDAE-4ED3-873A-DA2F612D52AC}" type="pres">
      <dgm:prSet presAssocID="{FEE20B44-39BD-44DD-B616-0FD934D48D4B}" presName="accent_3" presStyleCnt="0"/>
      <dgm:spPr/>
    </dgm:pt>
    <dgm:pt modelId="{6EC1E5E8-CEA9-44BA-B24B-D5972B44EF09}" type="pres">
      <dgm:prSet presAssocID="{FEE20B44-39BD-44DD-B616-0FD934D48D4B}" presName="accentRepeatNode" presStyleLbl="solidFgAcc1" presStyleIdx="2" presStyleCnt="3"/>
      <dgm:spPr/>
    </dgm:pt>
  </dgm:ptLst>
  <dgm:cxnLst>
    <dgm:cxn modelId="{88BE814E-CBE2-49B3-878A-DA08EECEA01C}" type="presOf" srcId="{E3711418-465B-4A3C-82B2-275331001694}" destId="{F477E787-6952-41B0-81B0-DCB8A1E492F1}" srcOrd="0" destOrd="0" presId="urn:microsoft.com/office/officeart/2008/layout/VerticalCurvedList"/>
    <dgm:cxn modelId="{CD63724F-4A36-42C5-838D-E51CC3EA4A72}" type="presOf" srcId="{5E75EB47-6C88-4817-95C7-1BE0193F5E19}" destId="{5049D5B9-5458-45C9-BA23-226147BD1CD6}" srcOrd="0" destOrd="0" presId="urn:microsoft.com/office/officeart/2008/layout/VerticalCurvedList"/>
    <dgm:cxn modelId="{D8F75977-135D-4863-A08F-63BA43D5B3C2}" srcId="{E3711418-465B-4A3C-82B2-275331001694}" destId="{6C56D456-482E-45BB-9C79-0060812C9C5D}" srcOrd="1" destOrd="0" parTransId="{2F588B02-7377-42EC-8D92-008B8E5F09AC}" sibTransId="{89CBF842-BB84-439A-8564-ED794033C401}"/>
    <dgm:cxn modelId="{5725208B-0724-475C-B0B0-52AC9F38FB72}" srcId="{E3711418-465B-4A3C-82B2-275331001694}" destId="{6CE1759B-62E8-40F8-9402-0FD0167D648D}" srcOrd="0" destOrd="0" parTransId="{38D3E116-927B-42DB-B3F6-D22408AC25B7}" sibTransId="{5E75EB47-6C88-4817-95C7-1BE0193F5E19}"/>
    <dgm:cxn modelId="{F4538F94-A77A-4782-9A4E-4AC05CD38899}" type="presOf" srcId="{6C56D456-482E-45BB-9C79-0060812C9C5D}" destId="{0263D9B3-853D-46D8-9217-6E28E545211D}" srcOrd="0" destOrd="0" presId="urn:microsoft.com/office/officeart/2008/layout/VerticalCurvedList"/>
    <dgm:cxn modelId="{FEA917AA-3D76-4C85-8292-05B312043B3E}" type="presOf" srcId="{FEE20B44-39BD-44DD-B616-0FD934D48D4B}" destId="{256FA350-9FDC-4C2F-8D3E-8AA541FE1D2E}" srcOrd="0" destOrd="0" presId="urn:microsoft.com/office/officeart/2008/layout/VerticalCurvedList"/>
    <dgm:cxn modelId="{C523C6C0-B2D9-4FBD-841F-F5BFDA01AF28}" srcId="{E3711418-465B-4A3C-82B2-275331001694}" destId="{FEE20B44-39BD-44DD-B616-0FD934D48D4B}" srcOrd="2" destOrd="0" parTransId="{9E53D163-18C2-48CA-B9D6-A26130008E6E}" sibTransId="{E0FC8BC1-939F-4797-8573-89B1B165955A}"/>
    <dgm:cxn modelId="{E8FEBFD3-C16D-4516-BBC8-369F62B3C360}" type="presOf" srcId="{6CE1759B-62E8-40F8-9402-0FD0167D648D}" destId="{1EE2528D-3D23-44B9-A057-5641136DC075}" srcOrd="0" destOrd="0" presId="urn:microsoft.com/office/officeart/2008/layout/VerticalCurvedList"/>
    <dgm:cxn modelId="{06A10FBE-7683-49F0-B67E-DBF7BF56923C}" type="presParOf" srcId="{F477E787-6952-41B0-81B0-DCB8A1E492F1}" destId="{1553FAE1-3AB8-4304-8DF2-99E497C7F341}" srcOrd="0" destOrd="0" presId="urn:microsoft.com/office/officeart/2008/layout/VerticalCurvedList"/>
    <dgm:cxn modelId="{0B21D10E-548F-4965-A1C9-E774DFA91090}" type="presParOf" srcId="{1553FAE1-3AB8-4304-8DF2-99E497C7F341}" destId="{1A402502-4819-4359-8388-9E1E105F4FA1}" srcOrd="0" destOrd="0" presId="urn:microsoft.com/office/officeart/2008/layout/VerticalCurvedList"/>
    <dgm:cxn modelId="{8EBF822D-F841-47E9-B4B0-4B4FE1D03038}" type="presParOf" srcId="{1A402502-4819-4359-8388-9E1E105F4FA1}" destId="{45CE57C2-EF65-4553-BEA3-233DC0608D2B}" srcOrd="0" destOrd="0" presId="urn:microsoft.com/office/officeart/2008/layout/VerticalCurvedList"/>
    <dgm:cxn modelId="{6BA5AFD7-F03E-4246-8DAA-AD889B013298}" type="presParOf" srcId="{1A402502-4819-4359-8388-9E1E105F4FA1}" destId="{5049D5B9-5458-45C9-BA23-226147BD1CD6}" srcOrd="1" destOrd="0" presId="urn:microsoft.com/office/officeart/2008/layout/VerticalCurvedList"/>
    <dgm:cxn modelId="{329C1D9F-CD2B-4125-8908-D7F265B9C9A9}" type="presParOf" srcId="{1A402502-4819-4359-8388-9E1E105F4FA1}" destId="{48CD703C-8270-476B-9288-41CA9999A11A}" srcOrd="2" destOrd="0" presId="urn:microsoft.com/office/officeart/2008/layout/VerticalCurvedList"/>
    <dgm:cxn modelId="{EA67B318-58FA-4252-A88F-B01BD834D9DB}" type="presParOf" srcId="{1A402502-4819-4359-8388-9E1E105F4FA1}" destId="{F5BA65E1-98B7-4C44-8FAA-CBE20456827B}" srcOrd="3" destOrd="0" presId="urn:microsoft.com/office/officeart/2008/layout/VerticalCurvedList"/>
    <dgm:cxn modelId="{B364A1F2-D2C3-4931-BD02-5A2DCBB1736C}" type="presParOf" srcId="{1553FAE1-3AB8-4304-8DF2-99E497C7F341}" destId="{1EE2528D-3D23-44B9-A057-5641136DC075}" srcOrd="1" destOrd="0" presId="urn:microsoft.com/office/officeart/2008/layout/VerticalCurvedList"/>
    <dgm:cxn modelId="{44C5559A-B47F-4440-A1C6-389A1F1D3CC3}" type="presParOf" srcId="{1553FAE1-3AB8-4304-8DF2-99E497C7F341}" destId="{8BA4AED2-0F50-4CF8-A71F-92330C1666BC}" srcOrd="2" destOrd="0" presId="urn:microsoft.com/office/officeart/2008/layout/VerticalCurvedList"/>
    <dgm:cxn modelId="{54EA4EBB-1DFA-457A-8016-4E64A1494BFF}" type="presParOf" srcId="{8BA4AED2-0F50-4CF8-A71F-92330C1666BC}" destId="{EF300373-BD07-4E5D-86A5-0BFE4F4CD1AC}" srcOrd="0" destOrd="0" presId="urn:microsoft.com/office/officeart/2008/layout/VerticalCurvedList"/>
    <dgm:cxn modelId="{2D38D343-2D84-4F93-AD06-F55DCF39C1C3}" type="presParOf" srcId="{1553FAE1-3AB8-4304-8DF2-99E497C7F341}" destId="{0263D9B3-853D-46D8-9217-6E28E545211D}" srcOrd="3" destOrd="0" presId="urn:microsoft.com/office/officeart/2008/layout/VerticalCurvedList"/>
    <dgm:cxn modelId="{D5C24F1D-338F-4F5A-8B15-DFE42429FB90}" type="presParOf" srcId="{1553FAE1-3AB8-4304-8DF2-99E497C7F341}" destId="{B8FBB114-FB39-4D37-9144-D6D74E77A83E}" srcOrd="4" destOrd="0" presId="urn:microsoft.com/office/officeart/2008/layout/VerticalCurvedList"/>
    <dgm:cxn modelId="{093CE3FD-0303-4A47-8E60-BB39AA22F38C}" type="presParOf" srcId="{B8FBB114-FB39-4D37-9144-D6D74E77A83E}" destId="{1D96E801-BE58-4D81-AC4B-395F2366420C}" srcOrd="0" destOrd="0" presId="urn:microsoft.com/office/officeart/2008/layout/VerticalCurvedList"/>
    <dgm:cxn modelId="{EE4DDE58-57CA-42B0-B7AD-579F770146CE}" type="presParOf" srcId="{1553FAE1-3AB8-4304-8DF2-99E497C7F341}" destId="{256FA350-9FDC-4C2F-8D3E-8AA541FE1D2E}" srcOrd="5" destOrd="0" presId="urn:microsoft.com/office/officeart/2008/layout/VerticalCurvedList"/>
    <dgm:cxn modelId="{C366B1E9-C286-414A-BA92-D8D8A0BB9EAF}" type="presParOf" srcId="{1553FAE1-3AB8-4304-8DF2-99E497C7F341}" destId="{0A342C3D-EDAE-4ED3-873A-DA2F612D52AC}" srcOrd="6" destOrd="0" presId="urn:microsoft.com/office/officeart/2008/layout/VerticalCurvedList"/>
    <dgm:cxn modelId="{37F897B4-D586-4AB6-8E9C-7740CAEF3D7B}" type="presParOf" srcId="{0A342C3D-EDAE-4ED3-873A-DA2F612D52AC}" destId="{6EC1E5E8-CEA9-44BA-B24B-D5972B44EF0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31E63F-042D-4906-98B4-06AC1ADA3793}">
      <dsp:nvSpPr>
        <dsp:cNvPr id="0" name=""/>
        <dsp:cNvSpPr/>
      </dsp:nvSpPr>
      <dsp:spPr>
        <a:xfrm>
          <a:off x="1238335" y="904898"/>
          <a:ext cx="4690961" cy="1629108"/>
        </a:xfrm>
        <a:prstGeom prst="ellipse">
          <a:avLst/>
        </a:prstGeom>
        <a:solidFill>
          <a:schemeClr val="accent5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4D345F-F091-4B18-A3AF-034F13E8FD0C}">
      <dsp:nvSpPr>
        <dsp:cNvPr id="0" name=""/>
        <dsp:cNvSpPr/>
      </dsp:nvSpPr>
      <dsp:spPr>
        <a:xfrm>
          <a:off x="3960439" y="5040560"/>
          <a:ext cx="477050" cy="589818"/>
        </a:xfrm>
        <a:prstGeom prst="down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5CA1D9-CD4A-4265-9788-DBCBA7305536}">
      <dsp:nvSpPr>
        <dsp:cNvPr id="0" name=""/>
        <dsp:cNvSpPr/>
      </dsp:nvSpPr>
      <dsp:spPr>
        <a:xfrm>
          <a:off x="1944210" y="5188572"/>
          <a:ext cx="4795776" cy="1090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1" kern="1200" dirty="0">
            <a:solidFill>
              <a:srgbClr val="660066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solidFill>
                <a:srgbClr val="660066"/>
              </a:solidFill>
            </a:rPr>
            <a:t>Понимать необходимость </a:t>
          </a:r>
          <a:r>
            <a:rPr lang="ru-RU" sz="2400" b="1" kern="1200" dirty="0">
              <a:solidFill>
                <a:srgbClr val="FF0000"/>
              </a:solidFill>
            </a:rPr>
            <a:t>з</a:t>
          </a:r>
          <a:r>
            <a:rPr lang="ru-RU" sz="2400" b="1" kern="1200" dirty="0">
              <a:solidFill>
                <a:srgbClr val="660066"/>
              </a:solidFill>
            </a:rPr>
            <a:t>дорового </a:t>
          </a:r>
          <a:r>
            <a:rPr lang="ru-RU" sz="2400" b="1" kern="1200" dirty="0">
              <a:solidFill>
                <a:srgbClr val="FF0000"/>
              </a:solidFill>
            </a:rPr>
            <a:t>о</a:t>
          </a:r>
          <a:r>
            <a:rPr lang="ru-RU" sz="2400" b="1" kern="1200" dirty="0">
              <a:solidFill>
                <a:srgbClr val="660066"/>
              </a:solidFill>
            </a:rPr>
            <a:t>браза </a:t>
          </a:r>
          <a:r>
            <a:rPr lang="ru-RU" sz="2400" b="1" kern="1200" dirty="0">
              <a:solidFill>
                <a:srgbClr val="FF0000"/>
              </a:solidFill>
            </a:rPr>
            <a:t>ж</a:t>
          </a:r>
          <a:r>
            <a:rPr lang="ru-RU" sz="2400" b="1" kern="1200" dirty="0">
              <a:solidFill>
                <a:srgbClr val="660066"/>
              </a:solidFill>
            </a:rPr>
            <a:t>изни (ЗОЖ</a:t>
          </a:r>
          <a:r>
            <a:rPr lang="ru-RU" sz="2000" b="1" kern="1200" dirty="0">
              <a:solidFill>
                <a:srgbClr val="660066"/>
              </a:solidFill>
            </a:rPr>
            <a:t>)</a:t>
          </a:r>
        </a:p>
      </dsp:txBody>
      <dsp:txXfrm>
        <a:off x="1944210" y="5188572"/>
        <a:ext cx="4795776" cy="1090921"/>
      </dsp:txXfrm>
    </dsp:sp>
    <dsp:sp modelId="{363ECDFD-7E31-4DB8-9AAE-03489FEB851F}">
      <dsp:nvSpPr>
        <dsp:cNvPr id="0" name=""/>
        <dsp:cNvSpPr/>
      </dsp:nvSpPr>
      <dsp:spPr>
        <a:xfrm>
          <a:off x="3096348" y="2300280"/>
          <a:ext cx="2234724" cy="2122616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000099"/>
              </a:solidFill>
            </a:rPr>
            <a:t>3. Выполнять правила рационального питания</a:t>
          </a:r>
        </a:p>
      </dsp:txBody>
      <dsp:txXfrm>
        <a:off x="3423616" y="2611130"/>
        <a:ext cx="1580188" cy="1500916"/>
      </dsp:txXfrm>
    </dsp:sp>
    <dsp:sp modelId="{8AE2BCE0-F562-4490-AE9A-C2CD934A8132}">
      <dsp:nvSpPr>
        <dsp:cNvPr id="0" name=""/>
        <dsp:cNvSpPr/>
      </dsp:nvSpPr>
      <dsp:spPr>
        <a:xfrm>
          <a:off x="1800193" y="288026"/>
          <a:ext cx="2638845" cy="2467974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6600"/>
              </a:solidFill>
            </a:rPr>
            <a:t>1. Познакомиться </a:t>
          </a:r>
          <a:r>
            <a:rPr lang="ru-RU" sz="1600" b="1" kern="1200" dirty="0">
              <a:solidFill>
                <a:srgbClr val="006600"/>
              </a:solidFill>
            </a:rPr>
            <a:t>с</a:t>
          </a:r>
          <a:r>
            <a:rPr lang="ru-RU" sz="1800" b="1" kern="1200" dirty="0">
              <a:solidFill>
                <a:srgbClr val="006600"/>
              </a:solidFill>
            </a:rPr>
            <a:t> </a:t>
          </a:r>
          <a:r>
            <a:rPr lang="ru-RU" sz="1600" b="1" kern="1200" dirty="0">
              <a:solidFill>
                <a:srgbClr val="006600"/>
              </a:solidFill>
            </a:rPr>
            <a:t>пищеварительной</a:t>
          </a:r>
          <a:r>
            <a:rPr lang="ru-RU" sz="1800" b="1" kern="1200" dirty="0">
              <a:solidFill>
                <a:srgbClr val="006600"/>
              </a:solidFill>
            </a:rPr>
            <a:t> системой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6600"/>
              </a:solidFill>
            </a:rPr>
            <a:t>человека </a:t>
          </a:r>
        </a:p>
      </dsp:txBody>
      <dsp:txXfrm>
        <a:off x="2186643" y="649452"/>
        <a:ext cx="1865945" cy="1745122"/>
      </dsp:txXfrm>
    </dsp:sp>
    <dsp:sp modelId="{50DF461F-5CC0-48C9-BA68-1B5033B68D22}">
      <dsp:nvSpPr>
        <dsp:cNvPr id="0" name=""/>
        <dsp:cNvSpPr/>
      </dsp:nvSpPr>
      <dsp:spPr>
        <a:xfrm>
          <a:off x="4032451" y="284053"/>
          <a:ext cx="2401144" cy="2294878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FF0000"/>
              </a:solidFill>
            </a:rPr>
            <a:t>2. Научиться объяснять строение и принципы работы </a:t>
          </a:r>
          <a:r>
            <a:rPr lang="ru-RU" sz="1600" b="1" kern="1200" dirty="0">
              <a:solidFill>
                <a:srgbClr val="FF0000"/>
              </a:solidFill>
            </a:rPr>
            <a:t>пищеварительной</a:t>
          </a:r>
          <a:r>
            <a:rPr lang="ru-RU" sz="1800" b="1" kern="1200" dirty="0">
              <a:solidFill>
                <a:srgbClr val="FF0000"/>
              </a:solidFill>
            </a:rPr>
            <a:t> системы</a:t>
          </a:r>
        </a:p>
      </dsp:txBody>
      <dsp:txXfrm>
        <a:off x="4384090" y="620130"/>
        <a:ext cx="1697866" cy="1622724"/>
      </dsp:txXfrm>
    </dsp:sp>
    <dsp:sp modelId="{54B5A47D-9CD5-4553-801E-7E657842EECD}">
      <dsp:nvSpPr>
        <dsp:cNvPr id="0" name=""/>
        <dsp:cNvSpPr/>
      </dsp:nvSpPr>
      <dsp:spPr>
        <a:xfrm>
          <a:off x="1440161" y="148005"/>
          <a:ext cx="5548745" cy="4860568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3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7F3764-CE5F-4796-BFDF-2BEB17E0D344}">
      <dsp:nvSpPr>
        <dsp:cNvPr id="0" name=""/>
        <dsp:cNvSpPr/>
      </dsp:nvSpPr>
      <dsp:spPr>
        <a:xfrm>
          <a:off x="1992720" y="0"/>
          <a:ext cx="1992720" cy="1888046"/>
        </a:xfrm>
        <a:prstGeom prst="trapezoid">
          <a:avLst>
            <a:gd name="adj" fmla="val 52772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b="1" kern="1200" dirty="0">
            <a:solidFill>
              <a:schemeClr val="tx2">
                <a:lumMod val="75000"/>
              </a:schemeClr>
            </a:solidFill>
            <a:latin typeface="Cambria Math" panose="02040503050406030204" pitchFamily="18" charset="0"/>
            <a:ea typeface="Cambria Math" panose="02040503050406030204" pitchFamily="18" charset="0"/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b="1" kern="1200" dirty="0">
            <a:solidFill>
              <a:schemeClr val="tx2">
                <a:lumMod val="75000"/>
              </a:schemeClr>
            </a:solidFill>
            <a:latin typeface="Cambria Math" panose="02040503050406030204" pitchFamily="18" charset="0"/>
            <a:ea typeface="Cambria Math" panose="02040503050406030204" pitchFamily="18" charset="0"/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>
              <a:solidFill>
                <a:schemeClr val="tx2">
                  <a:lumMod val="75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</a:rPr>
            <a:t>Белки</a:t>
          </a:r>
        </a:p>
      </dsp:txBody>
      <dsp:txXfrm>
        <a:off x="1992720" y="0"/>
        <a:ext cx="1992720" cy="1888046"/>
      </dsp:txXfrm>
    </dsp:sp>
    <dsp:sp modelId="{0B93FC3A-C0CE-4E02-8C74-720C8CA0724C}">
      <dsp:nvSpPr>
        <dsp:cNvPr id="0" name=""/>
        <dsp:cNvSpPr/>
      </dsp:nvSpPr>
      <dsp:spPr>
        <a:xfrm>
          <a:off x="996360" y="1888045"/>
          <a:ext cx="3985440" cy="1888046"/>
        </a:xfrm>
        <a:prstGeom prst="trapezoid">
          <a:avLst>
            <a:gd name="adj" fmla="val 52772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000" kern="1200" dirty="0">
              <a:solidFill>
                <a:srgbClr val="006600"/>
              </a:solidFill>
              <a:latin typeface="Cambria Math" panose="02040503050406030204" pitchFamily="18" charset="0"/>
              <a:ea typeface="Cambria Math" panose="02040503050406030204" pitchFamily="18" charset="0"/>
            </a:rPr>
            <a:t>Жиры</a:t>
          </a:r>
        </a:p>
      </dsp:txBody>
      <dsp:txXfrm>
        <a:off x="1693811" y="1888045"/>
        <a:ext cx="2590536" cy="1888046"/>
      </dsp:txXfrm>
    </dsp:sp>
    <dsp:sp modelId="{7C373ABA-F210-4242-A133-5384AE913CE1}">
      <dsp:nvSpPr>
        <dsp:cNvPr id="0" name=""/>
        <dsp:cNvSpPr/>
      </dsp:nvSpPr>
      <dsp:spPr>
        <a:xfrm>
          <a:off x="0" y="3776091"/>
          <a:ext cx="5978160" cy="1888046"/>
        </a:xfrm>
        <a:prstGeom prst="trapezoid">
          <a:avLst>
            <a:gd name="adj" fmla="val 52772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000" kern="1200" dirty="0">
              <a:solidFill>
                <a:srgbClr val="990000"/>
              </a:solidFill>
              <a:latin typeface="Cambria Math" panose="02040503050406030204" pitchFamily="18" charset="0"/>
              <a:ea typeface="Cambria Math" panose="02040503050406030204" pitchFamily="18" charset="0"/>
            </a:rPr>
            <a:t>Углеводы</a:t>
          </a:r>
        </a:p>
      </dsp:txBody>
      <dsp:txXfrm>
        <a:off x="1046177" y="3776091"/>
        <a:ext cx="3885804" cy="18880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9D5B9-5458-45C9-BA23-226147BD1CD6}">
      <dsp:nvSpPr>
        <dsp:cNvPr id="0" name=""/>
        <dsp:cNvSpPr/>
      </dsp:nvSpPr>
      <dsp:spPr>
        <a:xfrm>
          <a:off x="-5448124" y="-847605"/>
          <a:ext cx="6591755" cy="6591755"/>
        </a:xfrm>
        <a:prstGeom prst="blockArc">
          <a:avLst>
            <a:gd name="adj1" fmla="val 18900000"/>
            <a:gd name="adj2" fmla="val 2700000"/>
            <a:gd name="adj3" fmla="val 328"/>
          </a:avLst>
        </a:pr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E2528D-3D23-44B9-A057-5641136DC075}">
      <dsp:nvSpPr>
        <dsp:cNvPr id="0" name=""/>
        <dsp:cNvSpPr/>
      </dsp:nvSpPr>
      <dsp:spPr>
        <a:xfrm>
          <a:off x="1077798" y="288034"/>
          <a:ext cx="6800498" cy="138254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732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Внимательно изучите этикетки на упаковке различных продуктов. На них указано, какие питательные вещества и в каком количестве содержатся в этих продуктах.</a:t>
          </a:r>
          <a:endParaRPr lang="ru-RU" sz="2400" kern="1200" dirty="0"/>
        </a:p>
      </dsp:txBody>
      <dsp:txXfrm>
        <a:off x="1077798" y="288034"/>
        <a:ext cx="6800498" cy="1382548"/>
      </dsp:txXfrm>
    </dsp:sp>
    <dsp:sp modelId="{EF300373-BD07-4E5D-86A5-0BFE4F4CD1AC}">
      <dsp:nvSpPr>
        <dsp:cNvPr id="0" name=""/>
        <dsp:cNvSpPr/>
      </dsp:nvSpPr>
      <dsp:spPr>
        <a:xfrm>
          <a:off x="-19800" y="230425"/>
          <a:ext cx="1573626" cy="14977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263D9B3-853D-46D8-9217-6E28E545211D}">
      <dsp:nvSpPr>
        <dsp:cNvPr id="0" name=""/>
        <dsp:cNvSpPr/>
      </dsp:nvSpPr>
      <dsp:spPr>
        <a:xfrm>
          <a:off x="1122991" y="1958617"/>
          <a:ext cx="6800030" cy="97930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732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Сравните данные о содержании питательных веществ в различных продуктах.</a:t>
          </a:r>
          <a:endParaRPr lang="ru-RU" sz="2400" kern="1200" dirty="0"/>
        </a:p>
      </dsp:txBody>
      <dsp:txXfrm>
        <a:off x="1122991" y="1958617"/>
        <a:ext cx="6800030" cy="979308"/>
      </dsp:txXfrm>
    </dsp:sp>
    <dsp:sp modelId="{1D96E801-BE58-4D81-AC4B-395F2366420C}">
      <dsp:nvSpPr>
        <dsp:cNvPr id="0" name=""/>
        <dsp:cNvSpPr/>
      </dsp:nvSpPr>
      <dsp:spPr>
        <a:xfrm>
          <a:off x="510923" y="1836204"/>
          <a:ext cx="1224136" cy="12241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56FA350-9FDC-4C2F-8D3E-8AA541FE1D2E}">
      <dsp:nvSpPr>
        <dsp:cNvPr id="0" name=""/>
        <dsp:cNvSpPr/>
      </dsp:nvSpPr>
      <dsp:spPr>
        <a:xfrm>
          <a:off x="767013" y="3427580"/>
          <a:ext cx="7156009" cy="97930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7326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Результаты исследования занесите в рабочую тетрадь. Укажите продукты, богатые белками, жирами, углеводами.</a:t>
          </a:r>
          <a:endParaRPr lang="ru-RU" sz="2400" kern="1200" dirty="0"/>
        </a:p>
      </dsp:txBody>
      <dsp:txXfrm>
        <a:off x="767013" y="3427580"/>
        <a:ext cx="7156009" cy="979308"/>
      </dsp:txXfrm>
    </dsp:sp>
    <dsp:sp modelId="{6EC1E5E8-CEA9-44BA-B24B-D5972B44EF09}">
      <dsp:nvSpPr>
        <dsp:cNvPr id="0" name=""/>
        <dsp:cNvSpPr/>
      </dsp:nvSpPr>
      <dsp:spPr>
        <a:xfrm>
          <a:off x="154945" y="3305167"/>
          <a:ext cx="1224136" cy="12241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66D8C5-F2B3-4FD9-897D-9360ECB97993}" type="datetimeFigureOut">
              <a:rPr lang="ru-RU" smtClean="0"/>
              <a:t>чт 22.07.21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C6EAFD-703F-418B-80E9-FD17895C70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694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C6EAFD-703F-418B-80E9-FD17895C70EF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551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6D957-A2DA-4BF2-9905-5C2828C11307}" type="datetimeFigureOut">
              <a:rPr lang="ru-RU" smtClean="0"/>
              <a:pPr/>
              <a:t>чт 22.07.21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DE413-5E19-4C8C-97C0-E50D27E1BD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jp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jp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54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gif"/><Relationship Id="rId13" Type="http://schemas.openxmlformats.org/officeDocument/2006/relationships/image" Target="../media/image65.gif"/><Relationship Id="rId3" Type="http://schemas.openxmlformats.org/officeDocument/2006/relationships/image" Target="../media/image10.jpg"/><Relationship Id="rId7" Type="http://schemas.openxmlformats.org/officeDocument/2006/relationships/image" Target="../media/image59.gif"/><Relationship Id="rId12" Type="http://schemas.openxmlformats.org/officeDocument/2006/relationships/image" Target="../media/image6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11" Type="http://schemas.openxmlformats.org/officeDocument/2006/relationships/image" Target="../media/image63.gif"/><Relationship Id="rId5" Type="http://schemas.openxmlformats.org/officeDocument/2006/relationships/image" Target="../media/image57.gif"/><Relationship Id="rId10" Type="http://schemas.openxmlformats.org/officeDocument/2006/relationships/image" Target="../media/image62.gif"/><Relationship Id="rId4" Type="http://schemas.openxmlformats.org/officeDocument/2006/relationships/image" Target="../media/image56.gif"/><Relationship Id="rId9" Type="http://schemas.openxmlformats.org/officeDocument/2006/relationships/image" Target="../media/image6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microsoft.com/office/2007/relationships/hdphoto" Target="../media/hdphoto3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gif"/><Relationship Id="rId4" Type="http://schemas.openxmlformats.org/officeDocument/2006/relationships/hyperlink" Target="https://wordwall.net/ru/embed/5df6148d3d734b7dbed48a09a7a78707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embed/_vBlJbDnoB8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4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31640" y="188640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8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Наше питание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04048" y="4797152"/>
            <a:ext cx="3888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rgbClr val="6600CC"/>
                </a:solidFill>
                <a:latin typeface="Georgia" pitchFamily="18" charset="0"/>
              </a:rPr>
              <a:t>Подготовила и разработала</a:t>
            </a:r>
          </a:p>
          <a:p>
            <a:pPr algn="r"/>
            <a:r>
              <a:rPr lang="ru-RU" dirty="0">
                <a:solidFill>
                  <a:srgbClr val="6600CC"/>
                </a:solidFill>
                <a:latin typeface="Georgia" pitchFamily="18" charset="0"/>
              </a:rPr>
              <a:t>учитель начальных классов</a:t>
            </a:r>
          </a:p>
          <a:p>
            <a:pPr algn="r"/>
            <a:r>
              <a:rPr lang="ru-RU" b="1" dirty="0">
                <a:solidFill>
                  <a:srgbClr val="6600CC"/>
                </a:solidFill>
                <a:latin typeface="Georgia" pitchFamily="18" charset="0"/>
              </a:rPr>
              <a:t>МБОУ СОШ № 27</a:t>
            </a:r>
          </a:p>
          <a:p>
            <a:pPr algn="r"/>
            <a:r>
              <a:rPr lang="ru-RU" dirty="0">
                <a:solidFill>
                  <a:srgbClr val="6600CC"/>
                </a:solidFill>
                <a:latin typeface="Georgia" pitchFamily="18" charset="0"/>
              </a:rPr>
              <a:t>г.  Пятигорска</a:t>
            </a:r>
          </a:p>
          <a:p>
            <a:pPr algn="r"/>
            <a:r>
              <a:rPr lang="ru-RU" b="1" dirty="0" err="1">
                <a:solidFill>
                  <a:srgbClr val="6600CC"/>
                </a:solidFill>
                <a:latin typeface="Georgia" pitchFamily="18" charset="0"/>
              </a:rPr>
              <a:t>Болховитина</a:t>
            </a:r>
            <a:r>
              <a:rPr lang="ru-RU" b="1" dirty="0">
                <a:solidFill>
                  <a:srgbClr val="6600CC"/>
                </a:solidFill>
                <a:latin typeface="Georgia" pitchFamily="18" charset="0"/>
              </a:rPr>
              <a:t> </a:t>
            </a:r>
          </a:p>
          <a:p>
            <a:pPr algn="r"/>
            <a:r>
              <a:rPr lang="ru-RU" b="1" dirty="0">
                <a:solidFill>
                  <a:srgbClr val="6600CC"/>
                </a:solidFill>
                <a:latin typeface="Georgia" pitchFamily="18" charset="0"/>
              </a:rPr>
              <a:t>Светлана Владимировна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ocrates_Portrait_400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44008" y="260648"/>
            <a:ext cx="4333090" cy="4248472"/>
          </a:xfrm>
          <a:prstGeom prst="rect">
            <a:avLst/>
          </a:prstGeom>
        </p:spPr>
      </p:pic>
      <p:sp>
        <p:nvSpPr>
          <p:cNvPr id="4" name="Овальная выноска 3"/>
          <p:cNvSpPr/>
          <p:nvPr/>
        </p:nvSpPr>
        <p:spPr>
          <a:xfrm rot="21300823">
            <a:off x="930291" y="182042"/>
            <a:ext cx="3525416" cy="2829457"/>
          </a:xfrm>
          <a:prstGeom prst="wedgeEllipseCallout">
            <a:avLst>
              <a:gd name="adj1" fmla="val 101170"/>
              <a:gd name="adj2" fmla="val 28869"/>
            </a:avLst>
          </a:prstGeom>
          <a:solidFill>
            <a:srgbClr val="FFFF9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66FF"/>
                </a:solidFill>
              </a:ln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6" y="476672"/>
            <a:ext cx="3312368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24500" cmpd="dbl">
                  <a:noFill/>
                  <a:prstDash val="solid"/>
                  <a:miter lim="800000"/>
                </a:ln>
                <a:solidFill>
                  <a:srgbClr val="6600CC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Мы живём не для того, </a:t>
            </a:r>
          </a:p>
          <a:p>
            <a:pPr algn="ctr"/>
            <a:r>
              <a:rPr lang="ru-RU" sz="2800" b="1" dirty="0">
                <a:ln w="24500" cmpd="dbl">
                  <a:noFill/>
                  <a:prstDash val="solid"/>
                  <a:miter lim="800000"/>
                </a:ln>
                <a:solidFill>
                  <a:srgbClr val="6600CC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чтобы есть, но едим для того, чтобы жить.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60032" y="4653136"/>
            <a:ext cx="36004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СОКРАТ - </a:t>
            </a:r>
            <a:r>
              <a:rPr lang="el-G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Σωκράτης</a:t>
            </a:r>
            <a:endParaRPr lang="ru-RU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b="1" dirty="0">
                <a:solidFill>
                  <a:srgbClr val="FF0066"/>
                </a:solidFill>
                <a:latin typeface="Georgia" pitchFamily="18" charset="0"/>
                <a:cs typeface="Times New Roman" pitchFamily="18" charset="0"/>
              </a:rPr>
              <a:t>469 – 399 </a:t>
            </a:r>
            <a:r>
              <a:rPr lang="ru-RU" sz="2000" dirty="0">
                <a:solidFill>
                  <a:srgbClr val="0000CC"/>
                </a:solidFill>
                <a:latin typeface="Georgia" pitchFamily="18" charset="0"/>
                <a:cs typeface="Times New Roman" pitchFamily="18" charset="0"/>
              </a:rPr>
              <a:t>г.г. до н. э.</a:t>
            </a:r>
          </a:p>
          <a:p>
            <a:pPr algn="ctr"/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Древнегреческий философ, учитель Платона, </a:t>
            </a:r>
            <a:r>
              <a:rPr lang="ru-RU" sz="20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Ксенофонта</a:t>
            </a:r>
            <a:r>
              <a:rPr lang="ru-RU" sz="20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и других великих философов античности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122FD0-972D-47E5-AE08-2B1BDD18151D}"/>
              </a:ext>
            </a:extLst>
          </p:cNvPr>
          <p:cNvSpPr txBox="1"/>
          <p:nvPr/>
        </p:nvSpPr>
        <p:spPr>
          <a:xfrm>
            <a:off x="2915816" y="188640"/>
            <a:ext cx="377759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Поделись знаниями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434A18-E96F-4914-AEE0-6ABE7DC748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88" b="62500"/>
          <a:stretch/>
        </p:blipFill>
        <p:spPr>
          <a:xfrm>
            <a:off x="2483768" y="82749"/>
            <a:ext cx="607899" cy="9118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A927DA-E9D8-43BD-ADF4-81102E666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3" t="36996" r="52963" b="42876"/>
          <a:stretch/>
        </p:blipFill>
        <p:spPr>
          <a:xfrm rot="20829582">
            <a:off x="5769238" y="173186"/>
            <a:ext cx="874878" cy="5420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4218FE-22C6-4A16-BB7F-824048E1FCC3}"/>
              </a:ext>
            </a:extLst>
          </p:cNvPr>
          <p:cNvSpPr txBox="1"/>
          <p:nvPr/>
        </p:nvSpPr>
        <p:spPr>
          <a:xfrm>
            <a:off x="216985" y="969537"/>
            <a:ext cx="8744495" cy="52322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 каких основных частей состоит скелет человека?</a:t>
            </a:r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2433D282-6E70-421F-A040-098A478C0906}"/>
              </a:ext>
            </a:extLst>
          </p:cNvPr>
          <p:cNvSpPr/>
          <p:nvPr/>
        </p:nvSpPr>
        <p:spPr>
          <a:xfrm>
            <a:off x="5436096" y="4370300"/>
            <a:ext cx="1124194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шея</a:t>
            </a:r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0E1A71E2-2D4B-4D5B-BE54-BC250CF60FAE}"/>
              </a:ext>
            </a:extLst>
          </p:cNvPr>
          <p:cNvSpPr/>
          <p:nvPr/>
        </p:nvSpPr>
        <p:spPr>
          <a:xfrm>
            <a:off x="179513" y="4601827"/>
            <a:ext cx="1844877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голова</a:t>
            </a:r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01BDC704-3F03-4CD1-B326-0E99CED9F984}"/>
              </a:ext>
            </a:extLst>
          </p:cNvPr>
          <p:cNvSpPr/>
          <p:nvPr/>
        </p:nvSpPr>
        <p:spPr>
          <a:xfrm>
            <a:off x="3437124" y="5121989"/>
            <a:ext cx="1844877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пальцы</a:t>
            </a:r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016508EE-C65C-43A7-A8C0-0CEEE4203CF9}"/>
              </a:ext>
            </a:extLst>
          </p:cNvPr>
          <p:cNvSpPr/>
          <p:nvPr/>
        </p:nvSpPr>
        <p:spPr>
          <a:xfrm>
            <a:off x="700008" y="1642635"/>
            <a:ext cx="1495727" cy="43225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череп</a:t>
            </a:r>
          </a:p>
        </p:txBody>
      </p:sp>
      <p:sp>
        <p:nvSpPr>
          <p:cNvPr id="27" name="Овал 26">
            <a:extLst>
              <a:ext uri="{FF2B5EF4-FFF2-40B4-BE49-F238E27FC236}">
                <a16:creationId xmlns:a16="http://schemas.microsoft.com/office/drawing/2014/main" id="{1D14DF43-846C-4F1C-A46D-8DAD59AC38D2}"/>
              </a:ext>
            </a:extLst>
          </p:cNvPr>
          <p:cNvSpPr/>
          <p:nvPr/>
        </p:nvSpPr>
        <p:spPr>
          <a:xfrm>
            <a:off x="179513" y="2599543"/>
            <a:ext cx="3461560" cy="572873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грудная клетка</a:t>
            </a:r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FB133FB9-E150-40C6-942E-30986381D720}"/>
              </a:ext>
            </a:extLst>
          </p:cNvPr>
          <p:cNvSpPr/>
          <p:nvPr/>
        </p:nvSpPr>
        <p:spPr>
          <a:xfrm>
            <a:off x="3425689" y="1645342"/>
            <a:ext cx="2438789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кости рук</a:t>
            </a:r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B0920152-E0D5-4151-A216-7F460E257883}"/>
              </a:ext>
            </a:extLst>
          </p:cNvPr>
          <p:cNvSpPr/>
          <p:nvPr/>
        </p:nvSpPr>
        <p:spPr>
          <a:xfrm>
            <a:off x="4645083" y="2791152"/>
            <a:ext cx="4248472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нервная система</a:t>
            </a:r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9FCAB076-D801-444B-BBDE-64BA7CAAA72D}"/>
              </a:ext>
            </a:extLst>
          </p:cNvPr>
          <p:cNvSpPr/>
          <p:nvPr/>
        </p:nvSpPr>
        <p:spPr>
          <a:xfrm>
            <a:off x="3252414" y="3119496"/>
            <a:ext cx="1371535" cy="58334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мозг</a:t>
            </a:r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E1625847-3606-4C4C-BB7D-42BFB62D3D76}"/>
              </a:ext>
            </a:extLst>
          </p:cNvPr>
          <p:cNvSpPr/>
          <p:nvPr/>
        </p:nvSpPr>
        <p:spPr>
          <a:xfrm>
            <a:off x="1910293" y="3976179"/>
            <a:ext cx="3213029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позвоночник</a:t>
            </a:r>
          </a:p>
        </p:txBody>
      </p:sp>
      <p:sp>
        <p:nvSpPr>
          <p:cNvPr id="32" name="Овал 31">
            <a:extLst>
              <a:ext uri="{FF2B5EF4-FFF2-40B4-BE49-F238E27FC236}">
                <a16:creationId xmlns:a16="http://schemas.microsoft.com/office/drawing/2014/main" id="{692A313A-BE1C-44AB-9EDE-6A0594A39F2F}"/>
              </a:ext>
            </a:extLst>
          </p:cNvPr>
          <p:cNvSpPr/>
          <p:nvPr/>
        </p:nvSpPr>
        <p:spPr>
          <a:xfrm>
            <a:off x="6313903" y="3834417"/>
            <a:ext cx="2564957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кости ног</a:t>
            </a:r>
          </a:p>
        </p:txBody>
      </p:sp>
      <p:sp>
        <p:nvSpPr>
          <p:cNvPr id="33" name="Овал 32">
            <a:extLst>
              <a:ext uri="{FF2B5EF4-FFF2-40B4-BE49-F238E27FC236}">
                <a16:creationId xmlns:a16="http://schemas.microsoft.com/office/drawing/2014/main" id="{4A47C302-857E-4542-94DE-01AB6D913E8E}"/>
              </a:ext>
            </a:extLst>
          </p:cNvPr>
          <p:cNvSpPr/>
          <p:nvPr/>
        </p:nvSpPr>
        <p:spPr>
          <a:xfrm>
            <a:off x="6948264" y="1823132"/>
            <a:ext cx="1590021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стопы</a:t>
            </a:r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id="{2E915E02-EEE0-42D1-9C9B-AB096FD43079}"/>
              </a:ext>
            </a:extLst>
          </p:cNvPr>
          <p:cNvSpPr/>
          <p:nvPr/>
        </p:nvSpPr>
        <p:spPr>
          <a:xfrm>
            <a:off x="6560290" y="5301208"/>
            <a:ext cx="1977995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суставы</a:t>
            </a:r>
          </a:p>
        </p:txBody>
      </p:sp>
      <p:sp>
        <p:nvSpPr>
          <p:cNvPr id="35" name="Овал 34">
            <a:extLst>
              <a:ext uri="{FF2B5EF4-FFF2-40B4-BE49-F238E27FC236}">
                <a16:creationId xmlns:a16="http://schemas.microsoft.com/office/drawing/2014/main" id="{BF5C40CD-E911-4246-905D-CE28AB06AF13}"/>
              </a:ext>
            </a:extLst>
          </p:cNvPr>
          <p:cNvSpPr/>
          <p:nvPr/>
        </p:nvSpPr>
        <p:spPr>
          <a:xfrm>
            <a:off x="1101951" y="5645209"/>
            <a:ext cx="1989716" cy="523220"/>
          </a:xfrm>
          <a:prstGeom prst="ellipse">
            <a:avLst/>
          </a:prstGeom>
          <a:solidFill>
            <a:schemeClr val="bg2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мышцы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F01D60-050F-44C5-8C9D-FBC83917E1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24" y="4096027"/>
            <a:ext cx="1888858" cy="26928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8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2" grpId="0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122FD0-972D-47E5-AE08-2B1BDD18151D}"/>
              </a:ext>
            </a:extLst>
          </p:cNvPr>
          <p:cNvSpPr txBox="1"/>
          <p:nvPr/>
        </p:nvSpPr>
        <p:spPr>
          <a:xfrm>
            <a:off x="2915816" y="188640"/>
            <a:ext cx="377759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Поделись знаниями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434A18-E96F-4914-AEE0-6ABE7DC748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88" b="62500"/>
          <a:stretch/>
        </p:blipFill>
        <p:spPr>
          <a:xfrm>
            <a:off x="2483768" y="82749"/>
            <a:ext cx="607899" cy="9118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A927DA-E9D8-43BD-ADF4-81102E666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3" t="36996" r="52963" b="42876"/>
          <a:stretch/>
        </p:blipFill>
        <p:spPr>
          <a:xfrm rot="20829582">
            <a:off x="5769238" y="173186"/>
            <a:ext cx="874878" cy="5420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4218FE-22C6-4A16-BB7F-824048E1FCC3}"/>
              </a:ext>
            </a:extLst>
          </p:cNvPr>
          <p:cNvSpPr txBox="1"/>
          <p:nvPr/>
        </p:nvSpPr>
        <p:spPr>
          <a:xfrm>
            <a:off x="385916" y="983566"/>
            <a:ext cx="8350913" cy="52322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Какое значение для человека имеют мышцы?</a:t>
            </a:r>
            <a:endParaRPr lang="ru-RU" sz="2400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D700CF7-E33A-4C59-8F79-E84B81670CC7}"/>
              </a:ext>
            </a:extLst>
          </p:cNvPr>
          <p:cNvSpPr txBox="1"/>
          <p:nvPr/>
        </p:nvSpPr>
        <p:spPr>
          <a:xfrm>
            <a:off x="384830" y="2821331"/>
            <a:ext cx="8372168" cy="52322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28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обеспечивают хорошую память и мышление;</a:t>
            </a:r>
            <a:endParaRPr lang="ru-RU" sz="2400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53F180-D129-4440-9775-5D8FDFEEDF4C}"/>
              </a:ext>
            </a:extLst>
          </p:cNvPr>
          <p:cNvSpPr txBox="1"/>
          <p:nvPr/>
        </p:nvSpPr>
        <p:spPr>
          <a:xfrm>
            <a:off x="384830" y="3391338"/>
            <a:ext cx="8372168" cy="954107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</a:t>
            </a:r>
            <a:r>
              <a:rPr lang="ru-RU" sz="28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обеспечивают возможность выполнять физический труд, заниматься спортом.</a:t>
            </a:r>
            <a:endParaRPr lang="ru-RU" sz="2400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AA15A26-7D60-483E-9AE9-152CAF90342E}"/>
              </a:ext>
            </a:extLst>
          </p:cNvPr>
          <p:cNvSpPr txBox="1"/>
          <p:nvPr/>
        </p:nvSpPr>
        <p:spPr>
          <a:xfrm>
            <a:off x="375288" y="2262241"/>
            <a:ext cx="8372168" cy="52322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28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обеспечивают движение тела человека;</a:t>
            </a:r>
            <a:endParaRPr lang="ru-RU" sz="2400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4ADACC9-C016-4EFF-8B42-00C5F100D1E7}"/>
              </a:ext>
            </a:extLst>
          </p:cNvPr>
          <p:cNvSpPr txBox="1"/>
          <p:nvPr/>
        </p:nvSpPr>
        <p:spPr>
          <a:xfrm>
            <a:off x="385916" y="1722363"/>
            <a:ext cx="8350913" cy="52322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28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защищают внутренние органы от повреждений;</a:t>
            </a:r>
            <a:endParaRPr lang="ru-RU" sz="2400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89E8537-976D-4F1D-A42F-A8CB98C9146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766" y="3466386"/>
            <a:ext cx="3240360" cy="322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90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37" grpId="0" animBg="1"/>
      <p:bldP spid="37" grpId="1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122FD0-972D-47E5-AE08-2B1BDD18151D}"/>
              </a:ext>
            </a:extLst>
          </p:cNvPr>
          <p:cNvSpPr txBox="1"/>
          <p:nvPr/>
        </p:nvSpPr>
        <p:spPr>
          <a:xfrm>
            <a:off x="2915816" y="188640"/>
            <a:ext cx="377759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Поделись знаниями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434A18-E96F-4914-AEE0-6ABE7DC748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88" b="62500"/>
          <a:stretch/>
        </p:blipFill>
        <p:spPr>
          <a:xfrm>
            <a:off x="2483768" y="15448"/>
            <a:ext cx="607899" cy="9118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A927DA-E9D8-43BD-ADF4-81102E6662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3" t="36996" r="52963" b="42876"/>
          <a:stretch/>
        </p:blipFill>
        <p:spPr>
          <a:xfrm rot="20829582">
            <a:off x="5769238" y="173186"/>
            <a:ext cx="874878" cy="5420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4218FE-22C6-4A16-BB7F-824048E1FCC3}"/>
              </a:ext>
            </a:extLst>
          </p:cNvPr>
          <p:cNvSpPr txBox="1"/>
          <p:nvPr/>
        </p:nvSpPr>
        <p:spPr>
          <a:xfrm>
            <a:off x="282714" y="983566"/>
            <a:ext cx="8557316" cy="52322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нужно делать, чтобы развить свои  мышцы?</a:t>
            </a:r>
            <a:endParaRPr lang="ru-RU" sz="2400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4ADACC9-C016-4EFF-8B42-00C5F100D1E7}"/>
              </a:ext>
            </a:extLst>
          </p:cNvPr>
          <p:cNvSpPr txBox="1"/>
          <p:nvPr/>
        </p:nvSpPr>
        <p:spPr>
          <a:xfrm>
            <a:off x="282713" y="1809371"/>
            <a:ext cx="8557317" cy="144655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Мышцы поддерживают и спину, и плечи, и голову</a:t>
            </a:r>
            <a:r>
              <a:rPr lang="ru-RU" sz="32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Мышцы будут крепкими, если заниматься физическим трудом и физкультурой.</a:t>
            </a:r>
            <a:endParaRPr lang="ru-RU" sz="2400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169213-71AA-4AAA-A139-C99068C860E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37" r="2018" b="22854"/>
          <a:stretch/>
        </p:blipFill>
        <p:spPr>
          <a:xfrm>
            <a:off x="611560" y="3789040"/>
            <a:ext cx="8087424" cy="273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2B4C24-3118-44C4-9D16-9218177474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149" y="1196752"/>
            <a:ext cx="4032448" cy="3915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1364A0-008C-4378-8189-06D3E11B587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00"/>
          <a:stretch/>
        </p:blipFill>
        <p:spPr>
          <a:xfrm>
            <a:off x="29804" y="4899798"/>
            <a:ext cx="3285059" cy="1958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02F3CD2-D1F7-4FC7-A243-F6C4AD76CB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39" b="-451"/>
          <a:stretch/>
        </p:blipFill>
        <p:spPr>
          <a:xfrm>
            <a:off x="5865081" y="5047067"/>
            <a:ext cx="3285059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1EA5984-E9D1-427F-99D2-56F503315B2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6782"/>
            <a:ext cx="5328592" cy="1196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A91EDF-A17B-41F2-92D7-77CB6A6C0613}"/>
              </a:ext>
            </a:extLst>
          </p:cNvPr>
          <p:cNvSpPr txBox="1"/>
          <p:nvPr/>
        </p:nvSpPr>
        <p:spPr>
          <a:xfrm>
            <a:off x="0" y="39074"/>
            <a:ext cx="9144000" cy="707886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>
                <a:ln w="66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Script" panose="030B0504020000000003" pitchFamily="66" charset="0"/>
              </a:rPr>
              <a:t>Для чего человек должен есть?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F1E7AE-8DF2-416D-BAF4-1E75073940AB}"/>
              </a:ext>
            </a:extLst>
          </p:cNvPr>
          <p:cNvSpPr txBox="1"/>
          <p:nvPr/>
        </p:nvSpPr>
        <p:spPr>
          <a:xfrm>
            <a:off x="-3613" y="0"/>
            <a:ext cx="9144000" cy="1323439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n w="66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Script" panose="030B0504020000000003" pitchFamily="66" charset="0"/>
              </a:rPr>
              <a:t>Может ли человек обойтись без пищи?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B723FC-368D-45FC-A4CC-9B55EDB46EC3}"/>
              </a:ext>
            </a:extLst>
          </p:cNvPr>
          <p:cNvSpPr txBox="1"/>
          <p:nvPr/>
        </p:nvSpPr>
        <p:spPr>
          <a:xfrm>
            <a:off x="-3613" y="8296"/>
            <a:ext cx="9144000" cy="769441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Script" panose="030B0504020000000003" pitchFamily="66" charset="0"/>
              </a:rPr>
              <a:t>Тема урока: </a:t>
            </a:r>
            <a:r>
              <a:rPr lang="ru-RU" sz="4400" b="1" dirty="0">
                <a:ln w="6600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Script" panose="030B0504020000000003" pitchFamily="66" charset="0"/>
              </a:rPr>
              <a:t>Наше питание</a:t>
            </a:r>
            <a:endParaRPr lang="ru-RU" sz="4000" b="1" dirty="0">
              <a:ln w="6600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998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2" grpId="0" animBg="1"/>
      <p:bldP spid="12" grpId="1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5000"/>
            <a:lum/>
          </a:blip>
          <a:srcRect/>
          <a:tile tx="38100" ty="0" sx="79000" sy="79000" flip="xy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899592" y="260648"/>
          <a:ext cx="7272808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1520" y="18864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6600CC"/>
                </a:solidFill>
              </a:rPr>
              <a:t>Цели и задачи: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9000" t="-7000" r="9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224C4B0-96E8-44EE-96C5-CDB5A64B25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437112"/>
            <a:ext cx="3097785" cy="20856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8E1DA16-17C9-4FBA-8A60-49388CA55B61}"/>
              </a:ext>
            </a:extLst>
          </p:cNvPr>
          <p:cNvSpPr txBox="1"/>
          <p:nvPr/>
        </p:nvSpPr>
        <p:spPr>
          <a:xfrm>
            <a:off x="1054764" y="2748932"/>
            <a:ext cx="7409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- Много ли частей в нашей пище?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AD26BFB-62F0-4369-B87F-C94365475F2A}"/>
              </a:ext>
            </a:extLst>
          </p:cNvPr>
          <p:cNvSpPr/>
          <p:nvPr/>
        </p:nvSpPr>
        <p:spPr>
          <a:xfrm>
            <a:off x="1051363" y="9884"/>
            <a:ext cx="72510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/>
                <a:solidFill>
                  <a:srgbClr val="FF9933"/>
                </a:solidFill>
                <a:latin typeface="+mj-lt"/>
                <a:cs typeface="Times New Roman" panose="02020603050405020304" pitchFamily="18" charset="0"/>
              </a:rPr>
              <a:t>Питательные вещества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4EDA4C-2F5F-42F0-B32B-CD75C1B3A4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344776"/>
            <a:ext cx="2265887" cy="280831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260B924-E336-4071-B1CB-4D6C77CFBF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"/>
          <a:stretch/>
        </p:blipFill>
        <p:spPr>
          <a:xfrm>
            <a:off x="145872" y="1833668"/>
            <a:ext cx="2265888" cy="31906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CE83986-2654-47C8-BA52-E1B13AED99D8}"/>
              </a:ext>
            </a:extLst>
          </p:cNvPr>
          <p:cNvSpPr txBox="1"/>
          <p:nvPr/>
        </p:nvSpPr>
        <p:spPr>
          <a:xfrm>
            <a:off x="2843808" y="5661248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белков,  жиров и углеводов.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8996BE-F7E0-4BC4-930A-35FEFBBCF39C}"/>
              </a:ext>
            </a:extLst>
          </p:cNvPr>
          <p:cNvSpPr txBox="1"/>
          <p:nvPr/>
        </p:nvSpPr>
        <p:spPr>
          <a:xfrm>
            <a:off x="6732242" y="4044292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Георгий Николаевич</a:t>
            </a: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Юдин</a:t>
            </a:r>
          </a:p>
        </p:txBody>
      </p:sp>
      <p:sp>
        <p:nvSpPr>
          <p:cNvPr id="9" name="Свиток: вертикальный 8">
            <a:extLst>
              <a:ext uri="{FF2B5EF4-FFF2-40B4-BE49-F238E27FC236}">
                <a16:creationId xmlns:a16="http://schemas.microsoft.com/office/drawing/2014/main" id="{25390E43-B2EF-4A4E-AFA7-630C673CEE70}"/>
              </a:ext>
            </a:extLst>
          </p:cNvPr>
          <p:cNvSpPr/>
          <p:nvPr/>
        </p:nvSpPr>
        <p:spPr>
          <a:xfrm>
            <a:off x="2195736" y="933214"/>
            <a:ext cx="4608512" cy="5616623"/>
          </a:xfrm>
          <a:prstGeom prst="verticalScroll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«Вся 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еда</a:t>
            </a: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какая бы она сложная ни была, ну, например, маринованный в горчичном соусе осьминог, фаршированный рисом, айвой, черносливом и красным перцем, с гарниром из соленых грибов, печени молодого удава и трех ломтиков лимона, состоит всего из трех главных частей...</a:t>
            </a:r>
          </a:p>
        </p:txBody>
      </p:sp>
    </p:spTree>
    <p:extLst>
      <p:ext uri="{BB962C8B-B14F-4D97-AF65-F5344CB8AC3E}">
        <p14:creationId xmlns:p14="http://schemas.microsoft.com/office/powerpoint/2010/main" val="140439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ACE0FC1-FB0C-492C-A355-DC4E8D5C56A0}"/>
              </a:ext>
            </a:extLst>
          </p:cNvPr>
          <p:cNvSpPr/>
          <p:nvPr/>
        </p:nvSpPr>
        <p:spPr>
          <a:xfrm>
            <a:off x="1051363" y="9884"/>
            <a:ext cx="72510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/>
                <a:solidFill>
                  <a:srgbClr val="FF9933"/>
                </a:solidFill>
                <a:latin typeface="+mj-lt"/>
                <a:cs typeface="Times New Roman" panose="02020603050405020304" pitchFamily="18" charset="0"/>
              </a:rPr>
              <a:t>Питательные вещества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1F7F46EF-9340-4E73-B285-742091AAF2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645708"/>
              </p:ext>
            </p:extLst>
          </p:nvPr>
        </p:nvGraphicFramePr>
        <p:xfrm>
          <a:off x="1475656" y="933214"/>
          <a:ext cx="5978160" cy="5664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id="{D7F4BA35-7201-4642-A21E-18EF4CB4B20B}"/>
              </a:ext>
            </a:extLst>
          </p:cNvPr>
          <p:cNvSpPr/>
          <p:nvPr/>
        </p:nvSpPr>
        <p:spPr>
          <a:xfrm>
            <a:off x="5508104" y="861717"/>
            <a:ext cx="3096344" cy="1584177"/>
          </a:xfrm>
          <a:prstGeom prst="wedgeRoundRectCallout">
            <a:avLst>
              <a:gd name="adj1" fmla="val -65677"/>
              <a:gd name="adj2" fmla="val 39697"/>
              <a:gd name="adj3" fmla="val 16667"/>
            </a:avLst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наш строительный материал. Клетки строятся из белков, и  благодаря этому человек растёт. Белка много в мясе, рыбе, сыре, твороге, бобах, орехах.  </a:t>
            </a:r>
          </a:p>
        </p:txBody>
      </p:sp>
      <p:sp>
        <p:nvSpPr>
          <p:cNvPr id="5" name="Облачко с текстом: прямоугольное со скругленными углами 4">
            <a:extLst>
              <a:ext uri="{FF2B5EF4-FFF2-40B4-BE49-F238E27FC236}">
                <a16:creationId xmlns:a16="http://schemas.microsoft.com/office/drawing/2014/main" id="{8C2A0B0C-6765-4DC7-9100-F22D6B1D51A9}"/>
              </a:ext>
            </a:extLst>
          </p:cNvPr>
          <p:cNvSpPr/>
          <p:nvPr/>
        </p:nvSpPr>
        <p:spPr>
          <a:xfrm flipH="1">
            <a:off x="183388" y="1317011"/>
            <a:ext cx="3096345" cy="2448272"/>
          </a:xfrm>
          <a:prstGeom prst="wedgeRoundRectCallout">
            <a:avLst>
              <a:gd name="adj1" fmla="val -48906"/>
              <a:gd name="adj2" fmla="val 65365"/>
              <a:gd name="adj3" fmla="val 16667"/>
            </a:avLst>
          </a:prstGeom>
          <a:gradFill flip="none" rotWithShape="1">
            <a:gsLst>
              <a:gs pos="0">
                <a:schemeClr val="accent3">
                  <a:lumMod val="89000"/>
                </a:schemeClr>
              </a:gs>
              <a:gs pos="23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accent3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продовольственные и топливные склады на чёрный день (болезнь, голод), «тёплое бельё» и ароматизатор от ударов. Источники жиров – сливочное и растительное масло, маргарин, сметана.</a:t>
            </a:r>
          </a:p>
        </p:txBody>
      </p:sp>
      <p:sp>
        <p:nvSpPr>
          <p:cNvPr id="6" name="Облачко с текстом: прямоугольное со скругленными углами 5">
            <a:extLst>
              <a:ext uri="{FF2B5EF4-FFF2-40B4-BE49-F238E27FC236}">
                <a16:creationId xmlns:a16="http://schemas.microsoft.com/office/drawing/2014/main" id="{BB64FBA2-698E-4F87-A1C7-841FD6F9E691}"/>
              </a:ext>
            </a:extLst>
          </p:cNvPr>
          <p:cNvSpPr/>
          <p:nvPr/>
        </p:nvSpPr>
        <p:spPr>
          <a:xfrm>
            <a:off x="6714424" y="3364018"/>
            <a:ext cx="2229869" cy="1584177"/>
          </a:xfrm>
          <a:prstGeom prst="wedgeRoundRectCallout">
            <a:avLst>
              <a:gd name="adj1" fmla="val -61674"/>
              <a:gd name="adj2" fmla="val 89924"/>
              <a:gd name="adj3" fmla="val 16667"/>
            </a:avLst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97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энергия для нашего организма. Их получают из сахара, разных круп, хлеба, овощей, варенья.</a:t>
            </a:r>
          </a:p>
        </p:txBody>
      </p:sp>
    </p:spTree>
    <p:extLst>
      <p:ext uri="{BB962C8B-B14F-4D97-AF65-F5344CB8AC3E}">
        <p14:creationId xmlns:p14="http://schemas.microsoft.com/office/powerpoint/2010/main" val="162544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FDD5F1-3EA7-4BAD-9F24-15EF94D3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276" y="0"/>
            <a:ext cx="6849448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7BD5E4-A4CD-4680-B02B-D29C0D5DB788}"/>
              </a:ext>
            </a:extLst>
          </p:cNvPr>
          <p:cNvSpPr txBox="1"/>
          <p:nvPr/>
        </p:nvSpPr>
        <p:spPr>
          <a:xfrm rot="17849539">
            <a:off x="-335281" y="2188340"/>
            <a:ext cx="44744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5400" b="1" dirty="0">
                <a:ln/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Питательные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81DD08-6102-40B9-9032-22467D6EFADA}"/>
              </a:ext>
            </a:extLst>
          </p:cNvPr>
          <p:cNvSpPr txBox="1"/>
          <p:nvPr/>
        </p:nvSpPr>
        <p:spPr>
          <a:xfrm rot="3892515">
            <a:off x="5641999" y="2609059"/>
            <a:ext cx="3490277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/>
            <a:r>
              <a:rPr lang="ru-RU" sz="5400" b="1" dirty="0">
                <a:ln/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вещества</a:t>
            </a:r>
          </a:p>
        </p:txBody>
      </p:sp>
    </p:spTree>
    <p:extLst>
      <p:ext uri="{BB962C8B-B14F-4D97-AF65-F5344CB8AC3E}">
        <p14:creationId xmlns:p14="http://schemas.microsoft.com/office/powerpoint/2010/main" val="277550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id="{6B18D09E-2BFB-43F9-9EF8-AF9ED9A16A12}"/>
              </a:ext>
            </a:extLst>
          </p:cNvPr>
          <p:cNvSpPr txBox="1"/>
          <p:nvPr/>
        </p:nvSpPr>
        <p:spPr>
          <a:xfrm>
            <a:off x="3138782" y="1393743"/>
            <a:ext cx="6048672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</a:rPr>
              <a:t>        Человеку нужны кальций, железо, медь, сера, марганец, цинк, йод и почти все другие </a:t>
            </a:r>
          </a:p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</a:rPr>
              <a:t>вещества, которые есть в природе. А эти вещества могут попасть в наш организм </a:t>
            </a:r>
          </a:p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</a:rPr>
              <a:t>только с разнообразной, </a:t>
            </a:r>
          </a:p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</a:rPr>
              <a:t>богатой витаминами пищей. </a:t>
            </a:r>
          </a:p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</a:rPr>
              <a:t>Витаминов много </a:t>
            </a:r>
          </a:p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</a:rPr>
              <a:t>                        в овощах </a:t>
            </a:r>
          </a:p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Gabriola" panose="04040605051002020D02" pitchFamily="82" charset="0"/>
              </a:rPr>
              <a:t>                                        и фруктах.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B1441FA-FC8A-4EF1-9F54-89D9A05B6C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" t="11674" r="1963" b="8989"/>
          <a:stretch/>
        </p:blipFill>
        <p:spPr>
          <a:xfrm>
            <a:off x="2261207" y="116431"/>
            <a:ext cx="4282884" cy="72906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1A95475-24C9-4677-8F78-F14A261B52F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2" t="4109" r="2902" b="4109"/>
          <a:stretch/>
        </p:blipFill>
        <p:spPr>
          <a:xfrm>
            <a:off x="100564" y="1075589"/>
            <a:ext cx="2880320" cy="26414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0762993-65E9-433B-B19A-6F0C7FCC48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29" y="4095148"/>
            <a:ext cx="965868" cy="1382898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7FA83EA-4F38-4BF9-B742-7F90D24A8A7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43" y="5013294"/>
            <a:ext cx="1103828" cy="116131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05B1617-DCE9-4847-ACBB-E38646782F5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85" y="5587447"/>
            <a:ext cx="1728209" cy="123945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6AF85BD-A000-45EE-B577-66456EB2774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84913" y="4138330"/>
            <a:ext cx="1142768" cy="145562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EFA835C3-D917-45F4-8B51-D7AC45698BD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425" y="5597357"/>
            <a:ext cx="1126328" cy="1260643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223DBCAA-4903-40DE-A0D5-37743AD3FEE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640" y="5649750"/>
            <a:ext cx="1569451" cy="1232163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DE642E2-C3D1-41F7-9BA7-ABB3D72C2C6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864" y="5450535"/>
            <a:ext cx="739132" cy="1448144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471BA326-6CA7-44A7-9384-F77B991A54D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678" y="5405428"/>
            <a:ext cx="1142768" cy="1529243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8243899-F38B-4863-AA63-115712253531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938" y="5610996"/>
            <a:ext cx="1463190" cy="119235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49AA1ED9-B2D3-4C01-8078-4F02A894809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796" y="4138330"/>
            <a:ext cx="1398589" cy="74737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0B60C015-91D6-4ECB-B4FE-3A555ABB46B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802" y="116431"/>
            <a:ext cx="1060169" cy="130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311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F4249F-96AA-4D8E-96EF-23A0FF15E2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4" t="48950" r="52214" b="14300"/>
          <a:stretch/>
        </p:blipFill>
        <p:spPr>
          <a:xfrm>
            <a:off x="1755623" y="908720"/>
            <a:ext cx="1224136" cy="252028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35383D9-E545-4DC9-907F-00564132B3F5}"/>
              </a:ext>
            </a:extLst>
          </p:cNvPr>
          <p:cNvSpPr/>
          <p:nvPr/>
        </p:nvSpPr>
        <p:spPr>
          <a:xfrm>
            <a:off x="1344354" y="-30005"/>
            <a:ext cx="6455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учебнику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F0621AB-E091-4A3C-B72A-B2A95112C34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10101" r="12201" b="11745"/>
          <a:stretch/>
        </p:blipFill>
        <p:spPr>
          <a:xfrm>
            <a:off x="2699792" y="1161598"/>
            <a:ext cx="4032448" cy="557582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18C2665-D0BE-4F05-BD9F-7FBDD794694A}"/>
              </a:ext>
            </a:extLst>
          </p:cNvPr>
          <p:cNvSpPr txBox="1"/>
          <p:nvPr/>
        </p:nvSpPr>
        <p:spPr>
          <a:xfrm>
            <a:off x="1896031" y="908720"/>
            <a:ext cx="738664" cy="172819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138</a:t>
            </a:r>
          </a:p>
        </p:txBody>
      </p:sp>
    </p:spTree>
    <p:extLst>
      <p:ext uri="{BB962C8B-B14F-4D97-AF65-F5344CB8AC3E}">
        <p14:creationId xmlns:p14="http://schemas.microsoft.com/office/powerpoint/2010/main" val="235282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C84603-1441-4C36-83C0-91C6932E6E87}"/>
              </a:ext>
            </a:extLst>
          </p:cNvPr>
          <p:cNvSpPr txBox="1"/>
          <p:nvPr/>
        </p:nvSpPr>
        <p:spPr>
          <a:xfrm>
            <a:off x="0" y="108560"/>
            <a:ext cx="9144000" cy="58477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r>
              <a:rPr lang="ru-RU" dirty="0"/>
              <a:t>- </a:t>
            </a:r>
            <a:r>
              <a:rPr lang="ru-RU" sz="3200" b="1" spc="50" dirty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работу в организме выполняют белки?</a:t>
            </a:r>
            <a:endParaRPr lang="ru-RU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2EB48C-B1D8-4991-9490-DDE7AC1C4752}"/>
              </a:ext>
            </a:extLst>
          </p:cNvPr>
          <p:cNvSpPr txBox="1"/>
          <p:nvPr/>
        </p:nvSpPr>
        <p:spPr>
          <a:xfrm>
            <a:off x="1167226" y="108560"/>
            <a:ext cx="6809547" cy="58477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r>
              <a:rPr lang="ru-RU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</a:rPr>
              <a:t>- </a:t>
            </a:r>
            <a:r>
              <a:rPr lang="ru-RU" sz="3200" b="1" spc="50" dirty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продукты богаты белками?</a:t>
            </a:r>
            <a:endParaRPr lang="ru-RU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1E010C-DEB9-43AC-BDB5-F407DC6F20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98" y="1196752"/>
            <a:ext cx="2957866" cy="256032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85A82E-A9F0-4264-894C-07113BAE4C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340768"/>
            <a:ext cx="2604707" cy="159073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F825427-2006-4F7A-AAB2-B4DC7EF3E72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605" y="2482643"/>
            <a:ext cx="3223395" cy="176597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FAF5DEB-725D-4455-8B4A-126F359525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28" y="4437112"/>
            <a:ext cx="2516715" cy="182423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80AAB55-486F-4439-8160-060B9DC0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343223"/>
            <a:ext cx="2158276" cy="213876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8B9D315-015F-443E-9BDB-49770B4AF89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140" y="4383378"/>
            <a:ext cx="2158277" cy="2147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54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25CEFC-6C85-4D1A-89F4-18B7E7833975}"/>
              </a:ext>
            </a:extLst>
          </p:cNvPr>
          <p:cNvSpPr txBox="1"/>
          <p:nvPr/>
        </p:nvSpPr>
        <p:spPr>
          <a:xfrm>
            <a:off x="3519" y="117396"/>
            <a:ext cx="9144000" cy="58477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r>
              <a:rPr lang="ru-RU" dirty="0"/>
              <a:t>- </a:t>
            </a:r>
            <a:r>
              <a:rPr lang="ru-RU" sz="3200" b="1" spc="50" dirty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работу в организме выполняют жиры?</a:t>
            </a:r>
            <a:endParaRPr lang="ru-RU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E750A4-ED78-4619-9C44-7E76AB33A0C0}"/>
              </a:ext>
            </a:extLst>
          </p:cNvPr>
          <p:cNvSpPr txBox="1"/>
          <p:nvPr/>
        </p:nvSpPr>
        <p:spPr>
          <a:xfrm>
            <a:off x="1165937" y="117396"/>
            <a:ext cx="6812126" cy="58477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r>
              <a:rPr lang="ru-RU" dirty="0"/>
              <a:t>- </a:t>
            </a:r>
            <a:r>
              <a:rPr lang="ru-RU" sz="3200" b="1" spc="50" dirty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продукты богаты жирами?</a:t>
            </a:r>
            <a:endParaRPr lang="ru-RU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131638-BCDB-48F8-960A-BFA1C74BB3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834" y="4517890"/>
            <a:ext cx="792934" cy="231296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A1BE54-AC41-405F-AA37-E17B07AAC5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" t="9558" r="5624" b="5053"/>
          <a:stretch/>
        </p:blipFill>
        <p:spPr>
          <a:xfrm>
            <a:off x="337803" y="2060848"/>
            <a:ext cx="2706062" cy="189412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32363EE-F8C5-44AE-BEDA-AD8D906886E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1" t="13104" r="4724" b="14257"/>
          <a:stretch/>
        </p:blipFill>
        <p:spPr>
          <a:xfrm>
            <a:off x="6066168" y="4959057"/>
            <a:ext cx="2773996" cy="153984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75AF43A-9D29-4E3B-A67B-49921263E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972" y="1930328"/>
            <a:ext cx="2306024" cy="263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525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57A87A-F366-4754-AAB1-651CD951C13D}"/>
              </a:ext>
            </a:extLst>
          </p:cNvPr>
          <p:cNvSpPr txBox="1"/>
          <p:nvPr/>
        </p:nvSpPr>
        <p:spPr>
          <a:xfrm>
            <a:off x="168642" y="116131"/>
            <a:ext cx="8806715" cy="5232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r>
              <a:rPr lang="ru-RU" dirty="0"/>
              <a:t>- </a:t>
            </a:r>
            <a:r>
              <a:rPr lang="ru-RU" sz="2800" b="1" spc="50" dirty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работу в организме выполняют углеводы?</a:t>
            </a:r>
            <a:endParaRPr lang="ru-RU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A83476-DB3A-4350-BB7F-4CDA84969D75}"/>
              </a:ext>
            </a:extLst>
          </p:cNvPr>
          <p:cNvSpPr txBox="1"/>
          <p:nvPr/>
        </p:nvSpPr>
        <p:spPr>
          <a:xfrm>
            <a:off x="883294" y="52477"/>
            <a:ext cx="7416824" cy="58477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r>
              <a:rPr lang="ru-RU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</a:rPr>
              <a:t>- </a:t>
            </a:r>
            <a:r>
              <a:rPr lang="ru-RU" sz="3200" b="1" spc="50" dirty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продукты богаты углеводами?</a:t>
            </a:r>
            <a:endParaRPr lang="ru-RU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934648-AC5E-4700-B119-6939F17A90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80" b="9680"/>
          <a:stretch/>
        </p:blipFill>
        <p:spPr>
          <a:xfrm>
            <a:off x="179512" y="4697835"/>
            <a:ext cx="2520280" cy="203232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6E472C-7FED-4796-96E3-AE0D1FBA11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308" y="2440927"/>
            <a:ext cx="2611127" cy="203232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239760C-AC55-4773-B396-9A06D351BD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636" y="4620196"/>
            <a:ext cx="5580112" cy="218760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B9EE6A8-4748-44DC-82B8-AC54120FD4D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516" y="1392374"/>
            <a:ext cx="1836357" cy="203232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7C089DB-F58A-4856-B71F-566B853EA6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222" y="1237098"/>
            <a:ext cx="2076324" cy="218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49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7F2DCF-63B1-46B4-B2A6-9715B0B3FE70}"/>
              </a:ext>
            </a:extLst>
          </p:cNvPr>
          <p:cNvSpPr txBox="1"/>
          <p:nvPr/>
        </p:nvSpPr>
        <p:spPr>
          <a:xfrm>
            <a:off x="168642" y="91543"/>
            <a:ext cx="8806715" cy="5232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h="25400" prst="softRound"/>
            </a:sp3d>
          </a:bodyPr>
          <a:lstStyle/>
          <a:p>
            <a:r>
              <a:rPr lang="ru-RU" dirty="0"/>
              <a:t>- </a:t>
            </a:r>
            <a:r>
              <a:rPr lang="ru-RU" sz="2800" b="1" spc="50" dirty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работу в организме выполняют витамины?</a:t>
            </a:r>
            <a:endParaRPr lang="ru-RU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0F9B0E-B1D4-4554-85AD-5A252F117DD3}"/>
              </a:ext>
            </a:extLst>
          </p:cNvPr>
          <p:cNvSpPr txBox="1"/>
          <p:nvPr/>
        </p:nvSpPr>
        <p:spPr>
          <a:xfrm>
            <a:off x="1155057" y="92469"/>
            <a:ext cx="6833883" cy="5232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r>
              <a:rPr lang="ru-RU" dirty="0"/>
              <a:t>- </a:t>
            </a:r>
            <a:r>
              <a:rPr lang="ru-RU" sz="2800" b="1" spc="50" dirty="0">
                <a:ln w="0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66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продукты богаты витаминами?</a:t>
            </a:r>
            <a:endParaRPr lang="ru-RU" dirty="0">
              <a:ln w="0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9D8A22-7CA5-4776-94BC-99C5B3C278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9" t="9536" r="4642"/>
          <a:stretch/>
        </p:blipFill>
        <p:spPr>
          <a:xfrm>
            <a:off x="2159730" y="614763"/>
            <a:ext cx="4824536" cy="615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16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F4249F-96AA-4D8E-96EF-23A0FF15E2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4" t="48950" r="52214" b="14300"/>
          <a:stretch/>
        </p:blipFill>
        <p:spPr>
          <a:xfrm>
            <a:off x="1755623" y="908720"/>
            <a:ext cx="1224136" cy="252028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35383D9-E545-4DC9-907F-00564132B3F5}"/>
              </a:ext>
            </a:extLst>
          </p:cNvPr>
          <p:cNvSpPr/>
          <p:nvPr/>
        </p:nvSpPr>
        <p:spPr>
          <a:xfrm>
            <a:off x="1458864" y="0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тетрадь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8C2665-D0BE-4F05-BD9F-7FBDD794694A}"/>
              </a:ext>
            </a:extLst>
          </p:cNvPr>
          <p:cNvSpPr txBox="1"/>
          <p:nvPr/>
        </p:nvSpPr>
        <p:spPr>
          <a:xfrm>
            <a:off x="1896031" y="908720"/>
            <a:ext cx="738664" cy="172819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78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92050B1-55F5-4E87-BD08-2DF24FCABA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463" y="1196752"/>
            <a:ext cx="4167531" cy="55490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F862C9E-FFF5-4628-8851-DEEFFDA480E9}"/>
              </a:ext>
            </a:extLst>
          </p:cNvPr>
          <p:cNvSpPr txBox="1"/>
          <p:nvPr/>
        </p:nvSpPr>
        <p:spPr>
          <a:xfrm>
            <a:off x="2959432" y="4221088"/>
            <a:ext cx="29963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Прочитайте задание. </a:t>
            </a:r>
          </a:p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С помощью учебника </a:t>
            </a:r>
          </a:p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заполните таблицу.</a:t>
            </a:r>
          </a:p>
        </p:txBody>
      </p:sp>
    </p:spTree>
    <p:extLst>
      <p:ext uri="{BB962C8B-B14F-4D97-AF65-F5344CB8AC3E}">
        <p14:creationId xmlns:p14="http://schemas.microsoft.com/office/powerpoint/2010/main" val="316758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54F4DED-8BB8-4E02-BAE9-B9BCB63D32ED}"/>
              </a:ext>
            </a:extLst>
          </p:cNvPr>
          <p:cNvSpPr/>
          <p:nvPr/>
        </p:nvSpPr>
        <p:spPr>
          <a:xfrm>
            <a:off x="611560" y="0"/>
            <a:ext cx="76921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</a:t>
            </a: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316244BA-AB47-4793-8481-61E41B0A44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8826768"/>
              </p:ext>
            </p:extLst>
          </p:nvPr>
        </p:nvGraphicFramePr>
        <p:xfrm>
          <a:off x="620389" y="1124744"/>
          <a:ext cx="7903222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A824C41-2D59-46EA-ACE3-F6E69F33069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7" r="70570" b="72848"/>
          <a:stretch/>
        </p:blipFill>
        <p:spPr>
          <a:xfrm>
            <a:off x="1221704" y="1843561"/>
            <a:ext cx="432047" cy="55011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4218C1E-CA77-46E7-8614-5D5243829CD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0" r="45648" b="72848"/>
          <a:stretch/>
        </p:blipFill>
        <p:spPr>
          <a:xfrm>
            <a:off x="1437728" y="3333962"/>
            <a:ext cx="486053" cy="55011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687B9B7-432A-4059-9B66-15D917C0761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51" r="10958" b="72848"/>
          <a:stretch/>
        </p:blipFill>
        <p:spPr>
          <a:xfrm>
            <a:off x="1149696" y="4798492"/>
            <a:ext cx="504055" cy="51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67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049D5B9-5458-45C9-BA23-226147BD1C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5049D5B9-5458-45C9-BA23-226147BD1C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F300373-BD07-4E5D-86A5-0BFE4F4CD1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graphicEl>
                                              <a:dgm id="{EF300373-BD07-4E5D-86A5-0BFE4F4CD1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EE2528D-3D23-44B9-A057-5641136DC0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graphicEl>
                                              <a:dgm id="{1EE2528D-3D23-44B9-A057-5641136DC0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D96E801-BE58-4D81-AC4B-395F23664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graphicEl>
                                              <a:dgm id="{1D96E801-BE58-4D81-AC4B-395F236642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263D9B3-853D-46D8-9217-6E28E54521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graphicEl>
                                              <a:dgm id="{0263D9B3-853D-46D8-9217-6E28E54521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EC1E5E8-CEA9-44BA-B24B-D5972B44EF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graphicEl>
                                              <a:dgm id="{6EC1E5E8-CEA9-44BA-B24B-D5972B44EF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56FA350-9FDC-4C2F-8D3E-8AA541FE1D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graphicEl>
                                              <a:dgm id="{256FA350-9FDC-4C2F-8D3E-8AA541FE1D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3F4E763-63E8-4584-94F2-8B9BAD6289D8}"/>
              </a:ext>
            </a:extLst>
          </p:cNvPr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0451" t="27318" r="42349" b="28893"/>
          <a:stretch/>
        </p:blipFill>
        <p:spPr bwMode="auto">
          <a:xfrm>
            <a:off x="809582" y="1268760"/>
            <a:ext cx="7524836" cy="518457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F230135-C91A-4A34-B47D-0A9F8729B0BD}"/>
              </a:ext>
            </a:extLst>
          </p:cNvPr>
          <p:cNvSpPr/>
          <p:nvPr/>
        </p:nvSpPr>
        <p:spPr>
          <a:xfrm>
            <a:off x="1458864" y="0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тетрадь</a:t>
            </a:r>
          </a:p>
        </p:txBody>
      </p:sp>
    </p:spTree>
    <p:extLst>
      <p:ext uri="{BB962C8B-B14F-4D97-AF65-F5344CB8AC3E}">
        <p14:creationId xmlns:p14="http://schemas.microsoft.com/office/powerpoint/2010/main" val="2155101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B8EB2BF-506F-4CD7-A958-76CD10B058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880607"/>
              </p:ext>
            </p:extLst>
          </p:nvPr>
        </p:nvGraphicFramePr>
        <p:xfrm>
          <a:off x="197514" y="1484784"/>
          <a:ext cx="8748971" cy="4907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99601">
                  <a:extLst>
                    <a:ext uri="{9D8B030D-6E8A-4147-A177-3AD203B41FA5}">
                      <a16:colId xmlns:a16="http://schemas.microsoft.com/office/drawing/2014/main" val="3227582108"/>
                    </a:ext>
                  </a:extLst>
                </a:gridCol>
                <a:gridCol w="1421591">
                  <a:extLst>
                    <a:ext uri="{9D8B030D-6E8A-4147-A177-3AD203B41FA5}">
                      <a16:colId xmlns:a16="http://schemas.microsoft.com/office/drawing/2014/main" val="3136980821"/>
                    </a:ext>
                  </a:extLst>
                </a:gridCol>
                <a:gridCol w="1742593">
                  <a:extLst>
                    <a:ext uri="{9D8B030D-6E8A-4147-A177-3AD203B41FA5}">
                      <a16:colId xmlns:a16="http://schemas.microsoft.com/office/drawing/2014/main" val="998720287"/>
                    </a:ext>
                  </a:extLst>
                </a:gridCol>
                <a:gridCol w="1742593">
                  <a:extLst>
                    <a:ext uri="{9D8B030D-6E8A-4147-A177-3AD203B41FA5}">
                      <a16:colId xmlns:a16="http://schemas.microsoft.com/office/drawing/2014/main" val="3114981740"/>
                    </a:ext>
                  </a:extLst>
                </a:gridCol>
                <a:gridCol w="1742593">
                  <a:extLst>
                    <a:ext uri="{9D8B030D-6E8A-4147-A177-3AD203B41FA5}">
                      <a16:colId xmlns:a16="http://schemas.microsoft.com/office/drawing/2014/main" val="2135897360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Продукт</a:t>
                      </a: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Пищевая ценность, г (содержание в 100 г)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429909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Белки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Углеводы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Витамины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14039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Подсолнечное масло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solidFill>
                          <a:srgbClr val="99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rgbClr val="99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rgbClr val="99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9854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Молоко «</a:t>
                      </a:r>
                      <a:r>
                        <a:rPr lang="ru-RU" sz="2000" dirty="0" err="1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Топтыжка</a:t>
                      </a:r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Кальций, медь, цинк, С, </a:t>
                      </a:r>
                      <a:r>
                        <a:rPr lang="ru-RU" sz="2000" kern="1200" dirty="0"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000" kern="1200" baseline="-25000" dirty="0"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 </a:t>
                      </a:r>
                      <a:r>
                        <a:rPr lang="ru-RU" sz="2000" kern="1200" dirty="0"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000" kern="1200" baseline="-25000" dirty="0"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 </a:t>
                      </a:r>
                      <a:r>
                        <a:rPr lang="ru-RU" sz="2000" kern="1200" dirty="0"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000" kern="1200" baseline="-25000" dirty="0"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 </a:t>
                      </a:r>
                      <a:endParaRPr lang="ru-RU" sz="2000" kern="1200" dirty="0"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фолиевая кислота</a:t>
                      </a:r>
                      <a:endParaRPr lang="ru-RU" sz="2000" kern="1200" dirty="0"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68746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Зелёный горошек (</a:t>
                      </a:r>
                      <a:r>
                        <a:rPr lang="ru-RU" sz="2000" dirty="0" err="1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консерв</a:t>
                      </a:r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rgbClr val="99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rgbClr val="99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678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Сметана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>
                        <a:solidFill>
                          <a:srgbClr val="99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1761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Говядина (</a:t>
                      </a:r>
                      <a:r>
                        <a:rPr lang="ru-RU" sz="2000" dirty="0" err="1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консерв</a:t>
                      </a:r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99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rgbClr val="99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solidFill>
                          <a:srgbClr val="99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388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6631668-2DA2-4D58-B828-87BC43F49478}"/>
              </a:ext>
            </a:extLst>
          </p:cNvPr>
          <p:cNvSpPr txBox="1"/>
          <p:nvPr/>
        </p:nvSpPr>
        <p:spPr>
          <a:xfrm>
            <a:off x="170118" y="116632"/>
            <a:ext cx="8748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- </a:t>
            </a:r>
            <a:r>
              <a:rPr lang="ru-RU" sz="3200" b="1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из этих продуктов самое высокое содержание белков? </a:t>
            </a:r>
            <a:endParaRPr lang="ru-RU" sz="2000" b="1" spc="5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99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9B8913-6CA3-4AFC-8EBE-3899A2861EA1}"/>
              </a:ext>
            </a:extLst>
          </p:cNvPr>
          <p:cNvSpPr txBox="1"/>
          <p:nvPr/>
        </p:nvSpPr>
        <p:spPr>
          <a:xfrm>
            <a:off x="169032" y="102733"/>
            <a:ext cx="8748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- </a:t>
            </a:r>
            <a:r>
              <a:rPr lang="ru-RU" sz="3200" b="1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из этих продуктов самое высокое содержание углеводов? </a:t>
            </a:r>
            <a:endParaRPr lang="ru-RU" sz="2000" b="1" spc="5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99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36B590-4855-4B3B-8FD0-7D1576828AED}"/>
              </a:ext>
            </a:extLst>
          </p:cNvPr>
          <p:cNvSpPr txBox="1"/>
          <p:nvPr/>
        </p:nvSpPr>
        <p:spPr>
          <a:xfrm>
            <a:off x="169032" y="132512"/>
            <a:ext cx="8748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- </a:t>
            </a:r>
            <a:r>
              <a:rPr lang="ru-RU" sz="3200" b="1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из этих продуктов самое высокое содержание жиров? </a:t>
            </a:r>
            <a:r>
              <a:rPr lang="ru-RU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(обведите это число)</a:t>
            </a:r>
            <a:endParaRPr lang="ru-RU" sz="2000" spc="5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99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A018AAE2-8879-451A-B969-994F9E32B7AA}"/>
              </a:ext>
            </a:extLst>
          </p:cNvPr>
          <p:cNvSpPr/>
          <p:nvPr/>
        </p:nvSpPr>
        <p:spPr>
          <a:xfrm>
            <a:off x="3707904" y="2276872"/>
            <a:ext cx="648072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BE8F3-0DF2-4DB2-8E01-0F56019CE49D}"/>
              </a:ext>
            </a:extLst>
          </p:cNvPr>
          <p:cNvSpPr txBox="1"/>
          <p:nvPr/>
        </p:nvSpPr>
        <p:spPr>
          <a:xfrm>
            <a:off x="0" y="124572"/>
            <a:ext cx="87489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- </a:t>
            </a:r>
            <a:r>
              <a:rPr lang="ru-RU" sz="3200" b="1" spc="5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Какие вещества наиболее полезны вам, детям? </a:t>
            </a:r>
            <a:endParaRPr lang="ru-RU" sz="2000" b="1" spc="5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99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003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7579921-FB6A-4AAB-9811-87B494D7B7FC}"/>
              </a:ext>
            </a:extLst>
          </p:cNvPr>
          <p:cNvSpPr/>
          <p:nvPr/>
        </p:nvSpPr>
        <p:spPr>
          <a:xfrm>
            <a:off x="2089172" y="-94327"/>
            <a:ext cx="49656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ru-RU" sz="4400" b="1" cap="none" spc="50" dirty="0">
                <a:ln w="0">
                  <a:solidFill>
                    <a:srgbClr val="FFCC66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9DE453-B5D8-4F25-915D-30F136A0123A}"/>
              </a:ext>
            </a:extLst>
          </p:cNvPr>
          <p:cNvSpPr txBox="1"/>
          <p:nvPr/>
        </p:nvSpPr>
        <p:spPr>
          <a:xfrm>
            <a:off x="388971" y="627597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Вы наверное устали?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50101C-0BA0-4410-A1AA-627A50E9E870}"/>
              </a:ext>
            </a:extLst>
          </p:cNvPr>
          <p:cNvSpPr txBox="1"/>
          <p:nvPr/>
        </p:nvSpPr>
        <p:spPr>
          <a:xfrm>
            <a:off x="2082182" y="1240817"/>
            <a:ext cx="5796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Ну тогда все дружно встали,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89761B-278F-4958-8762-981A8183FB88}"/>
              </a:ext>
            </a:extLst>
          </p:cNvPr>
          <p:cNvSpPr txBox="1"/>
          <p:nvPr/>
        </p:nvSpPr>
        <p:spPr>
          <a:xfrm>
            <a:off x="251520" y="1754921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Ножками потопали,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6FFD2D-7F9C-404A-A8E6-F530A0A7A3D0}"/>
              </a:ext>
            </a:extLst>
          </p:cNvPr>
          <p:cNvSpPr txBox="1"/>
          <p:nvPr/>
        </p:nvSpPr>
        <p:spPr>
          <a:xfrm>
            <a:off x="2622241" y="2415680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Ручками похлопали,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0B417D-7582-41B9-A246-2F3E20772B07}"/>
              </a:ext>
            </a:extLst>
          </p:cNvPr>
          <p:cNvSpPr txBox="1"/>
          <p:nvPr/>
        </p:nvSpPr>
        <p:spPr>
          <a:xfrm>
            <a:off x="263683" y="2885515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Покружились, повертелись,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B90988-C0B6-4404-8F8C-642EC8D3DF8E}"/>
              </a:ext>
            </a:extLst>
          </p:cNvPr>
          <p:cNvSpPr txBox="1"/>
          <p:nvPr/>
        </p:nvSpPr>
        <p:spPr>
          <a:xfrm>
            <a:off x="263683" y="3556421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И за парты все уселись.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BB6B8D-01FA-439B-AB5A-764D617052C0}"/>
              </a:ext>
            </a:extLst>
          </p:cNvPr>
          <p:cNvSpPr txBox="1"/>
          <p:nvPr/>
        </p:nvSpPr>
        <p:spPr>
          <a:xfrm>
            <a:off x="796062" y="4099656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Глазки крепко закрываем,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872D3A-6D46-4886-B845-3197F9D6FD12}"/>
              </a:ext>
            </a:extLst>
          </p:cNvPr>
          <p:cNvSpPr txBox="1"/>
          <p:nvPr/>
        </p:nvSpPr>
        <p:spPr>
          <a:xfrm>
            <a:off x="802746" y="4707431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Дружно до пяти считаем -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7B653C-582C-49E6-8EF3-2EDDA6874E5F}"/>
              </a:ext>
            </a:extLst>
          </p:cNvPr>
          <p:cNvSpPr txBox="1"/>
          <p:nvPr/>
        </p:nvSpPr>
        <p:spPr>
          <a:xfrm>
            <a:off x="813704" y="5350991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Открываем, поморгаем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AE1BE3-ED9D-41A7-ABE5-FCC4CFC94AB0}"/>
              </a:ext>
            </a:extLst>
          </p:cNvPr>
          <p:cNvSpPr txBox="1"/>
          <p:nvPr/>
        </p:nvSpPr>
        <p:spPr>
          <a:xfrm>
            <a:off x="832007" y="6043321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800" dirty="0">
                <a:solidFill>
                  <a:schemeClr val="accent6">
                    <a:lumMod val="75000"/>
                  </a:schemeClr>
                </a:solidFill>
                <a:latin typeface="Segoe Script" panose="030B0504020000000003" pitchFamily="66" charset="0"/>
              </a:rPr>
              <a:t>И работать продолжаем.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2012CA2-30EA-41FA-9E20-DE5554690A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020" y="2004419"/>
            <a:ext cx="1719803" cy="128985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016DF29-BF3D-47C8-9824-3B697D3742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31464"/>
            <a:ext cx="919961" cy="76944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55D0CE8-BC80-4B24-83B1-0933D67A133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020" y="467909"/>
            <a:ext cx="1033611" cy="1211436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E7289E3E-39BF-48E0-A6EB-1270D5ACBC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943" y="3501595"/>
            <a:ext cx="2286000" cy="40005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28435CE8-EDE7-44B8-9C66-7E73FF8CB4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31" y="4199980"/>
            <a:ext cx="477718" cy="312749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4F9ABC15-70AE-499A-BDEF-6439A2BB30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5434" y="4199980"/>
            <a:ext cx="448756" cy="31982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71921172-C0A8-491B-AECB-A34E33F329B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832" y="4675100"/>
            <a:ext cx="364414" cy="52059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000209D6-2CB9-4B89-800D-04513B5B773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022" y="5219632"/>
            <a:ext cx="990138" cy="69892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6FC622B5-3A05-4421-BCFE-FEE15757CD7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085" y="5216862"/>
            <a:ext cx="990138" cy="69892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C4821D72-26D1-4A0B-8918-0DE8FD1394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020" y="5238033"/>
            <a:ext cx="990138" cy="69892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195DBED-32A5-48DA-9C00-B64244585F7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091" y="5892753"/>
            <a:ext cx="2286000" cy="62345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133A0ED-14BB-4F1E-83CA-BC3A6B841B3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433" y="1562112"/>
            <a:ext cx="670921" cy="823404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EBB7305-D5B3-4ACD-ABD0-D4AC3545AED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581" y="1560047"/>
            <a:ext cx="705272" cy="86556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52FF0DB6-1947-4E36-BD9D-8884DCB6A4D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885" y="1559341"/>
            <a:ext cx="705272" cy="86556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59CB4A4-E617-410E-A80C-FDA42EA3E46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009" y="2926895"/>
            <a:ext cx="523220" cy="52322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9615DF4D-091B-470F-84AA-61C64EFB7BB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520" y="2924426"/>
            <a:ext cx="532989" cy="532989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F985DF26-FAF3-4251-9A18-D5001FF9C4E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882" y="2924264"/>
            <a:ext cx="532989" cy="53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83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F4249F-96AA-4D8E-96EF-23A0FF15E2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4" t="48950" r="52214" b="14300"/>
          <a:stretch/>
        </p:blipFill>
        <p:spPr>
          <a:xfrm>
            <a:off x="1755623" y="908720"/>
            <a:ext cx="1224136" cy="252028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35383D9-E545-4DC9-907F-00564132B3F5}"/>
              </a:ext>
            </a:extLst>
          </p:cNvPr>
          <p:cNvSpPr/>
          <p:nvPr/>
        </p:nvSpPr>
        <p:spPr>
          <a:xfrm>
            <a:off x="1344354" y="-30005"/>
            <a:ext cx="6455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учебнику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F0621AB-E091-4A3C-B72A-B2A95112C34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10101" r="12201" b="11745"/>
          <a:stretch/>
        </p:blipFill>
        <p:spPr>
          <a:xfrm>
            <a:off x="2699792" y="1161598"/>
            <a:ext cx="4032448" cy="557582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18C2665-D0BE-4F05-BD9F-7FBDD794694A}"/>
              </a:ext>
            </a:extLst>
          </p:cNvPr>
          <p:cNvSpPr txBox="1"/>
          <p:nvPr/>
        </p:nvSpPr>
        <p:spPr>
          <a:xfrm>
            <a:off x="1896031" y="908720"/>
            <a:ext cx="738664" cy="172819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139</a:t>
            </a:r>
          </a:p>
        </p:txBody>
      </p:sp>
    </p:spTree>
    <p:extLst>
      <p:ext uri="{BB962C8B-B14F-4D97-AF65-F5344CB8AC3E}">
        <p14:creationId xmlns:p14="http://schemas.microsoft.com/office/powerpoint/2010/main" val="2562212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4118F54-9FCB-40ED-8284-B75E15DB25DA}"/>
              </a:ext>
            </a:extLst>
          </p:cNvPr>
          <p:cNvSpPr/>
          <p:nvPr/>
        </p:nvSpPr>
        <p:spPr>
          <a:xfrm>
            <a:off x="153937" y="-30005"/>
            <a:ext cx="88361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Пищеварительная система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2E28A-E736-4498-9A25-70FECAAEA55E}"/>
              </a:ext>
            </a:extLst>
          </p:cNvPr>
          <p:cNvSpPr txBox="1"/>
          <p:nvPr/>
        </p:nvSpPr>
        <p:spPr>
          <a:xfrm>
            <a:off x="1886870" y="1340768"/>
            <a:ext cx="7103205" cy="156966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pPr marL="342900" indent="-342900" algn="l">
              <a:buAutoNum type="arabicPeriod"/>
            </a:pPr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текст в учебнике с. 139.</a:t>
            </a:r>
          </a:p>
          <a:p>
            <a:pPr marL="342900" indent="-342900" algn="l">
              <a:buAutoNum type="arabicPeriod"/>
            </a:pPr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Изучите по рисунку и тексту строение и работу пищеварительной системы</a:t>
            </a:r>
          </a:p>
          <a:p>
            <a:pPr marL="342900" indent="-342900" algn="l">
              <a:buAutoNum type="arabicPeriod"/>
            </a:pPr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Приготовьте сообщение.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B8B494-F02B-41AC-AF20-465A5EDD0E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25" y="2125598"/>
            <a:ext cx="2743326" cy="458112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F9F484E-4857-484E-8371-B1A0C441B5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22334">
            <a:off x="3688296" y="1856401"/>
            <a:ext cx="1962622" cy="271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58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BDD59502-1313-4CD5-A07A-8D10BA161303}"/>
              </a:ext>
            </a:extLst>
          </p:cNvPr>
          <p:cNvSpPr txBox="1"/>
          <p:nvPr/>
        </p:nvSpPr>
        <p:spPr>
          <a:xfrm>
            <a:off x="1001378" y="1834508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– зубы и язык пережёвывают,    перемешивают, слюна смачивает пищу.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445C58B-607C-498E-8A0E-14F591B27F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33" b="99950" l="10000" r="90000">
                        <a14:foregroundMark x1="76319" y1="99950" x2="73161" y2="62322"/>
                        <a14:foregroundMark x1="33750" y1="9512" x2="45000" y2="2516"/>
                        <a14:foregroundMark x1="45000" y1="2516" x2="58681" y2="5033"/>
                        <a14:foregroundMark x1="58681" y1="5033" x2="62431" y2="9763"/>
                        <a14:backgroundMark x1="75625" y1="99950" x2="72778" y2="57725"/>
                        <a14:backgroundMark x1="72778" y1="57725" x2="83542" y2="88626"/>
                        <a14:backgroundMark x1="83542" y1="88626" x2="82222" y2="999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430" y="1068653"/>
            <a:ext cx="3421137" cy="472069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B2DE91A-4E90-441D-875D-9C67D166B03D}"/>
              </a:ext>
            </a:extLst>
          </p:cNvPr>
          <p:cNvSpPr/>
          <p:nvPr/>
        </p:nvSpPr>
        <p:spPr>
          <a:xfrm>
            <a:off x="215903" y="-72391"/>
            <a:ext cx="87121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ru-RU" sz="3600" b="1" cap="none" spc="50" dirty="0">
                <a:ln w="0"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  <a:r>
              <a:rPr lang="ru-RU" sz="4400" b="1" cap="none" spc="50" dirty="0">
                <a:ln w="0"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cap="none" spc="50" dirty="0">
                <a:ln w="0">
                  <a:solidFill>
                    <a:srgbClr val="FFCC66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бутерброда»</a:t>
            </a:r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137B6603-3B2C-4F6F-BA33-0BCDD390D589}"/>
              </a:ext>
            </a:extLst>
          </p:cNvPr>
          <p:cNvCxnSpPr>
            <a:cxnSpLocks/>
          </p:cNvCxnSpPr>
          <p:nvPr/>
        </p:nvCxnSpPr>
        <p:spPr>
          <a:xfrm>
            <a:off x="3131840" y="1830636"/>
            <a:ext cx="792088" cy="14401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22C7851-BCA5-4FF6-8937-63CB5FC585AA}"/>
              </a:ext>
            </a:extLst>
          </p:cNvPr>
          <p:cNvSpPr txBox="1"/>
          <p:nvPr/>
        </p:nvSpPr>
        <p:spPr>
          <a:xfrm>
            <a:off x="1259632" y="1512987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Ротовая полость</a:t>
            </a:r>
          </a:p>
        </p:txBody>
      </p: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DD7A6978-D280-4909-B551-41828545CBA6}"/>
              </a:ext>
            </a:extLst>
          </p:cNvPr>
          <p:cNvCxnSpPr>
            <a:cxnSpLocks/>
          </p:cNvCxnSpPr>
          <p:nvPr/>
        </p:nvCxnSpPr>
        <p:spPr>
          <a:xfrm flipH="1">
            <a:off x="4517614" y="1974652"/>
            <a:ext cx="1008112" cy="14401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FC639608-D773-4656-AFE5-C09F84B79382}"/>
              </a:ext>
            </a:extLst>
          </p:cNvPr>
          <p:cNvSpPr txBox="1"/>
          <p:nvPr/>
        </p:nvSpPr>
        <p:spPr>
          <a:xfrm>
            <a:off x="5508861" y="1645865"/>
            <a:ext cx="1195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Глотка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01608B-114A-4CA4-90F2-331C9C80B097}"/>
              </a:ext>
            </a:extLst>
          </p:cNvPr>
          <p:cNvSpPr txBox="1"/>
          <p:nvPr/>
        </p:nvSpPr>
        <p:spPr>
          <a:xfrm>
            <a:off x="1352385" y="387950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Тонкая кишка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6D41DA-E7D9-490F-BB99-5E449F8D9636}"/>
              </a:ext>
            </a:extLst>
          </p:cNvPr>
          <p:cNvSpPr txBox="1"/>
          <p:nvPr/>
        </p:nvSpPr>
        <p:spPr>
          <a:xfrm>
            <a:off x="1952519" y="2958474"/>
            <a:ext cx="1281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Печень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777DEA7-E8AF-4E27-9957-BB010CC46CC1}"/>
              </a:ext>
            </a:extLst>
          </p:cNvPr>
          <p:cNvSpPr txBox="1"/>
          <p:nvPr/>
        </p:nvSpPr>
        <p:spPr>
          <a:xfrm>
            <a:off x="6462435" y="4110337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Толстая кишка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7D7E2C4-775C-44C8-8DE2-6D4F6763990C}"/>
              </a:ext>
            </a:extLst>
          </p:cNvPr>
          <p:cNvSpPr txBox="1"/>
          <p:nvPr/>
        </p:nvSpPr>
        <p:spPr>
          <a:xfrm>
            <a:off x="6178582" y="327479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Желудок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69ED6C-ABEC-4FAC-8832-5AF83DC66364}"/>
              </a:ext>
            </a:extLst>
          </p:cNvPr>
          <p:cNvSpPr txBox="1"/>
          <p:nvPr/>
        </p:nvSpPr>
        <p:spPr>
          <a:xfrm>
            <a:off x="5674526" y="220841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Пищевод</a:t>
            </a:r>
          </a:p>
        </p:txBody>
      </p: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E77413FD-C631-498C-A4AE-6F4F0A26E813}"/>
              </a:ext>
            </a:extLst>
          </p:cNvPr>
          <p:cNvCxnSpPr>
            <a:cxnSpLocks/>
          </p:cNvCxnSpPr>
          <p:nvPr/>
        </p:nvCxnSpPr>
        <p:spPr>
          <a:xfrm flipH="1">
            <a:off x="4716016" y="2526067"/>
            <a:ext cx="1008112" cy="14401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3E54598A-59DD-4C1C-B65C-D150A0D68C88}"/>
              </a:ext>
            </a:extLst>
          </p:cNvPr>
          <p:cNvCxnSpPr>
            <a:cxnSpLocks/>
          </p:cNvCxnSpPr>
          <p:nvPr/>
        </p:nvCxnSpPr>
        <p:spPr>
          <a:xfrm flipH="1">
            <a:off x="5170470" y="3606292"/>
            <a:ext cx="1008112" cy="14401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E0832649-8693-4921-A3BE-1BAE8DD320AB}"/>
              </a:ext>
            </a:extLst>
          </p:cNvPr>
          <p:cNvCxnSpPr>
            <a:cxnSpLocks/>
          </p:cNvCxnSpPr>
          <p:nvPr/>
        </p:nvCxnSpPr>
        <p:spPr>
          <a:xfrm flipH="1">
            <a:off x="5184673" y="4472531"/>
            <a:ext cx="1277762" cy="17739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B9D6B40F-5793-4AB1-89E5-EFC83AAEF536}"/>
              </a:ext>
            </a:extLst>
          </p:cNvPr>
          <p:cNvCxnSpPr>
            <a:cxnSpLocks/>
          </p:cNvCxnSpPr>
          <p:nvPr/>
        </p:nvCxnSpPr>
        <p:spPr>
          <a:xfrm>
            <a:off x="2861430" y="3274794"/>
            <a:ext cx="1262532" cy="29822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D87E3E61-9578-409A-B505-1140A47CE23A}"/>
              </a:ext>
            </a:extLst>
          </p:cNvPr>
          <p:cNvCxnSpPr>
            <a:cxnSpLocks/>
          </p:cNvCxnSpPr>
          <p:nvPr/>
        </p:nvCxnSpPr>
        <p:spPr>
          <a:xfrm>
            <a:off x="2861430" y="4180793"/>
            <a:ext cx="1593106" cy="38043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" name="Правая фигурная скобка 30">
            <a:extLst>
              <a:ext uri="{FF2B5EF4-FFF2-40B4-BE49-F238E27FC236}">
                <a16:creationId xmlns:a16="http://schemas.microsoft.com/office/drawing/2014/main" id="{B3E94EDA-8F4E-45F3-BC51-897B7C163A78}"/>
              </a:ext>
            </a:extLst>
          </p:cNvPr>
          <p:cNvSpPr/>
          <p:nvPr/>
        </p:nvSpPr>
        <p:spPr>
          <a:xfrm>
            <a:off x="6784382" y="1697598"/>
            <a:ext cx="155448" cy="914400"/>
          </a:xfrm>
          <a:prstGeom prst="rightBrace">
            <a:avLst/>
          </a:prstGeom>
          <a:ln w="1270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F12F25A-C72D-44CD-A040-65BEAD231F0C}"/>
              </a:ext>
            </a:extLst>
          </p:cNvPr>
          <p:cNvSpPr txBox="1"/>
          <p:nvPr/>
        </p:nvSpPr>
        <p:spPr>
          <a:xfrm>
            <a:off x="7020272" y="1697598"/>
            <a:ext cx="1907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– идёт процесс переваривания, пища попадает в желудок.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B04A9BF-772C-4AAC-8D6F-741A23CAE29F}"/>
              </a:ext>
            </a:extLst>
          </p:cNvPr>
          <p:cNvSpPr txBox="1"/>
          <p:nvPr/>
        </p:nvSpPr>
        <p:spPr>
          <a:xfrm>
            <a:off x="6741235" y="3530668"/>
            <a:ext cx="2465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– пища переваривается под действием желудочного сока.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4" name="Правая фигурная скобка 33">
            <a:extLst>
              <a:ext uri="{FF2B5EF4-FFF2-40B4-BE49-F238E27FC236}">
                <a16:creationId xmlns:a16="http://schemas.microsoft.com/office/drawing/2014/main" id="{770899F5-EAFD-4B2D-8EB2-8A6BD6D7AAAB}"/>
              </a:ext>
            </a:extLst>
          </p:cNvPr>
          <p:cNvSpPr/>
          <p:nvPr/>
        </p:nvSpPr>
        <p:spPr>
          <a:xfrm rot="5400000">
            <a:off x="4383786" y="3489308"/>
            <a:ext cx="625508" cy="4600078"/>
          </a:xfrm>
          <a:prstGeom prst="rightBrace">
            <a:avLst>
              <a:gd name="adj1" fmla="val 8333"/>
              <a:gd name="adj2" fmla="val 48761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1736D0A-7E48-4344-82FF-ED3C394C54D1}"/>
              </a:ext>
            </a:extLst>
          </p:cNvPr>
          <p:cNvSpPr txBox="1"/>
          <p:nvPr/>
        </p:nvSpPr>
        <p:spPr>
          <a:xfrm>
            <a:off x="2987824" y="6024726"/>
            <a:ext cx="3952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– заканчивается переваривание   пищи.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BDFF6C1-0BCF-40BA-8998-886BBE5E40E4}"/>
              </a:ext>
            </a:extLst>
          </p:cNvPr>
          <p:cNvSpPr txBox="1"/>
          <p:nvPr/>
        </p:nvSpPr>
        <p:spPr>
          <a:xfrm>
            <a:off x="329947" y="3261446"/>
            <a:ext cx="27539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Gabriola" panose="04040605051002020D02" pitchFamily="82" charset="0"/>
              </a:rPr>
              <a:t>–  вырабатывает желчь, необходимая для переваривания пищи.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627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8" grpId="0"/>
      <p:bldP spid="13" grpId="0"/>
      <p:bldP spid="15" grpId="0"/>
      <p:bldP spid="16" grpId="0"/>
      <p:bldP spid="17" grpId="0"/>
      <p:bldP spid="18" grpId="0"/>
      <p:bldP spid="19" grpId="0"/>
      <p:bldP spid="31" grpId="0" animBg="1"/>
      <p:bldP spid="32" grpId="0"/>
      <p:bldP spid="33" grpId="0"/>
      <p:bldP spid="34" grpId="0" animBg="1"/>
      <p:bldP spid="35" grpId="0"/>
      <p:bldP spid="3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296B951-89AD-4848-BAD9-1BBEBB2F87F6}"/>
              </a:ext>
            </a:extLst>
          </p:cNvPr>
          <p:cNvSpPr/>
          <p:nvPr/>
        </p:nvSpPr>
        <p:spPr>
          <a:xfrm>
            <a:off x="1331640" y="-95473"/>
            <a:ext cx="63084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FF99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j-lt"/>
                <a:cs typeface="Times New Roman" panose="02020603050405020304" pitchFamily="18" charset="0"/>
              </a:rPr>
              <a:t>Правила питания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CE9C80-70FB-48C9-87E0-C5E778A6183C}"/>
              </a:ext>
            </a:extLst>
          </p:cNvPr>
          <p:cNvSpPr txBox="1"/>
          <p:nvPr/>
        </p:nvSpPr>
        <p:spPr>
          <a:xfrm>
            <a:off x="719572" y="877890"/>
            <a:ext cx="7704856" cy="83099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pPr marL="342900" indent="-342900" algn="l">
              <a:buAutoNum type="arabicPeriod"/>
            </a:pPr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в учебнике с.140 и обсудите в парах правила рационального питания.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C64525-2185-44C6-AD0A-CFCCC1C086BC}"/>
              </a:ext>
            </a:extLst>
          </p:cNvPr>
          <p:cNvSpPr txBox="1"/>
          <p:nvPr/>
        </p:nvSpPr>
        <p:spPr>
          <a:xfrm>
            <a:off x="734144" y="1705020"/>
            <a:ext cx="7704856" cy="83099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pPr algn="l"/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Какие из них вы выполняете, а какие стали для вас новыми?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D51058-9F00-48E8-9406-47480D85E2C0}"/>
              </a:ext>
            </a:extLst>
          </p:cNvPr>
          <p:cNvSpPr txBox="1"/>
          <p:nvPr/>
        </p:nvSpPr>
        <p:spPr>
          <a:xfrm>
            <a:off x="734144" y="2536017"/>
            <a:ext cx="7704856" cy="461665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pPr algn="l"/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Расскажите о своём режиме питания.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A0E228-1905-4BD4-940E-D979F6AC2857}"/>
              </a:ext>
            </a:extLst>
          </p:cNvPr>
          <p:cNvSpPr txBox="1"/>
          <p:nvPr/>
        </p:nvSpPr>
        <p:spPr>
          <a:xfrm>
            <a:off x="751455" y="2997682"/>
            <a:ext cx="7704856" cy="461665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pPr algn="l"/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Что вы едите на завтрак, обед, ужин?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C2B2DA-6DA4-4837-8D69-08D65CAE84A9}"/>
              </a:ext>
            </a:extLst>
          </p:cNvPr>
          <p:cNvSpPr txBox="1"/>
          <p:nvPr/>
        </p:nvSpPr>
        <p:spPr>
          <a:xfrm>
            <a:off x="751455" y="3473642"/>
            <a:ext cx="7704856" cy="83099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p3d extrusionH="57150">
              <a:bevelT w="38100" h="38100" prst="angle"/>
            </a:sp3d>
          </a:bodyPr>
          <a:lstStyle/>
          <a:p>
            <a:pPr algn="l"/>
            <a:r>
              <a:rPr lang="ru-RU" sz="24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Почему человек должен питаться разнообразной пищей?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3A1956E-D8B0-4D16-AE75-E4B6A3BB82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354" y="692696"/>
            <a:ext cx="5540976" cy="587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252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l="8000" t="1000" r="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F4249F-96AA-4D8E-96EF-23A0FF15E2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4" t="48950" r="52214" b="14300"/>
          <a:stretch/>
        </p:blipFill>
        <p:spPr>
          <a:xfrm>
            <a:off x="1755623" y="908720"/>
            <a:ext cx="1224136" cy="252028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35383D9-E545-4DC9-907F-00564132B3F5}"/>
              </a:ext>
            </a:extLst>
          </p:cNvPr>
          <p:cNvSpPr/>
          <p:nvPr/>
        </p:nvSpPr>
        <p:spPr>
          <a:xfrm>
            <a:off x="1458864" y="0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тетрадь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8C2665-D0BE-4F05-BD9F-7FBDD794694A}"/>
              </a:ext>
            </a:extLst>
          </p:cNvPr>
          <p:cNvSpPr txBox="1"/>
          <p:nvPr/>
        </p:nvSpPr>
        <p:spPr>
          <a:xfrm>
            <a:off x="1896031" y="908720"/>
            <a:ext cx="738664" cy="172819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79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92050B1-55F5-4E87-BD08-2DF24FCABA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462" y="1308925"/>
            <a:ext cx="4167531" cy="55490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326044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4EB32EC-0101-4498-8D2E-0B2E89EF0DB5}"/>
              </a:ext>
            </a:extLst>
          </p:cNvPr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0749" t="27206" r="42246" b="28449"/>
          <a:stretch/>
        </p:blipFill>
        <p:spPr bwMode="auto">
          <a:xfrm>
            <a:off x="936587" y="1340768"/>
            <a:ext cx="7128793" cy="496855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7D1E20-B046-47B2-BC23-75B7FAC4116D}"/>
              </a:ext>
            </a:extLst>
          </p:cNvPr>
          <p:cNvSpPr/>
          <p:nvPr/>
        </p:nvSpPr>
        <p:spPr>
          <a:xfrm>
            <a:off x="1458864" y="0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тетрадь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61CA1F-3B2F-4146-B573-C56978DFEE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413" y="5085184"/>
            <a:ext cx="765812" cy="13544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BEF702-0DF3-47D9-A9BF-0A1CFB8F08A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7" y="2348880"/>
            <a:ext cx="874577" cy="10801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F95C3B6-AC86-43FD-A788-4B08A430CB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673" y="781485"/>
            <a:ext cx="717334" cy="701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1237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7D1E20-B046-47B2-BC23-75B7FAC4116D}"/>
              </a:ext>
            </a:extLst>
          </p:cNvPr>
          <p:cNvSpPr/>
          <p:nvPr/>
        </p:nvSpPr>
        <p:spPr>
          <a:xfrm>
            <a:off x="1458864" y="0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 себя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BEF702-0DF3-47D9-A9BF-0A1CFB8F08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7" y="2348880"/>
            <a:ext cx="874577" cy="10801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4C1AFB-2615-46CC-A5FD-F4E5B5A410C9}"/>
              </a:ext>
            </a:extLst>
          </p:cNvPr>
          <p:cNvSpPr txBox="1"/>
          <p:nvPr/>
        </p:nvSpPr>
        <p:spPr>
          <a:xfrm>
            <a:off x="1259632" y="2496425"/>
            <a:ext cx="72170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https://wordwall.net/ru/embed/5df6148d3d734b7dbed48a09a7a78707</a:t>
            </a:r>
            <a:endParaRPr lang="ru-RU" dirty="0"/>
          </a:p>
          <a:p>
            <a:r>
              <a:rPr lang="ru-RU" sz="24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778EFF-60B4-488E-A9F2-F2A83F5B1AC5}"/>
              </a:ext>
            </a:extLst>
          </p:cNvPr>
          <p:cNvSpPr txBox="1"/>
          <p:nvPr/>
        </p:nvSpPr>
        <p:spPr>
          <a:xfrm>
            <a:off x="667316" y="923330"/>
            <a:ext cx="7809368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ln/>
                <a:solidFill>
                  <a:schemeClr val="accent2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 какой последовательности пища проходит по органам пищеварения?</a:t>
            </a:r>
          </a:p>
          <a:p>
            <a:pPr algn="ctr"/>
            <a:endParaRPr lang="ru-RU" sz="2800" b="1" dirty="0">
              <a:ln/>
              <a:solidFill>
                <a:schemeClr val="accent2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E69B68-DF24-4651-9904-D3EF2A4E9850}"/>
              </a:ext>
            </a:extLst>
          </p:cNvPr>
          <p:cNvSpPr txBox="1"/>
          <p:nvPr/>
        </p:nvSpPr>
        <p:spPr>
          <a:xfrm>
            <a:off x="1103928" y="2034760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Пройди по ссылке: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5F2C9A-33E3-4425-AAA8-EF2A9D233DF2}"/>
              </a:ext>
            </a:extLst>
          </p:cNvPr>
          <p:cNvSpPr txBox="1"/>
          <p:nvPr/>
        </p:nvSpPr>
        <p:spPr>
          <a:xfrm>
            <a:off x="825441" y="3381960"/>
            <a:ext cx="69149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Пройди по </a:t>
            </a:r>
            <a:r>
              <a:rPr lang="en-US" sz="20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ru-RU" sz="2000" cap="all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коду:</a:t>
            </a:r>
            <a:endParaRPr lang="ru-RU" sz="2000" cap="all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Возьмите мобильный телефон с камерой,</a:t>
            </a:r>
          </a:p>
          <a:p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Запустите программу для сканирования кода,</a:t>
            </a:r>
          </a:p>
          <a:p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Наведите объектив камеры на код,</a:t>
            </a:r>
          </a:p>
          <a:p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Получите ссылку на игру!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AC2F46F-03BD-4E0C-81D9-DF8101684B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292619"/>
            <a:ext cx="2184441" cy="218444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CCA3EC-2177-4324-A802-523D562C3D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40352" y="5013176"/>
            <a:ext cx="1142116" cy="138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076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59D3309-11BF-4F7B-B7DD-55C7CDB376CA}"/>
              </a:ext>
            </a:extLst>
          </p:cNvPr>
          <p:cNvSpPr/>
          <p:nvPr/>
        </p:nvSpPr>
        <p:spPr>
          <a:xfrm>
            <a:off x="1458864" y="0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D188AA-DC48-49B1-85E8-5CDE633100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49" y="2358501"/>
            <a:ext cx="1782874" cy="1660428"/>
          </a:xfrm>
          <a:prstGeom prst="rect">
            <a:avLst/>
          </a:prstGeom>
        </p:spPr>
      </p:pic>
      <p:sp>
        <p:nvSpPr>
          <p:cNvPr id="5" name="Волна 4">
            <a:extLst>
              <a:ext uri="{FF2B5EF4-FFF2-40B4-BE49-F238E27FC236}">
                <a16:creationId xmlns:a16="http://schemas.microsoft.com/office/drawing/2014/main" id="{71893E89-90A6-4DF1-924D-D32B4A199C49}"/>
              </a:ext>
            </a:extLst>
          </p:cNvPr>
          <p:cNvSpPr/>
          <p:nvPr/>
        </p:nvSpPr>
        <p:spPr>
          <a:xfrm>
            <a:off x="2320340" y="2060848"/>
            <a:ext cx="4627924" cy="1546051"/>
          </a:xfrm>
          <a:prstGeom prst="wave">
            <a:avLst>
              <a:gd name="adj1" fmla="val 12500"/>
              <a:gd name="adj2" fmla="val -2410"/>
            </a:avLst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3300"/>
                </a:solidFill>
                <a:latin typeface="Segoe Script" panose="030B0504020000000003" pitchFamily="66" charset="0"/>
              </a:rPr>
              <a:t>Что было особенно  интересным на уроке?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E755F2-06A9-4B1D-98D7-4E97116F25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11838" y="2413851"/>
            <a:ext cx="1877061" cy="174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040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6DA6024-86D5-4E97-B5F1-6000829EAA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025" y="2132856"/>
            <a:ext cx="1728192" cy="234326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4D7B88C-B551-4A58-949F-A1B854297642}"/>
              </a:ext>
            </a:extLst>
          </p:cNvPr>
          <p:cNvSpPr/>
          <p:nvPr/>
        </p:nvSpPr>
        <p:spPr>
          <a:xfrm>
            <a:off x="1458864" y="0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Итог урока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711AA3D-E2E4-4E7C-B6B7-971C8DB449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48" y="847640"/>
            <a:ext cx="1661898" cy="1800389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id="{190B0BBA-F0E8-4D8D-B237-D5AB1E7A91E8}"/>
              </a:ext>
            </a:extLst>
          </p:cNvPr>
          <p:cNvSpPr/>
          <p:nvPr/>
        </p:nvSpPr>
        <p:spPr>
          <a:xfrm>
            <a:off x="1979712" y="955841"/>
            <a:ext cx="5184576" cy="1692188"/>
          </a:xfrm>
          <a:prstGeom prst="wedgeEllipseCallout">
            <a:avLst>
              <a:gd name="adj1" fmla="val -66383"/>
              <a:gd name="adj2" fmla="val 20920"/>
            </a:avLst>
          </a:prstGeom>
          <a:solidFill>
            <a:srgbClr val="FF33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Segoe Script" panose="030B0504020000000003" pitchFamily="66" charset="0"/>
              </a:rPr>
              <a:t>Какие питательные вещества человек получает с пищей?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2A5A0C7-09A8-4540-B50C-9C0E39527D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780928"/>
            <a:ext cx="2271640" cy="367240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3297952-07FD-4684-BE58-669C0AB1A711}"/>
              </a:ext>
            </a:extLst>
          </p:cNvPr>
          <p:cNvSpPr txBox="1"/>
          <p:nvPr/>
        </p:nvSpPr>
        <p:spPr>
          <a:xfrm rot="2336074">
            <a:off x="8322015" y="3393520"/>
            <a:ext cx="930647" cy="35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endParaRPr lang="ru-RU" dirty="0"/>
          </a:p>
        </p:txBody>
      </p:sp>
      <p:sp>
        <p:nvSpPr>
          <p:cNvPr id="12" name="Облачко с текстом: овальное 11">
            <a:extLst>
              <a:ext uri="{FF2B5EF4-FFF2-40B4-BE49-F238E27FC236}">
                <a16:creationId xmlns:a16="http://schemas.microsoft.com/office/drawing/2014/main" id="{7D911BE8-82CC-4B3F-954F-16566013F666}"/>
              </a:ext>
            </a:extLst>
          </p:cNvPr>
          <p:cNvSpPr/>
          <p:nvPr/>
        </p:nvSpPr>
        <p:spPr>
          <a:xfrm>
            <a:off x="611560" y="2726922"/>
            <a:ext cx="4846151" cy="1692188"/>
          </a:xfrm>
          <a:prstGeom prst="wedgeEllipseCallout">
            <a:avLst>
              <a:gd name="adj1" fmla="val 71634"/>
              <a:gd name="adj2" fmla="val 19041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Segoe Script" panose="030B0504020000000003" pitchFamily="66" charset="0"/>
              </a:rPr>
              <a:t>Из каких органов состоит пищеварительная система?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BD5B286-0266-41C8-8D9A-B2604ED4D48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6672"/>
            <a:ext cx="819046" cy="70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1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1D3A039-4F29-4DAD-81BA-16548781E13B}"/>
              </a:ext>
            </a:extLst>
          </p:cNvPr>
          <p:cNvSpPr/>
          <p:nvPr/>
        </p:nvSpPr>
        <p:spPr>
          <a:xfrm>
            <a:off x="1458864" y="0"/>
            <a:ext cx="65527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50" dirty="0">
                <a:ln w="0">
                  <a:solidFill>
                    <a:srgbClr val="FFCC66"/>
                  </a:solidFill>
                </a:ln>
                <a:solidFill>
                  <a:srgbClr val="FF9933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Итог урока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D5FEEE-E19E-4728-8A6A-81A1533F5E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575" y="3033656"/>
            <a:ext cx="2304256" cy="3597330"/>
          </a:xfrm>
          <a:prstGeom prst="rect">
            <a:avLst/>
          </a:prstGeom>
        </p:spPr>
      </p:pic>
      <p:sp>
        <p:nvSpPr>
          <p:cNvPr id="6" name="Пузырек для мыслей: облако 5">
            <a:extLst>
              <a:ext uri="{FF2B5EF4-FFF2-40B4-BE49-F238E27FC236}">
                <a16:creationId xmlns:a16="http://schemas.microsoft.com/office/drawing/2014/main" id="{E5DD542E-A828-47A4-9555-37C25FB0A179}"/>
              </a:ext>
            </a:extLst>
          </p:cNvPr>
          <p:cNvSpPr/>
          <p:nvPr/>
        </p:nvSpPr>
        <p:spPr>
          <a:xfrm>
            <a:off x="1763688" y="764704"/>
            <a:ext cx="4320480" cy="2664296"/>
          </a:xfrm>
          <a:prstGeom prst="cloudCallout">
            <a:avLst>
              <a:gd name="adj1" fmla="val -62800"/>
              <a:gd name="adj2" fmla="val 8426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Segoe Script" panose="030B0504020000000003" pitchFamily="66" charset="0"/>
              </a:rPr>
              <a:t>Какие изменения  происходят с пищей в органах</a:t>
            </a:r>
          </a:p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Segoe Script" panose="030B0504020000000003" pitchFamily="66" charset="0"/>
              </a:rPr>
              <a:t>пищеварения 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9E1D0C-2B9B-4EA6-8323-8B73D88030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583" y="3861048"/>
            <a:ext cx="826795" cy="130325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8267EA8-9BE1-4436-AC70-77B5342D97A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95"/>
          <a:stretch/>
        </p:blipFill>
        <p:spPr>
          <a:xfrm>
            <a:off x="6545758" y="1796587"/>
            <a:ext cx="1669108" cy="2474138"/>
          </a:xfrm>
          <a:prstGeom prst="rect">
            <a:avLst/>
          </a:prstGeom>
        </p:spPr>
      </p:pic>
      <p:sp>
        <p:nvSpPr>
          <p:cNvPr id="11" name="Облачко с текстом: овальное 10">
            <a:extLst>
              <a:ext uri="{FF2B5EF4-FFF2-40B4-BE49-F238E27FC236}">
                <a16:creationId xmlns:a16="http://schemas.microsoft.com/office/drawing/2014/main" id="{AB3034EE-2ABB-4744-89A2-9ACB09D57912}"/>
              </a:ext>
            </a:extLst>
          </p:cNvPr>
          <p:cNvSpPr/>
          <p:nvPr/>
        </p:nvSpPr>
        <p:spPr>
          <a:xfrm>
            <a:off x="3783386" y="3429000"/>
            <a:ext cx="3023332" cy="2003576"/>
          </a:xfrm>
          <a:prstGeom prst="wedgeEllipseCallout">
            <a:avLst>
              <a:gd name="adj1" fmla="val 69830"/>
              <a:gd name="adj2" fmla="val -43650"/>
            </a:avLst>
          </a:prstGeom>
          <a:solidFill>
            <a:srgbClr val="FFFFCC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Что нового вы узнали о правильном питании?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660EFE3-6059-4482-AF56-F57C2F2CA6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6672"/>
            <a:ext cx="819046" cy="70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14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58E674-5795-49AF-A17F-3C5B862C2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68" y="0"/>
            <a:ext cx="7141464" cy="6858000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819C34F-B72C-4207-8A1B-8CD31F62B43A}"/>
              </a:ext>
            </a:extLst>
          </p:cNvPr>
          <p:cNvSpPr/>
          <p:nvPr/>
        </p:nvSpPr>
        <p:spPr>
          <a:xfrm>
            <a:off x="1948916" y="1549096"/>
            <a:ext cx="488636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Segoe Script" panose="030B0504020000000003" pitchFamily="66" charset="0"/>
              </a:rPr>
              <a:t>Итак, с пищей человек получает:</a:t>
            </a:r>
          </a:p>
          <a:p>
            <a:pPr marL="457200" indent="-457200" algn="ctr">
              <a:buAutoNum type="arabicPeriod"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Segoe Script" panose="030B0504020000000003" pitchFamily="66" charset="0"/>
              </a:rPr>
              <a:t>Питательные вещества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30B0504020000000003" pitchFamily="66" charset="0"/>
              </a:rPr>
              <a:t>белки, жиры, углеводы,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Segoe Script" panose="030B0504020000000003" pitchFamily="66" charset="0"/>
              </a:rPr>
              <a:t>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30B0504020000000003" pitchFamily="66" charset="0"/>
              </a:rPr>
              <a:t>витамины.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Segoe Script" panose="030B0504020000000003" pitchFamily="66" charset="0"/>
              </a:rPr>
              <a:t> </a:t>
            </a:r>
          </a:p>
          <a:p>
            <a:pPr marL="457200" indent="-457200" algn="ctr">
              <a:buAutoNum type="arabicPeriod"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Segoe Script" panose="030B0504020000000003" pitchFamily="66" charset="0"/>
              </a:rPr>
              <a:t>Измельчение и переваривание пищи в организме обеспечивает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30B0504020000000003" pitchFamily="66" charset="0"/>
              </a:rPr>
              <a:t>пищеварительная система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Segoe Script" panose="030B0504020000000003" pitchFamily="66" charset="0"/>
              </a:rPr>
              <a:t>.   </a:t>
            </a:r>
          </a:p>
          <a:p>
            <a:pPr marL="457200" indent="-457200" algn="ctr">
              <a:buAutoNum type="arabicPeriod"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Segoe Script" panose="030B0504020000000003" pitchFamily="66" charset="0"/>
              </a:rPr>
              <a:t>Чтобы быть здоровым, очень важно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30B0504020000000003" pitchFamily="66" charset="0"/>
              </a:rPr>
              <a:t>правильно питаться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Segoe Script" panose="030B0504020000000003" pitchFamily="66" charset="0"/>
              </a:rPr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C1036DC-D33C-48F4-BEE8-FCF121E27B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1217134" cy="65040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94DD32E-D370-433C-8698-10E85D0120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085184"/>
            <a:ext cx="720080" cy="60169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164C883-19F2-4E1B-BCEB-D294E83811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5645">
            <a:off x="2211923" y="3384526"/>
            <a:ext cx="355245" cy="6960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447BF6-21C3-4756-AE1D-4C858DC68D6F}"/>
              </a:ext>
            </a:extLst>
          </p:cNvPr>
          <p:cNvSpPr txBox="1"/>
          <p:nvPr/>
        </p:nvSpPr>
        <p:spPr>
          <a:xfrm>
            <a:off x="-49114" y="-207359"/>
            <a:ext cx="432048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8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Запомни</a:t>
            </a:r>
          </a:p>
        </p:txBody>
      </p:sp>
    </p:spTree>
    <p:extLst>
      <p:ext uri="{BB962C8B-B14F-4D97-AF65-F5344CB8AC3E}">
        <p14:creationId xmlns:p14="http://schemas.microsoft.com/office/powerpoint/2010/main" val="3060782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C710455-0A03-4650-B659-ED478EFC4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4" y="363071"/>
            <a:ext cx="8974593" cy="601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8244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4203E7-C0C6-49E6-9E8B-0D32284ADF75}"/>
              </a:ext>
            </a:extLst>
          </p:cNvPr>
          <p:cNvSpPr/>
          <p:nvPr/>
        </p:nvSpPr>
        <p:spPr>
          <a:xfrm>
            <a:off x="1043608" y="2906741"/>
            <a:ext cx="7272808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ru-RU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</a:t>
            </a:r>
            <a:r>
              <a:rPr lang="ru-RU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.</a:t>
            </a:r>
            <a:r>
              <a:rPr lang="en-US" sz="2800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youtube</a:t>
            </a:r>
            <a:r>
              <a:rPr lang="ru-RU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.</a:t>
            </a:r>
            <a:r>
              <a:rPr lang="en-US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com</a:t>
            </a:r>
            <a:r>
              <a:rPr lang="ru-RU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embed</a:t>
            </a:r>
            <a:r>
              <a:rPr lang="ru-RU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/_</a:t>
            </a:r>
            <a:r>
              <a:rPr lang="en-US" sz="2800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vBlJbDnoB</a:t>
            </a:r>
            <a:r>
              <a:rPr lang="ru-RU" sz="28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8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8ABCED-7A80-4622-987D-2C40B87ADD1F}"/>
              </a:ext>
            </a:extLst>
          </p:cNvPr>
          <p:cNvSpPr txBox="1"/>
          <p:nvPr/>
        </p:nvSpPr>
        <p:spPr>
          <a:xfrm>
            <a:off x="1187624" y="0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8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Наше питание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5EFD90-2342-46B3-A378-814F506368B6}"/>
              </a:ext>
            </a:extLst>
          </p:cNvPr>
          <p:cNvSpPr txBox="1"/>
          <p:nvPr/>
        </p:nvSpPr>
        <p:spPr>
          <a:xfrm>
            <a:off x="827584" y="1313815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latin typeface="Gabriola" panose="04040605051002020D02" pitchFamily="82" charset="0"/>
              </a:rPr>
              <a:t>Ссылка на видеоурок </a:t>
            </a: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«Наше питание», </a:t>
            </a:r>
          </a:p>
          <a:p>
            <a:pPr algn="ctr"/>
            <a:r>
              <a:rPr lang="ru-RU" sz="2800" dirty="0">
                <a:solidFill>
                  <a:srgbClr val="FF0000"/>
                </a:solidFill>
                <a:latin typeface="Gabriola" panose="04040605051002020D02" pitchFamily="82" charset="0"/>
              </a:rPr>
              <a:t>окружающий мир, 3 класс, А. А. Плешаков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78BA80-B93D-4D27-823B-3F1996D3E9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132" y="3584181"/>
            <a:ext cx="3659735" cy="30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6518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4000" t="11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855475-F6D0-421F-89E8-D9849658A9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170726"/>
            <a:ext cx="6610463" cy="65706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E8EA10-C09A-47AC-B8A4-120D0261382E}"/>
              </a:ext>
            </a:extLst>
          </p:cNvPr>
          <p:cNvSpPr txBox="1"/>
          <p:nvPr/>
        </p:nvSpPr>
        <p:spPr>
          <a:xfrm rot="950115">
            <a:off x="3144331" y="3546820"/>
            <a:ext cx="398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Будьте здоровы</a:t>
            </a:r>
            <a:r>
              <a:rPr lang="ru-RU" sz="3600" b="1" dirty="0">
                <a:solidFill>
                  <a:srgbClr val="FF0000"/>
                </a:solidFill>
                <a:latin typeface="Segoe Script" panose="030B0504020000000003" pitchFamily="66" charset="0"/>
              </a:rPr>
              <a:t>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8BC824-424E-4479-8598-14C804B8A8E5}"/>
              </a:ext>
            </a:extLst>
          </p:cNvPr>
          <p:cNvSpPr txBox="1"/>
          <p:nvPr/>
        </p:nvSpPr>
        <p:spPr>
          <a:xfrm rot="896499">
            <a:off x="2478639" y="3908935"/>
            <a:ext cx="37459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Соблюдайте </a:t>
            </a: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правила </a:t>
            </a: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питания!</a:t>
            </a:r>
            <a:endParaRPr lang="ru-RU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48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6622</TotalTime>
  <Words>1012</Words>
  <Application>Microsoft Office PowerPoint</Application>
  <PresentationFormat>Экран (4:3)</PresentationFormat>
  <Paragraphs>190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4" baseType="lpstr">
      <vt:lpstr>Arial</vt:lpstr>
      <vt:lpstr>Calibri</vt:lpstr>
      <vt:lpstr>Cambria Math</vt:lpstr>
      <vt:lpstr>Gabriola</vt:lpstr>
      <vt:lpstr>Georgia</vt:lpstr>
      <vt:lpstr>Monotype Corsiva</vt:lpstr>
      <vt:lpstr>Segoe Script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Наталья</cp:lastModifiedBy>
  <cp:revision>299</cp:revision>
  <dcterms:created xsi:type="dcterms:W3CDTF">2017-08-08T06:28:00Z</dcterms:created>
  <dcterms:modified xsi:type="dcterms:W3CDTF">2021-07-22T18:02:37Z</dcterms:modified>
</cp:coreProperties>
</file>