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8" r:id="rId3"/>
    <p:sldId id="257" r:id="rId4"/>
    <p:sldId id="282" r:id="rId5"/>
    <p:sldId id="258" r:id="rId6"/>
    <p:sldId id="279" r:id="rId7"/>
    <p:sldId id="280" r:id="rId8"/>
    <p:sldId id="287" r:id="rId9"/>
    <p:sldId id="289" r:id="rId10"/>
    <p:sldId id="290" r:id="rId11"/>
    <p:sldId id="292" r:id="rId12"/>
    <p:sldId id="294" r:id="rId13"/>
    <p:sldId id="259" r:id="rId14"/>
    <p:sldId id="281" r:id="rId15"/>
    <p:sldId id="269" r:id="rId16"/>
    <p:sldId id="260" r:id="rId17"/>
    <p:sldId id="268" r:id="rId18"/>
    <p:sldId id="272" r:id="rId19"/>
    <p:sldId id="263" r:id="rId20"/>
    <p:sldId id="291" r:id="rId21"/>
    <p:sldId id="283" r:id="rId22"/>
    <p:sldId id="284" r:id="rId23"/>
    <p:sldId id="285" r:id="rId24"/>
    <p:sldId id="286" r:id="rId25"/>
    <p:sldId id="270" r:id="rId26"/>
    <p:sldId id="271" r:id="rId27"/>
    <p:sldId id="275" r:id="rId28"/>
    <p:sldId id="273" r:id="rId29"/>
    <p:sldId id="274" r:id="rId30"/>
    <p:sldId id="293" r:id="rId31"/>
    <p:sldId id="27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333300"/>
    <a:srgbClr val="66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1FE1D2-39C1-42AF-B94E-FC05494D3393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CCB2AC-E466-4786-B4A4-9FAFC03A1FA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1BCA61-8C61-49F7-A5E7-008913AEA1D2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D969EE-850E-4D3C-B69C-6B3D3EE19C8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9065E-5A3F-4B6C-A90E-8EC11E79E2F0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2A297F3-1BF7-4A81-83E2-84FB42C07D95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E61E5-A342-4149-876C-68BF9819EB48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C4192-1C6B-4AB2-AB21-EFE148B576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E7D96C-6D4D-49C9-ABEB-D47985D1F6AA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9A1B-E19F-4566-AA37-0009AFCBA0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65ECD3-1897-4657-B8C9-A0E56A675769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50BF0-1FB0-4F67-98D3-F55007AD60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CAD94-7D2D-436E-9326-FE0D7EA22351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ADCFD-4670-4C96-88A2-D0A7E24BC6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AB0809-B1C1-4CA9-9E64-22F955D12B8C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D2E09-8F08-43F0-88AE-79BA03FFAB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76266-8785-4235-92D4-18C4527F8375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39832-BEA9-4FB4-893B-F3DED6FF4C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7552C-0954-46CE-9C49-EFFCA1190AC0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B9DF2-3645-4F8A-9A92-6FFB76A9EC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DB43F-B6A9-4BB9-9C6C-5EE70630D134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6FCCD-504B-40F1-9CB0-ACE0F956D8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8088E4-E279-41D8-BE36-B5F73A19F5F2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D30FD-38E1-4B25-BC19-F73E34343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3492E-5060-4854-936A-DF6F8519BF72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E52D5-911E-4649-911F-49ED179990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236356-30D5-4BAF-910E-8C35EE7C80B5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5D9D4-784F-43BF-B5A3-BF00DDA94B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963A3E8-9EC8-4716-9A20-5D41E0598772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E2C728-518C-439F-A1E2-D92E87A3468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png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868863"/>
            <a:ext cx="7236296" cy="1685925"/>
          </a:xfrm>
        </p:spPr>
        <p:txBody>
          <a:bodyPr/>
          <a:lstStyle/>
          <a:p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Прокопченко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Марина Викторовна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 № 604 Пушкинского района Санкт-Петербурга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556792"/>
            <a:ext cx="8209160" cy="1630908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«Неопределённая форма глагола</a:t>
            </a:r>
            <a:r>
              <a:rPr lang="ru-RU" sz="6000" b="1" dirty="0" smtClean="0">
                <a:solidFill>
                  <a:srgbClr val="006600"/>
                </a:solidFill>
              </a:rPr>
              <a:t>»</a:t>
            </a:r>
            <a:endParaRPr lang="ru-RU" sz="4000" b="1" dirty="0" smtClean="0">
              <a:solidFill>
                <a:srgbClr val="003300"/>
              </a:solidFill>
            </a:endParaRPr>
          </a:p>
          <a:p>
            <a:endParaRPr lang="ru-RU" sz="4000" dirty="0" smtClean="0">
              <a:solidFill>
                <a:srgbClr val="003300"/>
              </a:solidFill>
            </a:endParaRPr>
          </a:p>
          <a:p>
            <a:endParaRPr lang="ru-RU" sz="4000" dirty="0" smtClean="0">
              <a:solidFill>
                <a:srgbClr val="003300"/>
              </a:solidFill>
            </a:endParaRPr>
          </a:p>
        </p:txBody>
      </p:sp>
      <p:pic>
        <p:nvPicPr>
          <p:cNvPr id="4" name="Рисунок 5" descr="83c94ddac64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509120"/>
            <a:ext cx="209867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332656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к уроку по учебному предмету «Русский язык»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4-ом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классе на тему: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CDBB-44F4-4CE6-A094-15E296570992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332657"/>
            <a:ext cx="7344668" cy="1152128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3200" b="1" dirty="0" smtClean="0">
                <a:solidFill>
                  <a:srgbClr val="006600"/>
                </a:solidFill>
              </a:rPr>
              <a:t>Распределите данные слова по временам.</a:t>
            </a:r>
            <a:br>
              <a:rPr lang="ru-RU" sz="3200" b="1" dirty="0" smtClean="0">
                <a:solidFill>
                  <a:srgbClr val="006600"/>
                </a:solidFill>
              </a:rPr>
            </a:b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183857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Выкопал, выдержал, угрожают, шагает, стемнеет, сбегут, решить, говорил, беречь, сходит, привезти, пишет</a:t>
            </a:r>
            <a:endParaRPr lang="ru-RU" dirty="0" smtClean="0"/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59" y="3356992"/>
          <a:ext cx="7632850" cy="232613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16225"/>
                <a:gridCol w="1584176"/>
                <a:gridCol w="1800200"/>
                <a:gridCol w="2232249"/>
              </a:tblGrid>
              <a:tr h="546188">
                <a:tc>
                  <a:txBody>
                    <a:bodyPr/>
                    <a:lstStyle/>
                    <a:p>
                      <a:r>
                        <a:rPr lang="ru-RU" dirty="0" smtClean="0"/>
                        <a:t>Настоящее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Будущее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Прошедшее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Неопределённая форма</a:t>
                      </a:r>
                      <a:endParaRPr lang="ru-RU" dirty="0"/>
                    </a:p>
                  </a:txBody>
                  <a:tcPr/>
                </a:tc>
              </a:tr>
              <a:tr h="593683">
                <a:tc>
                  <a:txBody>
                    <a:bodyPr/>
                    <a:lstStyle/>
                    <a:p>
                      <a:r>
                        <a:rPr lang="ru-RU" dirty="0" smtClean="0"/>
                        <a:t>угрожают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стемнеет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выкопал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решить</a:t>
                      </a:r>
                      <a:endParaRPr lang="ru-RU" dirty="0"/>
                    </a:p>
                  </a:txBody>
                  <a:tcPr/>
                </a:tc>
              </a:tr>
              <a:tr h="546188">
                <a:tc>
                  <a:txBody>
                    <a:bodyPr/>
                    <a:lstStyle/>
                    <a:p>
                      <a:r>
                        <a:rPr lang="ru-RU" dirty="0" smtClean="0"/>
                        <a:t>шагает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сбегут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выдержал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привезти</a:t>
                      </a:r>
                      <a:endParaRPr lang="ru-RU" dirty="0"/>
                    </a:p>
                  </a:txBody>
                  <a:tcPr/>
                </a:tc>
              </a:tr>
              <a:tr h="546188">
                <a:tc>
                  <a:txBody>
                    <a:bodyPr/>
                    <a:lstStyle/>
                    <a:p>
                      <a:r>
                        <a:rPr lang="ru-RU" dirty="0" smtClean="0"/>
                        <a:t>пишет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сходит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говорил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беречь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/>
          <a:lstStyle/>
          <a:p>
            <a:r>
              <a:rPr lang="ru-RU" sz="6000" dirty="0" smtClean="0">
                <a:solidFill>
                  <a:srgbClr val="006600"/>
                </a:solidFill>
              </a:rPr>
              <a:t>Тема:</a:t>
            </a:r>
            <a:br>
              <a:rPr lang="ru-RU" sz="6000" dirty="0" smtClean="0">
                <a:solidFill>
                  <a:srgbClr val="006600"/>
                </a:solidFill>
              </a:rPr>
            </a:br>
            <a:r>
              <a:rPr lang="ru-RU" sz="6000" dirty="0" smtClean="0">
                <a:solidFill>
                  <a:srgbClr val="006600"/>
                </a:solidFill>
              </a:rPr>
              <a:t>«Неопределённая форма глагола»</a:t>
            </a:r>
            <a:endParaRPr lang="ru-RU" sz="6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00113" y="332657"/>
            <a:ext cx="4392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i="1" u="sng" dirty="0">
                <a:solidFill>
                  <a:srgbClr val="7030A0"/>
                </a:solidFill>
                <a:latin typeface="Calibri" pitchFamily="34" charset="0"/>
              </a:rPr>
              <a:t>Цели: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900113" y="1556792"/>
            <a:ext cx="5903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i="1">
                <a:solidFill>
                  <a:srgbClr val="7030A0"/>
                </a:solidFill>
                <a:latin typeface="Calibri" pitchFamily="34" charset="0"/>
              </a:rPr>
              <a:t>- учиться  находить </a:t>
            </a:r>
            <a:endParaRPr lang="ru-RU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900113" y="2348881"/>
            <a:ext cx="79200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i="1" dirty="0">
                <a:solidFill>
                  <a:srgbClr val="000090"/>
                </a:solidFill>
                <a:latin typeface="Calibri" pitchFamily="34" charset="0"/>
                <a:cs typeface="Arial" charset="0"/>
              </a:rPr>
              <a:t>в текстах глаголы неопределенной формы и правильно ставить вопросы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900113" y="3717032"/>
            <a:ext cx="5472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i="1" dirty="0">
                <a:solidFill>
                  <a:srgbClr val="7030A0"/>
                </a:solidFill>
                <a:latin typeface="Calibri" pitchFamily="34" charset="0"/>
              </a:rPr>
              <a:t>-уметь правильно </a:t>
            </a:r>
            <a:endParaRPr lang="ru-RU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900113" y="4581128"/>
            <a:ext cx="79200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i="1" dirty="0">
                <a:solidFill>
                  <a:srgbClr val="000090"/>
                </a:solidFill>
                <a:latin typeface="Calibri" pitchFamily="34" charset="0"/>
                <a:cs typeface="Arial" charset="0"/>
              </a:rPr>
              <a:t>употреблять глаголы неопределенной формы в речи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FDD3-91FA-4693-BA61-E8B07D99DD52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3" y="404664"/>
            <a:ext cx="6696596" cy="1008112"/>
          </a:xfrm>
        </p:spPr>
        <p:txBody>
          <a:bodyPr/>
          <a:lstStyle/>
          <a:p>
            <a:r>
              <a:rPr lang="ru-RU" sz="3600" b="1" dirty="0" smtClean="0"/>
              <a:t>Игра «Кто самый Внимательный».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000" dirty="0" smtClean="0"/>
              <a:t>Ходить, ходит, кость, косит, косить, кровать, нести, носят, носить, скатерть, стричь, плести, кости, ногти, везти, грусть, лошадь, медь, стеречь. </a:t>
            </a:r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84213" y="404813"/>
            <a:ext cx="7991475" cy="1295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900113" y="836613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Неопределённая форма глагола</a:t>
            </a: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827088" y="2781300"/>
            <a:ext cx="3240087" cy="1368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5219700" y="2852738"/>
            <a:ext cx="3240088" cy="1368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1116013" y="3213100"/>
            <a:ext cx="2819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Что делать?</a:t>
            </a:r>
          </a:p>
        </p:txBody>
      </p:sp>
      <p:sp>
        <p:nvSpPr>
          <p:cNvPr id="34829" name="WordArt 13"/>
          <p:cNvSpPr>
            <a:spLocks noChangeArrowheads="1" noChangeShapeType="1" noTextEdit="1"/>
          </p:cNvSpPr>
          <p:nvPr/>
        </p:nvSpPr>
        <p:spPr bwMode="auto">
          <a:xfrm>
            <a:off x="5435600" y="3284538"/>
            <a:ext cx="2819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Что сделать?</a:t>
            </a:r>
          </a:p>
        </p:txBody>
      </p:sp>
      <p:sp>
        <p:nvSpPr>
          <p:cNvPr id="6152" name="Line 14"/>
          <p:cNvSpPr>
            <a:spLocks noChangeShapeType="1"/>
          </p:cNvSpPr>
          <p:nvPr/>
        </p:nvSpPr>
        <p:spPr bwMode="auto">
          <a:xfrm flipH="1">
            <a:off x="2411413" y="1773238"/>
            <a:ext cx="12239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Line 15"/>
          <p:cNvSpPr>
            <a:spLocks noChangeShapeType="1"/>
          </p:cNvSpPr>
          <p:nvPr/>
        </p:nvSpPr>
        <p:spPr bwMode="auto">
          <a:xfrm>
            <a:off x="5580063" y="1773238"/>
            <a:ext cx="129698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2051050" y="4797425"/>
            <a:ext cx="5257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/>
              <a:t>- ТЬ,  - ТИ,  -ЧЬ</a:t>
            </a:r>
          </a:p>
        </p:txBody>
      </p:sp>
      <p:sp>
        <p:nvSpPr>
          <p:cNvPr id="6155" name="Line 17"/>
          <p:cNvSpPr>
            <a:spLocks noChangeShapeType="1"/>
          </p:cNvSpPr>
          <p:nvPr/>
        </p:nvSpPr>
        <p:spPr bwMode="auto">
          <a:xfrm>
            <a:off x="2843213" y="4149725"/>
            <a:ext cx="108108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Line 18"/>
          <p:cNvSpPr>
            <a:spLocks noChangeShapeType="1"/>
          </p:cNvSpPr>
          <p:nvPr/>
        </p:nvSpPr>
        <p:spPr bwMode="auto">
          <a:xfrm flipH="1">
            <a:off x="5148263" y="4221163"/>
            <a:ext cx="8636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  <p:bldP spid="34827" grpId="0" animBg="1"/>
      <p:bldP spid="348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684213" y="620713"/>
            <a:ext cx="6832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28800" algn="l"/>
              </a:tabLst>
            </a:pPr>
            <a:r>
              <a:rPr lang="ru-RU" sz="1400" b="1" i="1">
                <a:cs typeface="Times New Roman" pitchFamily="18" charset="0"/>
              </a:rPr>
              <a:t>                       </a:t>
            </a:r>
            <a:r>
              <a:rPr lang="ru-RU" sz="3600" b="1">
                <a:cs typeface="Times New Roman" pitchFamily="18" charset="0"/>
              </a:rPr>
              <a:t>Начальная форма глагола</a:t>
            </a:r>
            <a:endParaRPr lang="ru-RU" sz="3600" b="1"/>
          </a:p>
          <a:p>
            <a:pPr eaLnBrk="0" hangingPunct="0">
              <a:tabLst>
                <a:tab pos="1828800" algn="l"/>
              </a:tabLst>
            </a:pPr>
            <a:endParaRPr lang="ru-RU" sz="3600" b="1"/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-323850" y="2349500"/>
            <a:ext cx="83232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28800" algn="l"/>
              </a:tabLst>
            </a:pPr>
            <a:r>
              <a:rPr lang="ru-RU">
                <a:solidFill>
                  <a:srgbClr val="008080"/>
                </a:solidFill>
                <a:cs typeface="Times New Roman" pitchFamily="18" charset="0"/>
              </a:rPr>
              <a:t>                                           </a:t>
            </a:r>
            <a:endParaRPr lang="ru-RU" sz="1100"/>
          </a:p>
          <a:p>
            <a:pPr eaLnBrk="0" hangingPunct="0">
              <a:tabLst>
                <a:tab pos="1828800" algn="l"/>
              </a:tabLst>
            </a:pPr>
            <a:r>
              <a:rPr lang="ru-RU">
                <a:solidFill>
                  <a:srgbClr val="008080"/>
                </a:solidFill>
                <a:cs typeface="Times New Roman" pitchFamily="18" charset="0"/>
              </a:rPr>
              <a:t>                                               </a:t>
            </a:r>
            <a:endParaRPr lang="ru-RU" sz="1100"/>
          </a:p>
          <a:p>
            <a:pPr eaLnBrk="0" hangingPunct="0">
              <a:tabLst>
                <a:tab pos="1828800" algn="l"/>
              </a:tabLst>
            </a:pPr>
            <a:r>
              <a:rPr lang="ru-RU">
                <a:solidFill>
                  <a:srgbClr val="008080"/>
                </a:solidFill>
                <a:cs typeface="Times New Roman" pitchFamily="18" charset="0"/>
              </a:rPr>
              <a:t>                        </a:t>
            </a:r>
            <a:r>
              <a:rPr lang="ru-RU" sz="3600" b="1">
                <a:cs typeface="Times New Roman" pitchFamily="18" charset="0"/>
              </a:rPr>
              <a:t>Неопределённая форма глагола</a:t>
            </a:r>
            <a:endParaRPr lang="ru-RU" sz="3600"/>
          </a:p>
          <a:p>
            <a:pPr eaLnBrk="0" hangingPunct="0">
              <a:tabLst>
                <a:tab pos="1828800" algn="l"/>
              </a:tabLst>
            </a:pPr>
            <a:endParaRPr lang="ru-RU" sz="3600"/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539750" y="4724400"/>
            <a:ext cx="5121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28800" algn="l"/>
              </a:tabLst>
            </a:pPr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>
              <a:tabLst>
                <a:tab pos="1828800" algn="l"/>
              </a:tabLst>
            </a:pPr>
            <a:r>
              <a:rPr lang="ru-RU">
                <a:solidFill>
                  <a:srgbClr val="008080"/>
                </a:solidFill>
                <a:cs typeface="Times New Roman" pitchFamily="18" charset="0"/>
              </a:rPr>
              <a:t>                                       </a:t>
            </a:r>
            <a:r>
              <a:rPr lang="ru-RU" sz="3600" b="1">
                <a:cs typeface="Times New Roman" pitchFamily="18" charset="0"/>
              </a:rPr>
              <a:t>Инфинитив</a:t>
            </a:r>
            <a:endParaRPr lang="ru-RU" sz="3600"/>
          </a:p>
          <a:p>
            <a:pPr eaLnBrk="0" hangingPunct="0">
              <a:tabLst>
                <a:tab pos="1828800" algn="l"/>
              </a:tabLst>
            </a:pPr>
            <a:endParaRPr lang="ru-RU" sz="3600"/>
          </a:p>
        </p:txBody>
      </p:sp>
      <p:sp>
        <p:nvSpPr>
          <p:cNvPr id="8197" name="AutoShape 11"/>
          <p:cNvSpPr>
            <a:spLocks noChangeArrowheads="1"/>
          </p:cNvSpPr>
          <p:nvPr/>
        </p:nvSpPr>
        <p:spPr bwMode="auto">
          <a:xfrm>
            <a:off x="3924300" y="1341438"/>
            <a:ext cx="792163" cy="1657350"/>
          </a:xfrm>
          <a:prstGeom prst="upDownArrow">
            <a:avLst>
              <a:gd name="adj1" fmla="val 50000"/>
              <a:gd name="adj2" fmla="val 41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AutoShape 12"/>
          <p:cNvSpPr>
            <a:spLocks noChangeArrowheads="1"/>
          </p:cNvSpPr>
          <p:nvPr/>
        </p:nvSpPr>
        <p:spPr bwMode="auto">
          <a:xfrm>
            <a:off x="3851275" y="3644900"/>
            <a:ext cx="792163" cy="1657350"/>
          </a:xfrm>
          <a:prstGeom prst="upDownArrow">
            <a:avLst>
              <a:gd name="adj1" fmla="val 50000"/>
              <a:gd name="adj2" fmla="val 41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4" descr="MPj043940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365104"/>
            <a:ext cx="2084321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051E-730C-452D-9AE0-976274A3B661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endParaRPr lang="ru-RU" b="1">
              <a:solidFill>
                <a:srgbClr val="0033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FontTx/>
              <a:buNone/>
            </a:pPr>
            <a:r>
              <a:rPr lang="ru-RU" sz="4800" b="1" i="1" dirty="0" smtClean="0"/>
              <a:t>    Инфинитив</a:t>
            </a:r>
            <a:r>
              <a:rPr lang="ru-RU" sz="4800" i="1" dirty="0" smtClean="0"/>
              <a:t> – лат. слово "неопределённый".  </a:t>
            </a:r>
            <a:endParaRPr lang="ru-RU" sz="4800" dirty="0">
              <a:solidFill>
                <a:srgbClr val="003300"/>
              </a:solidFill>
            </a:endParaRPr>
          </a:p>
        </p:txBody>
      </p:sp>
      <p:pic>
        <p:nvPicPr>
          <p:cNvPr id="6" name="Рисунок 5" descr="83c94ddac64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4429125"/>
            <a:ext cx="209867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Pj043940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23542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AutoShape 6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5849" name="Picture 9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856" name="Picture 16" descr="eart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17" descr="4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18" descr="mar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19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20" descr="upit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1" name="Picture 21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Picture 22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Picture 23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Picture 24" descr="r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Picture 25" descr="56r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358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358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6"/>
                </p:tgtEl>
              </p:cMediaNode>
            </p:audio>
          </p:childTnLst>
        </p:cTn>
      </p:par>
    </p:tnLst>
    <p:bldLst>
      <p:bldP spid="35846" grpId="0" animBg="1"/>
      <p:bldP spid="35846" grpId="1" animBg="1"/>
      <p:bldP spid="35846" grpId="2" animBg="1"/>
      <p:bldP spid="35847" grpId="0" animBg="1"/>
      <p:bldP spid="35847" grpId="1" animBg="1"/>
      <p:bldP spid="35847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Клевать носом;</a:t>
            </a:r>
          </a:p>
          <a:p>
            <a:pPr eaLnBrk="1" hangingPunct="1">
              <a:defRPr/>
            </a:pPr>
            <a:r>
              <a:rPr lang="ru-RU" dirty="0" smtClean="0"/>
              <a:t>Пропустить мимо ушей;</a:t>
            </a:r>
          </a:p>
          <a:p>
            <a:pPr eaLnBrk="1" hangingPunct="1">
              <a:defRPr/>
            </a:pPr>
            <a:r>
              <a:rPr lang="ru-RU" dirty="0" smtClean="0"/>
              <a:t>Вставлять палки в колёса;</a:t>
            </a:r>
          </a:p>
          <a:p>
            <a:pPr eaLnBrk="1" hangingPunct="1">
              <a:defRPr/>
            </a:pPr>
            <a:r>
              <a:rPr lang="ru-RU" dirty="0" smtClean="0"/>
              <a:t>Делать из мухи слона;</a:t>
            </a:r>
          </a:p>
          <a:p>
            <a:pPr eaLnBrk="1" hangingPunct="1">
              <a:defRPr/>
            </a:pPr>
            <a:r>
              <a:rPr lang="ru-RU" dirty="0" smtClean="0"/>
              <a:t>Обвести вокруг пальца</a:t>
            </a: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6696075" cy="12112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Фразеологизмы</a:t>
            </a:r>
          </a:p>
        </p:txBody>
      </p:sp>
      <p:pic>
        <p:nvPicPr>
          <p:cNvPr id="13316" name="Picture 4" descr="AG0031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3068638"/>
            <a:ext cx="23590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img0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484784"/>
            <a:ext cx="1465660" cy="178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34m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393" y="5013176"/>
            <a:ext cx="1401895" cy="15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55F9-318D-49A1-A6BD-C87635F846AB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08912" cy="719857"/>
          </a:xfrm>
        </p:spPr>
        <p:txBody>
          <a:bodyPr/>
          <a:lstStyle/>
          <a:p>
            <a:r>
              <a:rPr lang="ru-RU" sz="3200" b="1" i="1" dirty="0" smtClean="0"/>
              <a:t>Здравствовать, ученики 4-а класса!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7643192" cy="5183857"/>
          </a:xfrm>
        </p:spPr>
        <p:txBody>
          <a:bodyPr/>
          <a:lstStyle/>
          <a:p>
            <a:pPr algn="just">
              <a:buNone/>
            </a:pPr>
            <a:r>
              <a:rPr lang="ru-RU" sz="2800" b="1" i="1" dirty="0" smtClean="0"/>
              <a:t>             Писать вам письмо жители далекой планеты. Мы хотеть рассказать вам о нашей жизни. Мы очень любить свою планету. Она красива. Мы беречь природу, уважать традиции нашего народа, изучать историю. Наш народ хотеть знать о вашем городе, об особенностях языка, о ваших национальных блюдах. Мы хотеть приехать в ваш город на экскурсию.                         </a:t>
            </a:r>
          </a:p>
          <a:p>
            <a:pPr algn="just">
              <a:buNone/>
            </a:pPr>
            <a:r>
              <a:rPr lang="ru-RU" sz="2800" b="1" i="1" dirty="0" smtClean="0"/>
              <a:t>                                                  До свидания.</a:t>
            </a:r>
            <a:endParaRPr lang="ru-RU" sz="2800" dirty="0" smtClean="0"/>
          </a:p>
          <a:p>
            <a:pPr algn="just">
              <a:buNone/>
            </a:pPr>
            <a:endParaRPr lang="ru-RU" sz="2800" dirty="0" smtClean="0"/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1026" name="Picture 2" descr="C:\Users\user\Desktop\00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1175445" cy="1551103"/>
          </a:xfrm>
          <a:prstGeom prst="rect">
            <a:avLst/>
          </a:prstGeom>
          <a:noFill/>
        </p:spPr>
      </p:pic>
      <p:pic>
        <p:nvPicPr>
          <p:cNvPr id="1027" name="Picture 3" descr="C:\Users\user\Desktop\photo-3227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209402"/>
            <a:ext cx="792088" cy="1269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58-3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рамка - раскрытая книга. Ваше фото вставится на листы кни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205" y="285728"/>
            <a:ext cx="8802513" cy="6288964"/>
          </a:xfrm>
          <a:prstGeom prst="roundRect">
            <a:avLst/>
          </a:prstGeom>
          <a:noFill/>
        </p:spPr>
      </p:pic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1428750" y="1658938"/>
            <a:ext cx="6858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/>
              <a:t>Мы сегодня снова будем наблюдать.</a:t>
            </a:r>
            <a:br>
              <a:rPr lang="ru-RU" sz="2800" b="1" i="1" dirty="0"/>
            </a:br>
            <a:r>
              <a:rPr lang="ru-RU" sz="2800" b="1" i="1" dirty="0"/>
              <a:t>Выводы делать и рассуждать.</a:t>
            </a:r>
            <a:br>
              <a:rPr lang="ru-RU" sz="2800" b="1" i="1" dirty="0"/>
            </a:br>
            <a:r>
              <a:rPr lang="ru-RU" sz="2800" b="1" i="1" dirty="0"/>
              <a:t>А чтобы урок пошел каждому впрок,</a:t>
            </a:r>
            <a:br>
              <a:rPr lang="ru-RU" sz="2800" b="1" i="1" dirty="0"/>
            </a:br>
            <a:r>
              <a:rPr lang="ru-RU" sz="2800" b="1" i="1" dirty="0"/>
              <a:t>Активно в работу включайся, дружок.</a:t>
            </a:r>
            <a:endParaRPr lang="ru-RU" sz="2800" b="1" dirty="0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542925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F:\Картинки\школа\im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428625"/>
            <a:ext cx="16700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88E4-E279-41D8-BE36-B5F73A19F5F2}" type="datetime1">
              <a:rPr lang="ru-RU" smtClean="0"/>
              <a:pPr/>
              <a:t>31.03.2023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16024"/>
          </a:xfrm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1 группа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sz="3600" b="1" u="sng" dirty="0" smtClean="0">
                <a:solidFill>
                  <a:srgbClr val="006600"/>
                </a:solidFill>
              </a:rPr>
              <a:t>Путешествие по городу.</a:t>
            </a:r>
            <a:endParaRPr lang="ru-RU" sz="3600" b="1" u="sng" dirty="0">
              <a:solidFill>
                <a:srgbClr val="0066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B43F-B6A9-4BB9-9C6C-5EE70630D134}" type="datetime1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55576" y="1438296"/>
            <a:ext cx="77768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Санкт-Петербург  - это крупнейший город России. Город  богат архитектурными памятниками.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Хорошо (гуляет)________________ по центру нашего города, (посетят)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__________________________музеи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(посмотрели)_________________ на памятники архитектуры,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(узнают)______________________ много нового,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(отдыхают)___________________ в парке у фонтана,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(кормил)_________________ голубей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птиц мира и дружбы.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память о нашем городе можно (купил) ___________________ сувениры в сувенирной лавке.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user\Desktop\photo-322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301208"/>
            <a:ext cx="792088" cy="1269855"/>
          </a:xfrm>
          <a:prstGeom prst="rect">
            <a:avLst/>
          </a:prstGeom>
          <a:noFill/>
        </p:spPr>
      </p:pic>
      <p:pic>
        <p:nvPicPr>
          <p:cNvPr id="6" name="Picture 2" descr="C:\Users\user\Desktop\00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75445" cy="1551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204448" cy="720080"/>
          </a:xfrm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2 группа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sz="3200" b="1" u="sng" dirty="0" smtClean="0">
                <a:solidFill>
                  <a:srgbClr val="006600"/>
                </a:solidFill>
              </a:rPr>
              <a:t>фразеологизмы</a:t>
            </a:r>
            <a:endParaRPr lang="ru-RU" sz="3200" b="1" u="sng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4298032"/>
          </a:xfrm>
        </p:spPr>
        <p:txBody>
          <a:bodyPr/>
          <a:lstStyle/>
          <a:p>
            <a:pPr algn="l"/>
            <a:r>
              <a:rPr lang="ru-RU" dirty="0" smtClean="0"/>
              <a:t>Держать язык за зубами - ______________</a:t>
            </a:r>
          </a:p>
          <a:p>
            <a:pPr algn="l"/>
            <a:r>
              <a:rPr lang="ru-RU" dirty="0" smtClean="0"/>
              <a:t>Зарубить на носу _____________________</a:t>
            </a:r>
          </a:p>
          <a:p>
            <a:pPr algn="l"/>
            <a:r>
              <a:rPr lang="ru-RU" dirty="0" smtClean="0"/>
              <a:t>Повесить нос - _______________________</a:t>
            </a:r>
          </a:p>
          <a:p>
            <a:pPr algn="l"/>
            <a:r>
              <a:rPr lang="ru-RU" dirty="0" smtClean="0"/>
              <a:t>Показать, где раки зимуют _____________</a:t>
            </a:r>
          </a:p>
          <a:p>
            <a:pPr algn="l"/>
            <a:r>
              <a:rPr lang="ru-RU" dirty="0" smtClean="0"/>
              <a:t>Пускать пыль в глаза -  ________________</a:t>
            </a:r>
          </a:p>
          <a:p>
            <a:pPr algn="l"/>
            <a:r>
              <a:rPr lang="ru-RU" dirty="0" smtClean="0"/>
              <a:t> </a:t>
            </a:r>
          </a:p>
          <a:p>
            <a:pPr algn="l"/>
            <a:r>
              <a:rPr lang="ru-RU" b="1" i="1" u="sng" dirty="0" smtClean="0"/>
              <a:t>Слова для справок</a:t>
            </a:r>
            <a:r>
              <a:rPr lang="ru-RU" b="1" i="1" dirty="0" smtClean="0"/>
              <a:t>: радовался, похвалить, запомнили, грустил, голодал, молчал, обманывали, кричали, наказал.</a:t>
            </a:r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4" name="Picture 3" descr="C:\Users\user\Desktop\photo-322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4077072"/>
            <a:ext cx="792088" cy="1269855"/>
          </a:xfrm>
          <a:prstGeom prst="rect">
            <a:avLst/>
          </a:prstGeom>
          <a:noFill/>
        </p:spPr>
      </p:pic>
      <p:pic>
        <p:nvPicPr>
          <p:cNvPr id="5" name="Picture 2" descr="C:\Users\user\Desktop\00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75445" cy="1551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720081"/>
          </a:xfrm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3 группа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sz="2400" b="1" u="sng" dirty="0" smtClean="0">
                <a:solidFill>
                  <a:srgbClr val="006600"/>
                </a:solidFill>
              </a:rPr>
              <a:t>Инструкция по изготовлению матрёшки</a:t>
            </a:r>
            <a:r>
              <a:rPr lang="ru-RU" sz="2400" dirty="0" smtClean="0">
                <a:solidFill>
                  <a:srgbClr val="006600"/>
                </a:solidFill>
              </a:rPr>
              <a:t>.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424936" cy="4226024"/>
          </a:xfrm>
        </p:spPr>
        <p:txBody>
          <a:bodyPr/>
          <a:lstStyle/>
          <a:p>
            <a:pPr algn="l"/>
            <a:r>
              <a:rPr lang="ru-RU" sz="2400" dirty="0" smtClean="0"/>
              <a:t>(</a:t>
            </a:r>
            <a:r>
              <a:rPr lang="ru-RU" sz="2400" b="1" dirty="0" smtClean="0"/>
              <a:t>Рассмотрели)____________________ образец.</a:t>
            </a:r>
            <a:endParaRPr lang="ru-RU" sz="2400" dirty="0" smtClean="0"/>
          </a:p>
          <a:p>
            <a:pPr algn="l"/>
            <a:r>
              <a:rPr lang="ru-RU" sz="2400" b="1" dirty="0" smtClean="0"/>
              <a:t>(Взяли)___________ шаблон и лист плотной бумаги.</a:t>
            </a:r>
            <a:endParaRPr lang="ru-RU" sz="2400" dirty="0" smtClean="0"/>
          </a:p>
          <a:p>
            <a:pPr algn="l"/>
            <a:r>
              <a:rPr lang="ru-RU" sz="2400" b="1" dirty="0" smtClean="0"/>
              <a:t>(Расположили)_____________ шаблон в центре листа.</a:t>
            </a:r>
            <a:endParaRPr lang="ru-RU" sz="2400" dirty="0" smtClean="0"/>
          </a:p>
          <a:p>
            <a:pPr algn="l"/>
            <a:r>
              <a:rPr lang="ru-RU" sz="2400" b="1" dirty="0" smtClean="0"/>
              <a:t>(Обвели)________________ его простым карандашом.</a:t>
            </a:r>
            <a:endParaRPr lang="ru-RU" sz="2400" dirty="0" smtClean="0"/>
          </a:p>
          <a:p>
            <a:pPr algn="l"/>
            <a:r>
              <a:rPr lang="ru-RU" sz="2400" b="1" dirty="0" smtClean="0"/>
              <a:t>(Вырезали)_________________ матрёшку по контуру.</a:t>
            </a:r>
            <a:endParaRPr lang="ru-RU" sz="2400" dirty="0" smtClean="0"/>
          </a:p>
          <a:p>
            <a:pPr algn="l"/>
            <a:r>
              <a:rPr lang="ru-RU" sz="2400" b="1" dirty="0" smtClean="0"/>
              <a:t>(Разметили)____________ детали косынки и фартука.</a:t>
            </a:r>
            <a:endParaRPr lang="ru-RU" sz="2400" dirty="0" smtClean="0"/>
          </a:p>
          <a:p>
            <a:pPr algn="l"/>
            <a:r>
              <a:rPr lang="ru-RU" sz="2400" b="1" dirty="0" smtClean="0"/>
              <a:t>(Вырезали) ____________ и (наклеили) __________ их.</a:t>
            </a:r>
            <a:endParaRPr lang="ru-RU" sz="2400" dirty="0" smtClean="0"/>
          </a:p>
          <a:p>
            <a:pPr algn="l"/>
            <a:r>
              <a:rPr lang="ru-RU" sz="2400" b="1" dirty="0" smtClean="0"/>
              <a:t>(Нарисовали)___________________ лицо.</a:t>
            </a:r>
            <a:endParaRPr lang="ru-RU" sz="2400" dirty="0" smtClean="0"/>
          </a:p>
          <a:p>
            <a:pPr algn="l"/>
            <a:r>
              <a:rPr lang="ru-RU" sz="2400" b="1" dirty="0" smtClean="0"/>
              <a:t>(Украсили)___________________ матрешку росписью.</a:t>
            </a:r>
            <a:endParaRPr lang="ru-RU" sz="2400" dirty="0" smtClean="0"/>
          </a:p>
          <a:p>
            <a:pPr algn="l"/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3" descr="C:\Users\user\Desktop\photo-322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209402"/>
            <a:ext cx="792088" cy="1269855"/>
          </a:xfrm>
          <a:prstGeom prst="rect">
            <a:avLst/>
          </a:prstGeom>
          <a:noFill/>
        </p:spPr>
      </p:pic>
      <p:pic>
        <p:nvPicPr>
          <p:cNvPr id="5" name="Picture 2" descr="C:\Users\user\Desktop\00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175445" cy="1551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4 группа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496944" cy="5472608"/>
          </a:xfrm>
        </p:spPr>
        <p:txBody>
          <a:bodyPr/>
          <a:lstStyle/>
          <a:p>
            <a:r>
              <a:rPr lang="ru-RU" sz="2400" b="1" u="sng" dirty="0" smtClean="0"/>
              <a:t>Каша пшённая с грибами.</a:t>
            </a:r>
            <a:endParaRPr lang="ru-RU" sz="2400" dirty="0" smtClean="0"/>
          </a:p>
          <a:p>
            <a:pPr algn="l"/>
            <a:r>
              <a:rPr lang="ru-RU" sz="2400" dirty="0" smtClean="0"/>
              <a:t>(Промыли)_______________ сушёные грибы. (Замочили)_____________ их на два часа в теплой воде. Затем в этой же воде (отварили)_______________. (Откинули)_________________ готовые грибы на дуршлаг и мелко (порезали)______________. В кипящий грибной бульон (засыпали)________________ пшено, (посолили)____________,(покрыли)___________________ крышкой и (доведем)________________ до готовности на медленном огне. В готовую кашу (добавим)____________ жареный лук, грибы. (Перемешаем)</a:t>
            </a:r>
            <a:r>
              <a:rPr lang="ru-RU" sz="2400" dirty="0" err="1" smtClean="0"/>
              <a:t>_______________и</a:t>
            </a:r>
            <a:r>
              <a:rPr lang="ru-RU" sz="2400" dirty="0" smtClean="0"/>
              <a:t> (подадим)______________ к столу. </a:t>
            </a:r>
          </a:p>
          <a:p>
            <a:pPr algn="l"/>
            <a:r>
              <a:rPr lang="ru-RU" sz="2400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3" descr="C:\Users\user\Desktop\photo-322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373216"/>
            <a:ext cx="792088" cy="1269855"/>
          </a:xfrm>
          <a:prstGeom prst="rect">
            <a:avLst/>
          </a:prstGeom>
          <a:noFill/>
        </p:spPr>
      </p:pic>
      <p:pic>
        <p:nvPicPr>
          <p:cNvPr id="5" name="Picture 2" descr="C:\Users\user\Desktop\00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175445" cy="1551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Неопределённая форма глагола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568952" cy="473300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i="1" dirty="0" smtClean="0"/>
              <a:t>	</a:t>
            </a:r>
            <a:r>
              <a:rPr lang="ru-RU" b="1" i="1" dirty="0" smtClean="0"/>
              <a:t>	</a:t>
            </a:r>
            <a:r>
              <a:rPr lang="ru-RU" sz="4000" b="1" i="1" dirty="0" smtClean="0"/>
              <a:t>Красива и богата Россия. Её надо (берегу). Нужно (охраняла) леса, поля и луга. (Защищают) моря, реки и озёра от загрязнения. (Озеленяем) улицы городов и сёл. И тогда наша  Родина будет (радую) нас своей красотою.</a:t>
            </a:r>
          </a:p>
        </p:txBody>
      </p:sp>
      <p:pic>
        <p:nvPicPr>
          <p:cNvPr id="2050" name="Picture 2" descr="C:\Users\user\Desktop\pln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9068" y="5157192"/>
            <a:ext cx="1954932" cy="1563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Неопределённая форма </a:t>
            </a:r>
            <a:r>
              <a:rPr lang="ru-RU" sz="3600" dirty="0" smtClean="0"/>
              <a:t>глагола</a:t>
            </a:r>
            <a:br>
              <a:rPr lang="ru-RU" sz="3600" dirty="0" smtClean="0"/>
            </a:br>
            <a:r>
              <a:rPr lang="ru-RU" sz="3600" dirty="0" smtClean="0"/>
              <a:t>Проверяем.</a:t>
            </a:r>
            <a:endParaRPr lang="ru-RU" sz="36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124577" cy="458899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 dirty="0" smtClean="0"/>
              <a:t>	</a:t>
            </a:r>
            <a:r>
              <a:rPr lang="ru-RU" b="1" i="1" dirty="0" smtClean="0"/>
              <a:t>	</a:t>
            </a:r>
            <a:r>
              <a:rPr lang="ru-RU" sz="4000" b="1" i="1" dirty="0" smtClean="0"/>
              <a:t>Красива и богата Россия. Её надо </a:t>
            </a:r>
            <a:r>
              <a:rPr lang="ru-RU" sz="4000" b="1" i="1" dirty="0" smtClean="0">
                <a:solidFill>
                  <a:srgbClr val="008000"/>
                </a:solidFill>
              </a:rPr>
              <a:t>беречь</a:t>
            </a:r>
            <a:r>
              <a:rPr lang="ru-RU" sz="4000" b="1" i="1" dirty="0" smtClean="0"/>
              <a:t>. Нужно </a:t>
            </a:r>
            <a:r>
              <a:rPr lang="ru-RU" sz="4000" b="1" i="1" dirty="0" smtClean="0">
                <a:solidFill>
                  <a:srgbClr val="008000"/>
                </a:solidFill>
              </a:rPr>
              <a:t>охранять</a:t>
            </a:r>
            <a:r>
              <a:rPr lang="ru-RU" sz="4000" b="1" i="1" dirty="0" smtClean="0"/>
              <a:t> леса, поля и луга. </a:t>
            </a:r>
            <a:r>
              <a:rPr lang="ru-RU" sz="4000" b="1" i="1" dirty="0" smtClean="0">
                <a:solidFill>
                  <a:srgbClr val="008000"/>
                </a:solidFill>
              </a:rPr>
              <a:t>Защищать </a:t>
            </a:r>
            <a:r>
              <a:rPr lang="ru-RU" sz="4000" b="1" i="1" dirty="0" smtClean="0"/>
              <a:t>моря, реки и озёра от загрязнения.  </a:t>
            </a:r>
            <a:r>
              <a:rPr lang="ru-RU" sz="4000" b="1" i="1" dirty="0" smtClean="0">
                <a:solidFill>
                  <a:srgbClr val="008000"/>
                </a:solidFill>
              </a:rPr>
              <a:t>Озеленять</a:t>
            </a:r>
            <a:r>
              <a:rPr lang="ru-RU" sz="4000" b="1" i="1" dirty="0" smtClean="0"/>
              <a:t> улицы городов и сёл. </a:t>
            </a:r>
          </a:p>
        </p:txBody>
      </p:sp>
      <p:pic>
        <p:nvPicPr>
          <p:cNvPr id="1026" name="Picture 2" descr="C:\Users\user\Desktop\pln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157192"/>
            <a:ext cx="1907704" cy="1526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Неопределённая форма глагола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/>
              <a:t>				</a:t>
            </a:r>
            <a:r>
              <a:rPr lang="ru-RU" sz="3600" b="1" dirty="0"/>
              <a:t>Узнал:</a:t>
            </a:r>
          </a:p>
          <a:p>
            <a:pPr>
              <a:lnSpc>
                <a:spcPct val="90000"/>
              </a:lnSpc>
              <a:defRPr/>
            </a:pPr>
            <a:r>
              <a:rPr lang="ru-RU" b="1"/>
              <a:t>Не изменяется по числам, лицам, </a:t>
            </a:r>
            <a:r>
              <a:rPr lang="ru-RU" b="1" smtClean="0"/>
              <a:t>временам</a:t>
            </a:r>
            <a:endParaRPr lang="ru-RU" b="1"/>
          </a:p>
          <a:p>
            <a:pPr>
              <a:lnSpc>
                <a:spcPct val="90000"/>
              </a:lnSpc>
              <a:defRPr/>
            </a:pPr>
            <a:r>
              <a:rPr lang="ru-RU" b="1" dirty="0"/>
              <a:t>Не имеет род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/>
              <a:t>Что делать? Что сделать?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/>
              <a:t>Оканчивается на суффиксы –ТЬ,      - ТИ  или  на  -ЧЬ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/>
              <a:t>Имеет ещё одно название ИНФИНИТИВ.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3357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</a:t>
            </a:r>
            <a:r>
              <a:rPr lang="ru-RU" sz="2400" b="1" smtClean="0"/>
              <a:t>Начальной формой быть приятно,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Начало лучше, чем конец.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FF0066"/>
                </a:solidFill>
              </a:rPr>
              <a:t>Ин-фи-ни-тив</a:t>
            </a:r>
            <a:r>
              <a:rPr lang="ru-RU" sz="2400" b="1" smtClean="0"/>
              <a:t> – звучит занятно,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Я вам назвался наконец!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Ко мне летят лишь два вопроса,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В них смысл всей жизни для меня…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Вид у меня бывает разный…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А про лицо я дам ответ: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Его не видели ни разу,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Его, по-видимому, нет.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Всегда по горло делом занят,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Нет времени!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Так где же взять?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Тому, кто этого не знает,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Инфинитива не понять!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850"/>
                            </p:stCondLst>
                            <p:childTnLst>
                              <p:par>
                                <p:cTn id="6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200"/>
                            </p:stCondLst>
                            <p:childTnLst>
                              <p:par>
                                <p:cTn id="7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650"/>
                            </p:stCondLst>
                            <p:childTnLst>
                              <p:par>
                                <p:cTn id="8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300"/>
                            </p:stCondLst>
                            <p:childTnLst>
                              <p:par>
                                <p:cTn id="9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300"/>
                            </p:stCondLst>
                            <p:childTnLst>
                              <p:par>
                                <p:cTn id="10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7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7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7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7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17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450"/>
                            </p:stCondLst>
                            <p:childTnLst>
                              <p:par>
                                <p:cTn id="10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7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7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7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7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317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950"/>
                            </p:stCondLst>
                            <p:childTnLst>
                              <p:par>
                                <p:cTn id="1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7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7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7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7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317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2393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0" smtClean="0">
                <a:solidFill>
                  <a:srgbClr val="990000"/>
                </a:solidFill>
              </a:rPr>
              <a:t>Рефлексия</a:t>
            </a:r>
            <a:r>
              <a:rPr lang="ru-RU" sz="4800" smtClean="0">
                <a:solidFill>
                  <a:srgbClr val="990000"/>
                </a:solidFill>
              </a:rPr>
              <a:t/>
            </a:r>
            <a:br>
              <a:rPr lang="ru-RU" sz="4800" smtClean="0">
                <a:solidFill>
                  <a:srgbClr val="990000"/>
                </a:solidFill>
              </a:rPr>
            </a:br>
            <a:endParaRPr lang="ru-RU" sz="4800" smtClean="0">
              <a:solidFill>
                <a:srgbClr val="990000"/>
              </a:solidFill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484313"/>
            <a:ext cx="8007350" cy="4611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755651" y="1196753"/>
            <a:ext cx="7776789" cy="38164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9525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i="1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Я работал с ____ настроением.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Я _____ доволен собой.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Я испытывал затруднения, когда _____.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Я бы хотел стать более ______.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CCFC-DB55-4D48-AFA9-0BE4590C6278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Чистописание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924425"/>
          </a:xfrm>
        </p:spPr>
        <p:txBody>
          <a:bodyPr/>
          <a:lstStyle/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1026" name="Picture 2" descr="C:\Users\user\Desktop\img007.jpg"/>
          <p:cNvPicPr>
            <a:picLocks noChangeAspect="1" noChangeArrowheads="1"/>
          </p:cNvPicPr>
          <p:nvPr/>
        </p:nvPicPr>
        <p:blipFill>
          <a:blip r:embed="rId2" cstate="print"/>
          <a:srcRect l="-2527" r="616" b="55319"/>
          <a:stretch>
            <a:fillRect/>
          </a:stretch>
        </p:blipFill>
        <p:spPr bwMode="auto">
          <a:xfrm>
            <a:off x="-180528" y="2060848"/>
            <a:ext cx="932452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ctrTitle"/>
          </p:nvPr>
        </p:nvSpPr>
        <p:spPr>
          <a:xfrm>
            <a:off x="1071563" y="1700809"/>
            <a:ext cx="7964933" cy="4371380"/>
          </a:xfrm>
        </p:spPr>
        <p:txBody>
          <a:bodyPr/>
          <a:lstStyle/>
          <a:p>
            <a:pPr algn="l"/>
            <a:r>
              <a:rPr lang="ru-RU" b="1" dirty="0" smtClean="0"/>
              <a:t>«Сегодня я искал, творил,</a:t>
            </a:r>
            <a:br>
              <a:rPr lang="ru-RU" b="1" dirty="0" smtClean="0"/>
            </a:br>
            <a:r>
              <a:rPr lang="ru-RU" b="1" dirty="0" smtClean="0"/>
              <a:t>Знание новое открыл.</a:t>
            </a:r>
            <a:br>
              <a:rPr lang="ru-RU" b="1" dirty="0" smtClean="0"/>
            </a:br>
            <a:r>
              <a:rPr lang="ru-RU" b="1" dirty="0" smtClean="0"/>
              <a:t>Научился применять,</a:t>
            </a:r>
            <a:br>
              <a:rPr lang="ru-RU" b="1" dirty="0" smtClean="0"/>
            </a:br>
            <a:r>
              <a:rPr lang="ru-RU" b="1" dirty="0" smtClean="0"/>
              <a:t>Задания теперь легко мне   выполнять»</a:t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44035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625600" y="7786688"/>
            <a:ext cx="6400800" cy="5715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4036" name="Рисунок 2" descr="1c14a737a55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000625"/>
            <a:ext cx="26019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AN0079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691680" cy="176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Копия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562600"/>
            <a:ext cx="1042988" cy="1042988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 i="1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195513" y="1052513"/>
            <a:ext cx="4824412" cy="3529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268538" y="1052513"/>
            <a:ext cx="47513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66"/>
                </a:solidFill>
              </a:rPr>
              <a:t>Домашнее задание: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1) Выписать 10 пословиц с глаголами неопределенной формы;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11430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</a:rPr>
              <a:t>Что вы знаете о глаголе?</a:t>
            </a:r>
          </a:p>
        </p:txBody>
      </p:sp>
      <p:pic>
        <p:nvPicPr>
          <p:cNvPr id="10243" name="Picture 5" descr="MSOfficePNG(4)"/>
          <p:cNvPicPr>
            <a:picLocks noChangeAspect="1" noChangeArrowheads="1"/>
          </p:cNvPicPr>
          <p:nvPr/>
        </p:nvPicPr>
        <p:blipFill>
          <a:blip r:embed="rId3" cstate="print"/>
          <a:srcRect t="4167"/>
          <a:stretch>
            <a:fillRect/>
          </a:stretch>
        </p:blipFill>
        <p:spPr bwMode="auto">
          <a:xfrm>
            <a:off x="381000" y="12192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CDBB-44F4-4CE6-A094-15E296570992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332657"/>
            <a:ext cx="7344668" cy="1152128"/>
          </a:xfrm>
        </p:spPr>
        <p:txBody>
          <a:bodyPr/>
          <a:lstStyle/>
          <a:p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3200" b="1" dirty="0" smtClean="0">
                <a:solidFill>
                  <a:srgbClr val="006600"/>
                </a:solidFill>
              </a:rPr>
              <a:t>Распределите данные слова по временам.</a:t>
            </a:r>
            <a:br>
              <a:rPr lang="ru-RU" sz="3200" b="1" dirty="0" smtClean="0">
                <a:solidFill>
                  <a:srgbClr val="006600"/>
                </a:solidFill>
              </a:rPr>
            </a:b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5039841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 dirty="0" smtClean="0"/>
              <a:t>   Выкопал, выдержал, угрожают, зашагает, стемнеет, сбегут, решить, говорил, беречь, сходит, привезти, пишет</a:t>
            </a: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CDBB-44F4-4CE6-A094-15E296570992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332657"/>
            <a:ext cx="7344668" cy="1152128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3200" b="1" dirty="0" smtClean="0">
                <a:solidFill>
                  <a:srgbClr val="006600"/>
                </a:solidFill>
              </a:rPr>
              <a:t>Распределите данные слова по временам.</a:t>
            </a:r>
            <a:br>
              <a:rPr lang="ru-RU" sz="3200" b="1" dirty="0" smtClean="0">
                <a:solidFill>
                  <a:srgbClr val="006600"/>
                </a:solidFill>
              </a:rPr>
            </a:b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327873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 dirty="0" smtClean="0"/>
              <a:t>   Выкопал, выдержал, угрожают, зашагает, стемнеет, сбегут, решить, говорил, беречь, сходит, привезти, пишет.</a:t>
            </a:r>
            <a:endParaRPr lang="ru-RU" dirty="0">
              <a:solidFill>
                <a:srgbClr val="0033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59" y="3356992"/>
          <a:ext cx="7632849" cy="223224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44283"/>
                <a:gridCol w="2544283"/>
                <a:gridCol w="2544283"/>
              </a:tblGrid>
              <a:tr h="546188">
                <a:tc>
                  <a:txBody>
                    <a:bodyPr/>
                    <a:lstStyle/>
                    <a:p>
                      <a:r>
                        <a:rPr lang="ru-RU" dirty="0" smtClean="0"/>
                        <a:t>Настоящее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Будущее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Прошедшее время</a:t>
                      </a:r>
                      <a:endParaRPr lang="ru-RU" dirty="0"/>
                    </a:p>
                  </a:txBody>
                  <a:tcPr/>
                </a:tc>
              </a:tr>
              <a:tr h="5936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61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61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CDBB-44F4-4CE6-A094-15E296570992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332657"/>
            <a:ext cx="7344668" cy="1152128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3200" b="1" dirty="0" smtClean="0">
                <a:solidFill>
                  <a:srgbClr val="006600"/>
                </a:solidFill>
              </a:rPr>
              <a:t>Распределите данные слова по временам.</a:t>
            </a:r>
            <a:br>
              <a:rPr lang="ru-RU" sz="3200" b="1" dirty="0" smtClean="0">
                <a:solidFill>
                  <a:srgbClr val="006600"/>
                </a:solidFill>
              </a:rPr>
            </a:b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183857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Выкопал, выдержал, угрожают, шагает, стемнеет, сбегут, решить, говорил, беречь, сходит, привезти, пишет</a:t>
            </a:r>
            <a:endParaRPr lang="ru-RU" dirty="0" smtClean="0"/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59" y="3356992"/>
          <a:ext cx="7632849" cy="223224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44283"/>
                <a:gridCol w="2544283"/>
                <a:gridCol w="2544283"/>
              </a:tblGrid>
              <a:tr h="546188">
                <a:tc>
                  <a:txBody>
                    <a:bodyPr/>
                    <a:lstStyle/>
                    <a:p>
                      <a:r>
                        <a:rPr lang="ru-RU" dirty="0" smtClean="0"/>
                        <a:t>Настоящее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Будущее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Прошедшее время</a:t>
                      </a:r>
                      <a:endParaRPr lang="ru-RU" dirty="0"/>
                    </a:p>
                  </a:txBody>
                  <a:tcPr/>
                </a:tc>
              </a:tr>
              <a:tr h="593683">
                <a:tc>
                  <a:txBody>
                    <a:bodyPr/>
                    <a:lstStyle/>
                    <a:p>
                      <a:r>
                        <a:rPr lang="ru-RU" dirty="0" smtClean="0"/>
                        <a:t>угрожают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6188">
                <a:tc>
                  <a:txBody>
                    <a:bodyPr/>
                    <a:lstStyle/>
                    <a:p>
                      <a:r>
                        <a:rPr lang="ru-RU" dirty="0" smtClean="0"/>
                        <a:t>шагает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6188">
                <a:tc>
                  <a:txBody>
                    <a:bodyPr/>
                    <a:lstStyle/>
                    <a:p>
                      <a:r>
                        <a:rPr lang="ru-RU" dirty="0" smtClean="0"/>
                        <a:t>пишет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CDBB-44F4-4CE6-A094-15E296570992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332657"/>
            <a:ext cx="7344668" cy="1152128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3200" b="1" dirty="0" smtClean="0">
                <a:solidFill>
                  <a:srgbClr val="006600"/>
                </a:solidFill>
              </a:rPr>
              <a:t>Распределите данные слова по временам.</a:t>
            </a:r>
            <a:br>
              <a:rPr lang="ru-RU" sz="3200" b="1" dirty="0" smtClean="0">
                <a:solidFill>
                  <a:srgbClr val="006600"/>
                </a:solidFill>
              </a:rPr>
            </a:b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183857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Выкопал, выдержал, угрожают, шагает, стемнеет, сбегут, решить, говорил, беречь, сходит, привезти, пишет</a:t>
            </a:r>
            <a:endParaRPr lang="ru-RU" dirty="0" smtClean="0"/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59" y="3356992"/>
          <a:ext cx="7632849" cy="223224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44283"/>
                <a:gridCol w="2544283"/>
                <a:gridCol w="2544283"/>
              </a:tblGrid>
              <a:tr h="546188">
                <a:tc>
                  <a:txBody>
                    <a:bodyPr/>
                    <a:lstStyle/>
                    <a:p>
                      <a:r>
                        <a:rPr lang="ru-RU" dirty="0" smtClean="0"/>
                        <a:t>Настоящее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Будущее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Прошедшее время</a:t>
                      </a:r>
                      <a:endParaRPr lang="ru-RU" dirty="0"/>
                    </a:p>
                  </a:txBody>
                  <a:tcPr/>
                </a:tc>
              </a:tr>
              <a:tr h="593683">
                <a:tc>
                  <a:txBody>
                    <a:bodyPr/>
                    <a:lstStyle/>
                    <a:p>
                      <a:r>
                        <a:rPr lang="ru-RU" dirty="0" smtClean="0"/>
                        <a:t>угрожают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стемнеет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6188">
                <a:tc>
                  <a:txBody>
                    <a:bodyPr/>
                    <a:lstStyle/>
                    <a:p>
                      <a:r>
                        <a:rPr lang="ru-RU" dirty="0" smtClean="0"/>
                        <a:t>шагает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сбегут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6188">
                <a:tc>
                  <a:txBody>
                    <a:bodyPr/>
                    <a:lstStyle/>
                    <a:p>
                      <a:r>
                        <a:rPr lang="ru-RU" dirty="0" smtClean="0"/>
                        <a:t>пишет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сходит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CDBB-44F4-4CE6-A094-15E296570992}" type="datetime1">
              <a:rPr lang="ru-RU"/>
              <a:pPr/>
              <a:t>31.03.2023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332657"/>
            <a:ext cx="7344668" cy="1152128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3200" b="1" dirty="0" smtClean="0">
                <a:solidFill>
                  <a:srgbClr val="006600"/>
                </a:solidFill>
              </a:rPr>
              <a:t>Распределите данные слова по временам.</a:t>
            </a:r>
            <a:br>
              <a:rPr lang="ru-RU" sz="3200" b="1" dirty="0" smtClean="0">
                <a:solidFill>
                  <a:srgbClr val="006600"/>
                </a:solidFill>
              </a:rPr>
            </a:b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183857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Выкопал, выдержал, угрожают, шагает, стемнеет, сбегут, решить, говорил, беречь, сходит, привезти, пишет</a:t>
            </a:r>
            <a:endParaRPr lang="ru-RU" dirty="0" smtClean="0"/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59" y="3356992"/>
          <a:ext cx="7632850" cy="232613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16225"/>
                <a:gridCol w="1584176"/>
                <a:gridCol w="1800200"/>
                <a:gridCol w="2232249"/>
              </a:tblGrid>
              <a:tr h="546188">
                <a:tc>
                  <a:txBody>
                    <a:bodyPr/>
                    <a:lstStyle/>
                    <a:p>
                      <a:r>
                        <a:rPr lang="ru-RU" dirty="0" smtClean="0"/>
                        <a:t>Настоящее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Будущее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Прошедшее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3683">
                <a:tc>
                  <a:txBody>
                    <a:bodyPr/>
                    <a:lstStyle/>
                    <a:p>
                      <a:r>
                        <a:rPr lang="ru-RU" dirty="0" smtClean="0"/>
                        <a:t>угрожают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стемнеет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выкопал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решить</a:t>
                      </a:r>
                      <a:endParaRPr lang="ru-RU" dirty="0"/>
                    </a:p>
                  </a:txBody>
                  <a:tcPr/>
                </a:tc>
              </a:tr>
              <a:tr h="546188">
                <a:tc>
                  <a:txBody>
                    <a:bodyPr/>
                    <a:lstStyle/>
                    <a:p>
                      <a:r>
                        <a:rPr lang="ru-RU" dirty="0" smtClean="0"/>
                        <a:t>шагает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сбегут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выдержал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привезти</a:t>
                      </a:r>
                      <a:endParaRPr lang="ru-RU" dirty="0"/>
                    </a:p>
                  </a:txBody>
                  <a:tcPr/>
                </a:tc>
              </a:tr>
              <a:tr h="546188">
                <a:tc>
                  <a:txBody>
                    <a:bodyPr/>
                    <a:lstStyle/>
                    <a:p>
                      <a:r>
                        <a:rPr lang="ru-RU" dirty="0" smtClean="0"/>
                        <a:t>пишет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сходит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говорил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беречь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чине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Сочинение</Template>
  <TotalTime>184</TotalTime>
  <Words>898</Words>
  <Application>Microsoft Office PowerPoint</Application>
  <PresentationFormat>Экран (4:3)</PresentationFormat>
  <Paragraphs>172</Paragraphs>
  <Slides>31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Сочинение</vt:lpstr>
      <vt:lpstr>Прокопченко Марина Викторовна Учитель начальных классов Государственное бюджетное общеобразовательное учреждение школа № 604 Пушкинского района Санкт-Петербурга</vt:lpstr>
      <vt:lpstr>Слайд 2</vt:lpstr>
      <vt:lpstr>Чистописание</vt:lpstr>
      <vt:lpstr>Что вы знаете о глаголе?</vt:lpstr>
      <vt:lpstr>  Распределите данные слова по временам. </vt:lpstr>
      <vt:lpstr> Распределите данные слова по временам. </vt:lpstr>
      <vt:lpstr> Распределите данные слова по временам. </vt:lpstr>
      <vt:lpstr> Распределите данные слова по временам. </vt:lpstr>
      <vt:lpstr> Распределите данные слова по временам. </vt:lpstr>
      <vt:lpstr> Распределите данные слова по временам. </vt:lpstr>
      <vt:lpstr>Тема: «Неопределённая форма глагола»</vt:lpstr>
      <vt:lpstr>Слайд 12</vt:lpstr>
      <vt:lpstr>Игра «Кто самый Внимательный». </vt:lpstr>
      <vt:lpstr>Слайд 14</vt:lpstr>
      <vt:lpstr>Слайд 15</vt:lpstr>
      <vt:lpstr>Слайд 16</vt:lpstr>
      <vt:lpstr>Слайд 17</vt:lpstr>
      <vt:lpstr>Слайд 18</vt:lpstr>
      <vt:lpstr>Здравствовать, ученики 4-а класса! </vt:lpstr>
      <vt:lpstr>Слайд 20</vt:lpstr>
      <vt:lpstr>1 группа Путешествие по городу.</vt:lpstr>
      <vt:lpstr>2 группа фразеологизмы</vt:lpstr>
      <vt:lpstr>3 группа Инструкция по изготовлению матрёшки.</vt:lpstr>
      <vt:lpstr>4 группа</vt:lpstr>
      <vt:lpstr>Неопределённая форма глагола</vt:lpstr>
      <vt:lpstr>Неопределённая форма глагола Проверяем.</vt:lpstr>
      <vt:lpstr>Неопределённая форма глагола</vt:lpstr>
      <vt:lpstr>Слайд 28</vt:lpstr>
      <vt:lpstr>Рефлексия </vt:lpstr>
      <vt:lpstr>«Сегодня я искал, творил, Знание новое открыл. Научился применять, Задания теперь легко мне   выполнять» </vt:lpstr>
      <vt:lpstr>Слайд 31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начальных классов  МАОУ гимназии № 6 Прокопченко Марина Викторовна</dc:title>
  <dc:creator>user</dc:creator>
  <cp:lastModifiedBy>user</cp:lastModifiedBy>
  <cp:revision>30</cp:revision>
  <dcterms:created xsi:type="dcterms:W3CDTF">2013-10-15T10:55:07Z</dcterms:created>
  <dcterms:modified xsi:type="dcterms:W3CDTF">2023-03-31T14:54:16Z</dcterms:modified>
</cp:coreProperties>
</file>