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4"/>
  </p:sldMasterIdLst>
  <p:sldIdLst>
    <p:sldId id="317" r:id="rId5"/>
    <p:sldId id="323" r:id="rId6"/>
    <p:sldId id="267" r:id="rId7"/>
    <p:sldId id="318" r:id="rId8"/>
    <p:sldId id="319" r:id="rId9"/>
    <p:sldId id="324" r:id="rId10"/>
    <p:sldId id="320" r:id="rId11"/>
    <p:sldId id="314" r:id="rId12"/>
    <p:sldId id="265" r:id="rId13"/>
    <p:sldId id="273" r:id="rId14"/>
    <p:sldId id="275" r:id="rId15"/>
    <p:sldId id="276" r:id="rId16"/>
    <p:sldId id="277" r:id="rId17"/>
    <p:sldId id="325" r:id="rId18"/>
    <p:sldId id="322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C593390-EB43-45EE-8F57-BE4AD01613E8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558608" cy="3840088"/>
          </a:xfrm>
        </p:spPr>
        <p:txBody>
          <a:bodyPr>
            <a:normAutofit/>
          </a:bodyPr>
          <a:lstStyle/>
          <a:p>
            <a:r>
              <a:rPr lang="ru-RU" sz="4400" dirty="0"/>
              <a:t>Нестандартные способы нахождения площадей некоторых многоугольников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458112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 учитель математики </a:t>
            </a:r>
          </a:p>
          <a:p>
            <a:r>
              <a:rPr lang="ru-RU" dirty="0" err="1" smtClean="0"/>
              <a:t>Кочешкова</a:t>
            </a:r>
            <a:r>
              <a:rPr lang="ru-RU" dirty="0" smtClean="0"/>
              <a:t> Ксения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483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785794"/>
            <a:ext cx="19018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2" y="3215011"/>
            <a:ext cx="1901825" cy="195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313" y="428625"/>
            <a:ext cx="64912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2</a:t>
            </a:r>
            <a:r>
              <a:rPr lang="ru-RU" sz="2800" b="1" dirty="0" smtClean="0">
                <a:cs typeface="Times New Roman" pitchFamily="18" charset="0"/>
              </a:rPr>
              <a:t>. </a:t>
            </a:r>
            <a:r>
              <a:rPr lang="ru-RU" sz="2800" b="1" dirty="0">
                <a:cs typeface="Times New Roman" pitchFamily="18" charset="0"/>
              </a:rPr>
              <a:t>Найдите площадь ромба </a:t>
            </a:r>
            <a:r>
              <a:rPr lang="en-US" sz="2800" b="1" i="1" dirty="0">
                <a:cs typeface="Times New Roman" pitchFamily="18" charset="0"/>
              </a:rPr>
              <a:t>ABCD</a:t>
            </a:r>
            <a:r>
              <a:rPr lang="ru-RU" sz="2800" b="1" dirty="0">
                <a:cs typeface="Times New Roman" pitchFamily="18" charset="0"/>
              </a:rPr>
              <a:t>, считая стороны квадратных клеток равными 1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28184" y="589968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Ответ: 8</a:t>
            </a: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2123728" y="5440360"/>
            <a:ext cx="49870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C3399"/>
                </a:solidFill>
              </a:rPr>
              <a:t>S</a:t>
            </a:r>
            <a:r>
              <a:rPr lang="ru-RU" sz="2800" b="1" i="1" dirty="0">
                <a:solidFill>
                  <a:srgbClr val="CC3399"/>
                </a:solidFill>
              </a:rPr>
              <a:t> = </a:t>
            </a:r>
            <a:r>
              <a:rPr lang="en-US" sz="2800" b="1" i="1" dirty="0">
                <a:solidFill>
                  <a:srgbClr val="CC3399"/>
                </a:solidFill>
              </a:rPr>
              <a:t>L</a:t>
            </a:r>
            <a:r>
              <a:rPr lang="ru-RU" sz="2800" b="1" i="1" dirty="0">
                <a:solidFill>
                  <a:srgbClr val="CC3399"/>
                </a:solidFill>
              </a:rPr>
              <a:t> +</a:t>
            </a:r>
            <a:r>
              <a:rPr lang="en-US" sz="2800" b="1" i="1" dirty="0">
                <a:solidFill>
                  <a:srgbClr val="CC3399"/>
                </a:solidFill>
              </a:rPr>
              <a:t> B/2</a:t>
            </a:r>
            <a:r>
              <a:rPr lang="ru-RU" sz="2800" b="1" i="1" dirty="0">
                <a:solidFill>
                  <a:srgbClr val="CC3399"/>
                </a:solidFill>
              </a:rPr>
              <a:t>  - </a:t>
            </a:r>
            <a:r>
              <a:rPr lang="ru-RU" sz="2800" b="1" i="1" dirty="0" smtClean="0">
                <a:solidFill>
                  <a:srgbClr val="CC3399"/>
                </a:solidFill>
              </a:rPr>
              <a:t>1= 7+2-1=8 </a:t>
            </a:r>
            <a:endParaRPr lang="ru-RU" sz="2800" b="1" i="1" dirty="0">
              <a:solidFill>
                <a:srgbClr val="CC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170205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>
                <a:solidFill>
                  <a:srgbClr val="CC3399"/>
                </a:solidFill>
                <a:cs typeface="Times New Roman" pitchFamily="18" charset="0"/>
              </a:rPr>
              <a:t>Формула Пика: </a:t>
            </a:r>
            <a:endParaRPr lang="ru-RU" sz="2400" b="1" dirty="0">
              <a:solidFill>
                <a:srgbClr val="CC3399"/>
              </a:solidFill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9704"/>
            <a:ext cx="4627917" cy="174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096" y="3789040"/>
            <a:ext cx="4223740" cy="130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785794"/>
            <a:ext cx="18700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08" y="2786058"/>
            <a:ext cx="20002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2587" y="227279"/>
            <a:ext cx="64912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3</a:t>
            </a:r>
            <a:r>
              <a:rPr lang="ru-RU" sz="2800" b="1" dirty="0" smtClean="0">
                <a:cs typeface="Times New Roman" pitchFamily="18" charset="0"/>
              </a:rPr>
              <a:t>. </a:t>
            </a:r>
            <a:r>
              <a:rPr lang="ru-RU" sz="2800" b="1" dirty="0">
                <a:cs typeface="Times New Roman" pitchFamily="18" charset="0"/>
              </a:rPr>
              <a:t>Найдите площадь трапеции </a:t>
            </a:r>
            <a:r>
              <a:rPr lang="en-US" sz="2800" b="1" i="1" dirty="0">
                <a:cs typeface="Times New Roman" pitchFamily="18" charset="0"/>
              </a:rPr>
              <a:t>ABCD</a:t>
            </a:r>
            <a:r>
              <a:rPr lang="ru-RU" sz="2800" b="1" dirty="0">
                <a:cs typeface="Times New Roman" pitchFamily="18" charset="0"/>
              </a:rPr>
              <a:t>, считая стороны квадратных клеток равными 1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21428" y="5877272"/>
            <a:ext cx="2094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Ответ: 9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915815" y="5354052"/>
            <a:ext cx="5400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C3399"/>
                </a:solidFill>
              </a:rPr>
              <a:t>S</a:t>
            </a:r>
            <a:r>
              <a:rPr lang="ru-RU" sz="2800" b="1" i="1" dirty="0">
                <a:solidFill>
                  <a:srgbClr val="CC3399"/>
                </a:solidFill>
              </a:rPr>
              <a:t> = </a:t>
            </a:r>
            <a:r>
              <a:rPr lang="en-US" sz="2800" b="1" i="1" dirty="0">
                <a:solidFill>
                  <a:srgbClr val="CC3399"/>
                </a:solidFill>
              </a:rPr>
              <a:t>L</a:t>
            </a:r>
            <a:r>
              <a:rPr lang="ru-RU" sz="2800" b="1" i="1" dirty="0">
                <a:solidFill>
                  <a:srgbClr val="CC3399"/>
                </a:solidFill>
              </a:rPr>
              <a:t> +</a:t>
            </a:r>
            <a:r>
              <a:rPr lang="en-US" sz="2800" b="1" i="1" dirty="0">
                <a:solidFill>
                  <a:srgbClr val="CC3399"/>
                </a:solidFill>
              </a:rPr>
              <a:t> B/2</a:t>
            </a:r>
            <a:r>
              <a:rPr lang="ru-RU" sz="2800" b="1" i="1" dirty="0">
                <a:solidFill>
                  <a:srgbClr val="CC3399"/>
                </a:solidFill>
              </a:rPr>
              <a:t>  - </a:t>
            </a:r>
            <a:r>
              <a:rPr lang="ru-RU" sz="2800" b="1" i="1" dirty="0" smtClean="0">
                <a:solidFill>
                  <a:srgbClr val="CC3399"/>
                </a:solidFill>
              </a:rPr>
              <a:t>1= 5+5-1=9 </a:t>
            </a:r>
            <a:endParaRPr lang="ru-RU" sz="2800" b="1" i="1" dirty="0">
              <a:solidFill>
                <a:srgbClr val="CC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422245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>
                <a:solidFill>
                  <a:srgbClr val="CC3399"/>
                </a:solidFill>
                <a:cs typeface="Times New Roman" pitchFamily="18" charset="0"/>
              </a:rPr>
              <a:t>Формула Пика: </a:t>
            </a:r>
            <a:endParaRPr lang="ru-RU" sz="2400" b="1" dirty="0">
              <a:solidFill>
                <a:srgbClr val="CC3399"/>
              </a:solidFill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4536504" cy="217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1015" y="3778245"/>
            <a:ext cx="4942710" cy="128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928670"/>
            <a:ext cx="18700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92624"/>
            <a:ext cx="18700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57188" y="214290"/>
            <a:ext cx="64293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4</a:t>
            </a:r>
            <a:r>
              <a:rPr lang="ru-RU" sz="2800" b="1" dirty="0" smtClean="0">
                <a:cs typeface="Times New Roman" pitchFamily="18" charset="0"/>
              </a:rPr>
              <a:t>. </a:t>
            </a:r>
            <a:r>
              <a:rPr lang="ru-RU" sz="2800" b="1" dirty="0">
                <a:cs typeface="Times New Roman" pitchFamily="18" charset="0"/>
              </a:rPr>
              <a:t>Найдите площадь четырехугольника </a:t>
            </a:r>
            <a:r>
              <a:rPr lang="en-US" sz="2800" b="1" i="1" dirty="0">
                <a:cs typeface="Times New Roman" pitchFamily="18" charset="0"/>
              </a:rPr>
              <a:t>ABCD</a:t>
            </a:r>
            <a:r>
              <a:rPr lang="ru-RU" sz="2800" b="1" dirty="0">
                <a:cs typeface="Times New Roman" pitchFamily="18" charset="0"/>
              </a:rPr>
              <a:t>, считая стороны квадратных клеток равными 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524237" y="6074418"/>
            <a:ext cx="18841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Ответ: 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21" y="5874363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>
                <a:solidFill>
                  <a:srgbClr val="CC3399"/>
                </a:solidFill>
                <a:cs typeface="Times New Roman" pitchFamily="18" charset="0"/>
              </a:rPr>
              <a:t>Формула Пика: </a:t>
            </a:r>
            <a:endParaRPr lang="ru-RU" sz="2400" b="1" dirty="0">
              <a:solidFill>
                <a:srgbClr val="CC3399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78079" y="5812808"/>
            <a:ext cx="5214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C3399"/>
                </a:solidFill>
              </a:rPr>
              <a:t>S</a:t>
            </a:r>
            <a:r>
              <a:rPr lang="ru-RU" sz="2800" b="1" i="1" dirty="0">
                <a:solidFill>
                  <a:srgbClr val="CC3399"/>
                </a:solidFill>
              </a:rPr>
              <a:t> = </a:t>
            </a:r>
            <a:r>
              <a:rPr lang="en-US" sz="2800" b="1" i="1" dirty="0">
                <a:solidFill>
                  <a:srgbClr val="CC3399"/>
                </a:solidFill>
              </a:rPr>
              <a:t>L</a:t>
            </a:r>
            <a:r>
              <a:rPr lang="ru-RU" sz="2800" b="1" i="1" dirty="0">
                <a:solidFill>
                  <a:srgbClr val="CC3399"/>
                </a:solidFill>
              </a:rPr>
              <a:t> +</a:t>
            </a:r>
            <a:r>
              <a:rPr lang="en-US" sz="2800" b="1" i="1" dirty="0">
                <a:solidFill>
                  <a:srgbClr val="CC3399"/>
                </a:solidFill>
              </a:rPr>
              <a:t> B/2</a:t>
            </a:r>
            <a:r>
              <a:rPr lang="ru-RU" sz="2800" b="1" i="1" dirty="0">
                <a:solidFill>
                  <a:srgbClr val="CC3399"/>
                </a:solidFill>
              </a:rPr>
              <a:t>  - </a:t>
            </a:r>
            <a:r>
              <a:rPr lang="ru-RU" sz="2800" b="1" i="1" dirty="0" smtClean="0">
                <a:solidFill>
                  <a:srgbClr val="CC3399"/>
                </a:solidFill>
              </a:rPr>
              <a:t>1= 7+2-1=8 </a:t>
            </a:r>
            <a:endParaRPr lang="ru-RU" sz="2800" b="1" i="1" dirty="0">
              <a:solidFill>
                <a:srgbClr val="CC33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016" y="1772816"/>
            <a:ext cx="5608656" cy="131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500" y="3292624"/>
            <a:ext cx="5296490" cy="11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933" y="4653136"/>
            <a:ext cx="5608656" cy="104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000108"/>
            <a:ext cx="18700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93679" y="2057189"/>
            <a:ext cx="8777288" cy="3197225"/>
            <a:chOff x="295" y="444"/>
            <a:chExt cx="5529" cy="2014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95" y="444"/>
              <a:ext cx="46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cs typeface="Times New Roman" pitchFamily="18" charset="0"/>
                </a:rPr>
                <a:t> </a:t>
              </a:r>
              <a:endParaRPr lang="ru-RU" sz="2400" b="1" dirty="0">
                <a:cs typeface="Times New Roman" pitchFamily="18" charset="0"/>
              </a:endParaRPr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" y="1116"/>
              <a:ext cx="1360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7188" y="307610"/>
            <a:ext cx="69511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5</a:t>
            </a:r>
            <a:r>
              <a:rPr lang="ru-RU" sz="2800" b="1" dirty="0" smtClean="0">
                <a:cs typeface="Times New Roman" pitchFamily="18" charset="0"/>
              </a:rPr>
              <a:t>. </a:t>
            </a:r>
            <a:r>
              <a:rPr lang="ru-RU" sz="2800" b="1" dirty="0">
                <a:cs typeface="Times New Roman" pitchFamily="18" charset="0"/>
              </a:rPr>
              <a:t>Найдите площадь четырехугольника </a:t>
            </a:r>
            <a:r>
              <a:rPr lang="en-US" sz="2800" b="1" i="1" dirty="0">
                <a:cs typeface="Times New Roman" pitchFamily="18" charset="0"/>
              </a:rPr>
              <a:t>ABCD</a:t>
            </a:r>
            <a:r>
              <a:rPr lang="ru-RU" sz="2800" b="1" dirty="0">
                <a:cs typeface="Times New Roman" pitchFamily="18" charset="0"/>
              </a:rPr>
              <a:t>, считая стороны квадратных клеток равными 1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786446" y="5733256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Ответ: 6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131840" y="5301208"/>
            <a:ext cx="5613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C3399"/>
                </a:solidFill>
              </a:rPr>
              <a:t>S</a:t>
            </a:r>
            <a:r>
              <a:rPr lang="ru-RU" sz="2800" b="1" i="1" dirty="0">
                <a:solidFill>
                  <a:srgbClr val="CC3399"/>
                </a:solidFill>
              </a:rPr>
              <a:t> = </a:t>
            </a:r>
            <a:r>
              <a:rPr lang="en-US" sz="2800" b="1" i="1" dirty="0">
                <a:solidFill>
                  <a:srgbClr val="CC3399"/>
                </a:solidFill>
              </a:rPr>
              <a:t>L</a:t>
            </a:r>
            <a:r>
              <a:rPr lang="ru-RU" sz="2800" b="1" i="1" dirty="0">
                <a:solidFill>
                  <a:srgbClr val="CC3399"/>
                </a:solidFill>
              </a:rPr>
              <a:t> +</a:t>
            </a:r>
            <a:r>
              <a:rPr lang="en-US" sz="2800" b="1" i="1" dirty="0">
                <a:solidFill>
                  <a:srgbClr val="CC3399"/>
                </a:solidFill>
              </a:rPr>
              <a:t> B/2</a:t>
            </a:r>
            <a:r>
              <a:rPr lang="ru-RU" sz="2800" b="1" i="1" dirty="0">
                <a:solidFill>
                  <a:srgbClr val="CC3399"/>
                </a:solidFill>
              </a:rPr>
              <a:t>  - </a:t>
            </a:r>
            <a:r>
              <a:rPr lang="ru-RU" sz="2800" b="1" i="1" dirty="0" smtClean="0">
                <a:solidFill>
                  <a:srgbClr val="CC3399"/>
                </a:solidFill>
              </a:rPr>
              <a:t>1= 5+2-1=6 </a:t>
            </a:r>
            <a:endParaRPr lang="ru-RU" sz="2800" b="1" i="1" dirty="0">
              <a:solidFill>
                <a:srgbClr val="CC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331985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>
                <a:solidFill>
                  <a:srgbClr val="CC3399"/>
                </a:solidFill>
                <a:cs typeface="Times New Roman" pitchFamily="18" charset="0"/>
              </a:rPr>
              <a:t>Формула Пика: </a:t>
            </a:r>
            <a:endParaRPr lang="ru-RU" sz="2400" b="1" dirty="0">
              <a:solidFill>
                <a:srgbClr val="CC3399"/>
              </a:solidFill>
              <a:cs typeface="Times New Roman" pitchFamily="18" charset="0"/>
            </a:endParaRPr>
          </a:p>
        </p:txBody>
      </p:sp>
      <p:pic>
        <p:nvPicPr>
          <p:cNvPr id="1117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629" y="1757733"/>
            <a:ext cx="5923095" cy="12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8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450" y="3308936"/>
            <a:ext cx="5598907" cy="176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Найдите площади фигур удобным, для Вас, способом. Считая стороны квадратных клеток равными 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21017"/>
            <a:ext cx="2611654" cy="262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48216"/>
            <a:ext cx="23149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386" y="4052472"/>
            <a:ext cx="25177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735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Ксения\Семинар\hello_html_3497c09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77189"/>
            <a:ext cx="2520280" cy="25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окументы\Ксения\Семинар\hello_html_m517bd1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376264" cy="2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окументы\Ксения\Семинар\hello_html_m19816ed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214" y="2748777"/>
            <a:ext cx="2292268" cy="2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168840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Площади данных фигур очень легко находятся с помощью формулы Пика.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66405" b="50000"/>
          <a:stretch/>
        </p:blipFill>
        <p:spPr bwMode="auto">
          <a:xfrm>
            <a:off x="1067349" y="3954882"/>
            <a:ext cx="2568547" cy="64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211" b="46291"/>
          <a:stretch/>
        </p:blipFill>
        <p:spPr bwMode="auto">
          <a:xfrm>
            <a:off x="3845573" y="5139825"/>
            <a:ext cx="2408902" cy="7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2842" y="4504796"/>
            <a:ext cx="205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Ответ: 20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2956" y="5866012"/>
            <a:ext cx="183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Ответ: 6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3223" y="4776768"/>
            <a:ext cx="2101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21" r="36482"/>
          <a:stretch/>
        </p:blipFill>
        <p:spPr bwMode="auto">
          <a:xfrm>
            <a:off x="6536501" y="3789038"/>
            <a:ext cx="2427987" cy="85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816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65471" y="2789509"/>
            <a:ext cx="623600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8000">
                  <a:solidFill>
                    <a:srgbClr val="FF33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</a:p>
          <a:p>
            <a:pPr algn="ctr">
              <a:defRPr/>
            </a:pPr>
            <a:endParaRPr lang="ru-RU" sz="4800" b="1" dirty="0">
              <a:ln w="18000">
                <a:solidFill>
                  <a:srgbClr val="FF33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Геометрия является самым могущественным средством для изощрения наших умственных способностей и дает нам возможность правильно мыслить и рассуждать.</a:t>
            </a:r>
          </a:p>
          <a:p>
            <a:pPr algn="r"/>
            <a:r>
              <a:rPr lang="ru-RU" dirty="0" smtClean="0">
                <a:latin typeface="Calibri" pitchFamily="34" charset="0"/>
                <a:cs typeface="Calibri" pitchFamily="34" charset="0"/>
              </a:rPr>
              <a:t>Галилео Галилей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528" y="428604"/>
            <a:ext cx="8577586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Тип задания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: Вычисление площади плоской фигуры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Характеристика заданий: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Задания на вычисление площади треугольника, четырехугольника и его частей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по данным рисунка, представляющего собой изображение фигуры, площадь которой требуется найти, на клетчатой бумаге (сетке) со стороной клетки 1.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Комментарий: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Площадь фигуры может быть найдена по известной формуле. Выбирать нужно те элементы, длины которых выражаются целым числом деления клетки. При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нахождении площади 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ожно использовать теорему Пифагора. Ряд задач решается, разбив фигуру на части, вычислить площади которых не составит труда.  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Имеются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задачи, в которых фигура задана с помощью координ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Площадь фигур можно вычислить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по формуле Пика.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20162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Методы нахождения площади 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многоугольника.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870648" cy="399018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Метод непосредственного применения формул.</a:t>
            </a:r>
          </a:p>
          <a:p>
            <a:endParaRPr lang="ru-RU" dirty="0"/>
          </a:p>
          <a:p>
            <a:r>
              <a:rPr lang="ru-RU" dirty="0"/>
              <a:t>Метод сложения площадей</a:t>
            </a:r>
          </a:p>
          <a:p>
            <a:endParaRPr lang="ru-RU" dirty="0"/>
          </a:p>
          <a:p>
            <a:r>
              <a:rPr lang="ru-RU" dirty="0"/>
              <a:t>Метод вычитания площадей простых фигур из площади прямоугольника, построенного вокруг данной фигуры</a:t>
            </a:r>
          </a:p>
          <a:p>
            <a:endParaRPr lang="ru-RU" dirty="0"/>
          </a:p>
          <a:p>
            <a:r>
              <a:rPr lang="ru-RU" dirty="0"/>
              <a:t>Формула Пика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933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42248" cy="11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Формула Пика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053119"/>
            <a:ext cx="7141192" cy="1037857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Площади многоугольников, вершины которых расположены в узлах сетки, можно вычислять гораздо проще: есть формула, связывающая их площадь с количеством узлов, лежащих внутри и на границе многоугольника. Эта формула называется формулой Пика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12221"/>
            <a:ext cx="3175762" cy="32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95120"/>
            <a:ext cx="4032448" cy="167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0285"/>
            <a:ext cx="2607617" cy="81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832" y="5640188"/>
            <a:ext cx="5070128" cy="62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973730" cy="11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829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48895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340768"/>
            <a:ext cx="2736304" cy="350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86571"/>
            <a:ext cx="502013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924" y="4941167"/>
            <a:ext cx="7509122" cy="123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004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06752" cy="2192288"/>
          </a:xfrm>
        </p:spPr>
        <p:txBody>
          <a:bodyPr>
            <a:noAutofit/>
          </a:bodyPr>
          <a:lstStyle/>
          <a:p>
            <a:r>
              <a:rPr lang="ru-RU" sz="3200" dirty="0"/>
              <a:t>Задачи из демонстрационных вариантов ОГЭ и ЕГЭ.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4396"/>
            <a:ext cx="6951617" cy="100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67270"/>
            <a:ext cx="1944216" cy="178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00676"/>
            <a:ext cx="3024336" cy="210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64279"/>
            <a:ext cx="1777801" cy="183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66127"/>
            <a:ext cx="1912168" cy="173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1979"/>
            <a:ext cx="2339475" cy="21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76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2.wp.com/www.xn--80aknic8a0b.xn--p1ai/wp-content/uploads/2012/09/%D0%A0%D0%B8%D1%81%D1%83%D0%BD%D0%BE%D0%BA42.png?resize=300%2C2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803" y="1196752"/>
            <a:ext cx="2969150" cy="27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7931150" cy="777875"/>
          </a:xfrm>
          <a:prstGeom prst="rect">
            <a:avLst/>
          </a:prstGeom>
          <a:ln w="12700">
            <a:solidFill>
              <a:schemeClr val="hlink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Найдите  площадь  фигуры по формуле Пика.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667" y="1466302"/>
            <a:ext cx="403244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1623"/>
            <a:ext cx="266382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463" y="4365104"/>
            <a:ext cx="473498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978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857232"/>
            <a:ext cx="18573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571" y="3042201"/>
            <a:ext cx="2052637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6492" y="240473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cs typeface="Times New Roman" pitchFamily="18" charset="0"/>
              </a:rPr>
              <a:t>1</a:t>
            </a:r>
            <a:r>
              <a:rPr lang="ru-RU" sz="2800" b="1" dirty="0" smtClean="0">
                <a:cs typeface="Times New Roman" pitchFamily="18" charset="0"/>
              </a:rPr>
              <a:t>. Найдите площадь </a:t>
            </a:r>
            <a:r>
              <a:rPr lang="el-GR" sz="2800" b="1" dirty="0" smtClean="0">
                <a:cs typeface="Times New Roman" pitchFamily="18" charset="0"/>
              </a:rPr>
              <a:t>Δ</a:t>
            </a:r>
            <a:r>
              <a:rPr lang="en-US" sz="2800" b="1" i="1" dirty="0" smtClean="0">
                <a:cs typeface="Times New Roman" pitchFamily="18" charset="0"/>
              </a:rPr>
              <a:t>ABC</a:t>
            </a:r>
            <a:r>
              <a:rPr lang="ru-RU" sz="2800" b="1" dirty="0" smtClean="0">
                <a:cs typeface="Times New Roman" pitchFamily="18" charset="0"/>
              </a:rPr>
              <a:t>, считая стороны квадратных клеток равными 1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33958" y="5805264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Ответ: 7,5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492" y="5157192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>
                <a:solidFill>
                  <a:srgbClr val="CC3399"/>
                </a:solidFill>
                <a:cs typeface="Times New Roman" pitchFamily="18" charset="0"/>
              </a:rPr>
              <a:t>Формула Пика: </a:t>
            </a:r>
            <a:endParaRPr lang="ru-RU" sz="2400" b="1" dirty="0">
              <a:solidFill>
                <a:srgbClr val="CC3399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506774" y="5095637"/>
            <a:ext cx="5616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C3399"/>
                </a:solidFill>
              </a:rPr>
              <a:t>S</a:t>
            </a:r>
            <a:r>
              <a:rPr lang="ru-RU" sz="2800" b="1" i="1" dirty="0">
                <a:solidFill>
                  <a:srgbClr val="CC3399"/>
                </a:solidFill>
              </a:rPr>
              <a:t> = </a:t>
            </a:r>
            <a:r>
              <a:rPr lang="en-US" sz="2800" b="1" i="1" dirty="0">
                <a:solidFill>
                  <a:srgbClr val="CC3399"/>
                </a:solidFill>
              </a:rPr>
              <a:t>L</a:t>
            </a:r>
            <a:r>
              <a:rPr lang="ru-RU" sz="2800" b="1" i="1" dirty="0">
                <a:solidFill>
                  <a:srgbClr val="CC3399"/>
                </a:solidFill>
              </a:rPr>
              <a:t> +</a:t>
            </a:r>
            <a:r>
              <a:rPr lang="en-US" sz="2800" b="1" i="1" dirty="0">
                <a:solidFill>
                  <a:srgbClr val="CC3399"/>
                </a:solidFill>
              </a:rPr>
              <a:t> B/2</a:t>
            </a:r>
            <a:r>
              <a:rPr lang="ru-RU" sz="2800" b="1" i="1" dirty="0">
                <a:solidFill>
                  <a:srgbClr val="CC3399"/>
                </a:solidFill>
              </a:rPr>
              <a:t>  - </a:t>
            </a:r>
            <a:r>
              <a:rPr lang="ru-RU" sz="2800" b="1" i="1" dirty="0" smtClean="0">
                <a:solidFill>
                  <a:srgbClr val="CC3399"/>
                </a:solidFill>
              </a:rPr>
              <a:t>1= 5+3,5-1=7,5 </a:t>
            </a:r>
            <a:endParaRPr lang="ru-RU" sz="2800" b="1" i="1" dirty="0">
              <a:solidFill>
                <a:srgbClr val="CC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6961"/>
            <a:ext cx="3615599" cy="180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987" y="3116330"/>
            <a:ext cx="4119076" cy="18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1110</TotalTime>
  <Words>403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Нестандартные способы нахождения площадей некоторых многоугольников </vt:lpstr>
      <vt:lpstr>Слайд 2</vt:lpstr>
      <vt:lpstr>Слайд 3</vt:lpstr>
      <vt:lpstr>Методы нахождения площади   многоугольника. </vt:lpstr>
      <vt:lpstr>Формула Пика </vt:lpstr>
      <vt:lpstr>Слайд 6</vt:lpstr>
      <vt:lpstr>Задачи из демонстрационных вариантов ОГЭ и ЕГЭ.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Площади данных фигур очень легко находятся с помощью формулы Пика.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Богданов</dc:creator>
  <cp:lastModifiedBy>Dimon</cp:lastModifiedBy>
  <cp:revision>83</cp:revision>
  <dcterms:created xsi:type="dcterms:W3CDTF">2011-01-07T13:21:34Z</dcterms:created>
  <dcterms:modified xsi:type="dcterms:W3CDTF">2022-05-30T18:35:37Z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