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9" r:id="rId2"/>
    <p:sldId id="323" r:id="rId3"/>
    <p:sldId id="296" r:id="rId4"/>
    <p:sldId id="297" r:id="rId5"/>
    <p:sldId id="298" r:id="rId6"/>
    <p:sldId id="299" r:id="rId7"/>
    <p:sldId id="300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1" r:id="rId17"/>
    <p:sldId id="312" r:id="rId18"/>
    <p:sldId id="314" r:id="rId19"/>
    <p:sldId id="315" r:id="rId20"/>
    <p:sldId id="317" r:id="rId21"/>
    <p:sldId id="318" r:id="rId22"/>
    <p:sldId id="319" r:id="rId23"/>
    <p:sldId id="320" r:id="rId24"/>
    <p:sldId id="321" r:id="rId25"/>
    <p:sldId id="32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EEC"/>
    <a:srgbClr val="0000FF"/>
    <a:srgbClr val="0066FF"/>
    <a:srgbClr val="008000"/>
    <a:srgbClr val="EABD00"/>
    <a:srgbClr val="FFCC00"/>
    <a:srgbClr val="009900"/>
    <a:srgbClr val="00CC66"/>
    <a:srgbClr val="00FA7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71" autoAdjust="0"/>
  </p:normalViewPr>
  <p:slideViewPr>
    <p:cSldViewPr>
      <p:cViewPr varScale="1">
        <p:scale>
          <a:sx n="88" d="100"/>
          <a:sy n="88" d="100"/>
        </p:scale>
        <p:origin x="-5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40779-80E3-44AC-8F53-E89FA80429E1}" type="doc">
      <dgm:prSet loTypeId="urn:microsoft.com/office/officeart/2005/8/layout/orgChart1" loCatId="hierarchy" qsTypeId="urn:microsoft.com/office/officeart/2005/8/quickstyle/3d2" qsCatId="3D" csTypeId="urn:microsoft.com/office/officeart/2005/8/colors/accent3_5" csCatId="accent3" phldr="1"/>
      <dgm:spPr/>
    </dgm:pt>
    <dgm:pt modelId="{5655D8DC-F9BE-4188-A440-1B072998A1A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форма глагола</a:t>
          </a:r>
        </a:p>
      </dgm:t>
    </dgm:pt>
    <dgm:pt modelId="{EC1DDCA4-2A71-44C0-A4EB-5B26208BFA51}" type="parTrans" cxnId="{05EF6D73-11AE-4819-BE73-4DC419851955}">
      <dgm:prSet/>
      <dgm:spPr/>
      <dgm:t>
        <a:bodyPr/>
        <a:lstStyle/>
        <a:p>
          <a:endParaRPr lang="ru-RU"/>
        </a:p>
      </dgm:t>
    </dgm:pt>
    <dgm:pt modelId="{66F8E48F-2641-4893-BC5E-4FDAD1E2C8DF}" type="sibTrans" cxnId="{05EF6D73-11AE-4819-BE73-4DC419851955}">
      <dgm:prSet/>
      <dgm:spPr/>
      <dgm:t>
        <a:bodyPr/>
        <a:lstStyle/>
        <a:p>
          <a:endParaRPr lang="ru-RU"/>
        </a:p>
      </dgm:t>
    </dgm:pt>
    <dgm:pt modelId="{5731FA9D-5102-410A-8541-2FCAC19640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Что делать?</a:t>
          </a:r>
        </a:p>
      </dgm:t>
    </dgm:pt>
    <dgm:pt modelId="{F1104373-D863-4621-82D7-8F0D9ACC3D4D}" type="parTrans" cxnId="{531CA797-789F-41B0-A3F7-35A89D016C01}">
      <dgm:prSet/>
      <dgm:spPr/>
      <dgm:t>
        <a:bodyPr/>
        <a:lstStyle/>
        <a:p>
          <a:endParaRPr lang="ru-RU"/>
        </a:p>
      </dgm:t>
    </dgm:pt>
    <dgm:pt modelId="{14F26F0D-54D2-4CB6-94A6-3F0B8010922D}" type="sibTrans" cxnId="{531CA797-789F-41B0-A3F7-35A89D016C01}">
      <dgm:prSet/>
      <dgm:spPr/>
      <dgm:t>
        <a:bodyPr/>
        <a:lstStyle/>
        <a:p>
          <a:endParaRPr lang="ru-RU"/>
        </a:p>
      </dgm:t>
    </dgm:pt>
    <dgm:pt modelId="{36B38A6D-D95C-44F6-BCB5-4942C21568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Что сделать?</a:t>
          </a:r>
        </a:p>
      </dgm:t>
    </dgm:pt>
    <dgm:pt modelId="{70F8EC78-B031-4D06-9DAA-94ABA30C3982}" type="parTrans" cxnId="{ECD292E5-99B1-48AC-9255-2F2DA3696A19}">
      <dgm:prSet/>
      <dgm:spPr/>
      <dgm:t>
        <a:bodyPr/>
        <a:lstStyle/>
        <a:p>
          <a:endParaRPr lang="ru-RU"/>
        </a:p>
      </dgm:t>
    </dgm:pt>
    <dgm:pt modelId="{D7C75C49-F822-4F33-A33D-5A10C0E291E2}" type="sibTrans" cxnId="{ECD292E5-99B1-48AC-9255-2F2DA3696A19}">
      <dgm:prSet/>
      <dgm:spPr/>
      <dgm:t>
        <a:bodyPr/>
        <a:lstStyle/>
        <a:p>
          <a:endParaRPr lang="ru-RU"/>
        </a:p>
      </dgm:t>
    </dgm:pt>
    <dgm:pt modelId="{20ABAECA-D288-498F-BC43-DE63323C9F94}" type="pres">
      <dgm:prSet presAssocID="{71940779-80E3-44AC-8F53-E89FA80429E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EB491D5-0DB5-48A9-AE47-124702E8E188}" type="pres">
      <dgm:prSet presAssocID="{5655D8DC-F9BE-4188-A440-1B072998A1A0}" presName="hierRoot1" presStyleCnt="0">
        <dgm:presLayoutVars>
          <dgm:hierBranch/>
        </dgm:presLayoutVars>
      </dgm:prSet>
      <dgm:spPr/>
    </dgm:pt>
    <dgm:pt modelId="{C09EFF3F-DD9F-4AAD-8C39-0A8073916D7A}" type="pres">
      <dgm:prSet presAssocID="{5655D8DC-F9BE-4188-A440-1B072998A1A0}" presName="rootComposite1" presStyleCnt="0"/>
      <dgm:spPr/>
    </dgm:pt>
    <dgm:pt modelId="{90B6AB09-5A71-48BE-8396-ECE482362230}" type="pres">
      <dgm:prSet presAssocID="{5655D8DC-F9BE-4188-A440-1B072998A1A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8F5EDC-9B21-4508-B43A-013098734F47}" type="pres">
      <dgm:prSet presAssocID="{5655D8DC-F9BE-4188-A440-1B072998A1A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72B67F9-EB13-4C02-ACA2-738D276DE9B0}" type="pres">
      <dgm:prSet presAssocID="{5655D8DC-F9BE-4188-A440-1B072998A1A0}" presName="hierChild2" presStyleCnt="0"/>
      <dgm:spPr/>
    </dgm:pt>
    <dgm:pt modelId="{CBF668D9-DBCD-4029-AB3C-B758DB7E2F0E}" type="pres">
      <dgm:prSet presAssocID="{F1104373-D863-4621-82D7-8F0D9ACC3D4D}" presName="Name35" presStyleLbl="parChTrans1D2" presStyleIdx="0" presStyleCnt="2"/>
      <dgm:spPr/>
      <dgm:t>
        <a:bodyPr/>
        <a:lstStyle/>
        <a:p>
          <a:endParaRPr lang="ru-RU"/>
        </a:p>
      </dgm:t>
    </dgm:pt>
    <dgm:pt modelId="{1E75A7AB-2943-41A1-9488-59EC9ABCA344}" type="pres">
      <dgm:prSet presAssocID="{5731FA9D-5102-410A-8541-2FCAC1964086}" presName="hierRoot2" presStyleCnt="0">
        <dgm:presLayoutVars>
          <dgm:hierBranch/>
        </dgm:presLayoutVars>
      </dgm:prSet>
      <dgm:spPr/>
    </dgm:pt>
    <dgm:pt modelId="{1563E0E5-B7BD-4B85-8C62-B424F88A9D77}" type="pres">
      <dgm:prSet presAssocID="{5731FA9D-5102-410A-8541-2FCAC1964086}" presName="rootComposite" presStyleCnt="0"/>
      <dgm:spPr/>
    </dgm:pt>
    <dgm:pt modelId="{2107CA6C-C6E4-4E29-8748-C7209861BB56}" type="pres">
      <dgm:prSet presAssocID="{5731FA9D-5102-410A-8541-2FCAC1964086}" presName="rootText" presStyleLbl="node2" presStyleIdx="0" presStyleCnt="2" custScaleY="42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669F42-106E-42A5-B930-28730BD0A17E}" type="pres">
      <dgm:prSet presAssocID="{5731FA9D-5102-410A-8541-2FCAC1964086}" presName="rootConnector" presStyleLbl="node2" presStyleIdx="0" presStyleCnt="2"/>
      <dgm:spPr/>
      <dgm:t>
        <a:bodyPr/>
        <a:lstStyle/>
        <a:p>
          <a:endParaRPr lang="ru-RU"/>
        </a:p>
      </dgm:t>
    </dgm:pt>
    <dgm:pt modelId="{42A33CCF-2539-4929-B90E-57DAC12FADC9}" type="pres">
      <dgm:prSet presAssocID="{5731FA9D-5102-410A-8541-2FCAC1964086}" presName="hierChild4" presStyleCnt="0"/>
      <dgm:spPr/>
    </dgm:pt>
    <dgm:pt modelId="{2DE20B30-B596-46E3-9CE5-F0D91ABE9CA1}" type="pres">
      <dgm:prSet presAssocID="{5731FA9D-5102-410A-8541-2FCAC1964086}" presName="hierChild5" presStyleCnt="0"/>
      <dgm:spPr/>
    </dgm:pt>
    <dgm:pt modelId="{00A2A967-CDEF-4740-B1F5-88D11CA7F5DA}" type="pres">
      <dgm:prSet presAssocID="{70F8EC78-B031-4D06-9DAA-94ABA30C3982}" presName="Name35" presStyleLbl="parChTrans1D2" presStyleIdx="1" presStyleCnt="2"/>
      <dgm:spPr/>
      <dgm:t>
        <a:bodyPr/>
        <a:lstStyle/>
        <a:p>
          <a:endParaRPr lang="ru-RU"/>
        </a:p>
      </dgm:t>
    </dgm:pt>
    <dgm:pt modelId="{84E95188-D680-436E-B346-F07BF069B6A5}" type="pres">
      <dgm:prSet presAssocID="{36B38A6D-D95C-44F6-BCB5-4942C215685A}" presName="hierRoot2" presStyleCnt="0">
        <dgm:presLayoutVars>
          <dgm:hierBranch/>
        </dgm:presLayoutVars>
      </dgm:prSet>
      <dgm:spPr/>
    </dgm:pt>
    <dgm:pt modelId="{6075B696-1B15-43B3-B367-1E37D53017CF}" type="pres">
      <dgm:prSet presAssocID="{36B38A6D-D95C-44F6-BCB5-4942C215685A}" presName="rootComposite" presStyleCnt="0"/>
      <dgm:spPr/>
    </dgm:pt>
    <dgm:pt modelId="{0082750C-80F3-4C5E-83F0-FDD30D95EA73}" type="pres">
      <dgm:prSet presAssocID="{36B38A6D-D95C-44F6-BCB5-4942C215685A}" presName="rootText" presStyleLbl="node2" presStyleIdx="1" presStyleCnt="2" custScaleY="42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AD2B32-5A78-4D39-9F2C-996E0AB48F19}" type="pres">
      <dgm:prSet presAssocID="{36B38A6D-D95C-44F6-BCB5-4942C215685A}" presName="rootConnector" presStyleLbl="node2" presStyleIdx="1" presStyleCnt="2"/>
      <dgm:spPr/>
      <dgm:t>
        <a:bodyPr/>
        <a:lstStyle/>
        <a:p>
          <a:endParaRPr lang="ru-RU"/>
        </a:p>
      </dgm:t>
    </dgm:pt>
    <dgm:pt modelId="{AC5D1588-8916-4B37-9D91-217C7F510E21}" type="pres">
      <dgm:prSet presAssocID="{36B38A6D-D95C-44F6-BCB5-4942C215685A}" presName="hierChild4" presStyleCnt="0"/>
      <dgm:spPr/>
    </dgm:pt>
    <dgm:pt modelId="{CCBAB2A0-DED7-4E5C-9CE7-BB7978726984}" type="pres">
      <dgm:prSet presAssocID="{36B38A6D-D95C-44F6-BCB5-4942C215685A}" presName="hierChild5" presStyleCnt="0"/>
      <dgm:spPr/>
    </dgm:pt>
    <dgm:pt modelId="{806E8E90-FC25-49DE-97DF-86B5EBC2107D}" type="pres">
      <dgm:prSet presAssocID="{5655D8DC-F9BE-4188-A440-1B072998A1A0}" presName="hierChild3" presStyleCnt="0"/>
      <dgm:spPr/>
    </dgm:pt>
  </dgm:ptLst>
  <dgm:cxnLst>
    <dgm:cxn modelId="{C905BA9C-D358-404C-8033-78593CC409B8}" type="presOf" srcId="{5731FA9D-5102-410A-8541-2FCAC1964086}" destId="{2107CA6C-C6E4-4E29-8748-C7209861BB56}" srcOrd="0" destOrd="0" presId="urn:microsoft.com/office/officeart/2005/8/layout/orgChart1"/>
    <dgm:cxn modelId="{ECD292E5-99B1-48AC-9255-2F2DA3696A19}" srcId="{5655D8DC-F9BE-4188-A440-1B072998A1A0}" destId="{36B38A6D-D95C-44F6-BCB5-4942C215685A}" srcOrd="1" destOrd="0" parTransId="{70F8EC78-B031-4D06-9DAA-94ABA30C3982}" sibTransId="{D7C75C49-F822-4F33-A33D-5A10C0E291E2}"/>
    <dgm:cxn modelId="{48A4AE3F-61CF-4DAB-8A39-BC86C1CE2EDA}" type="presOf" srcId="{5655D8DC-F9BE-4188-A440-1B072998A1A0}" destId="{90B6AB09-5A71-48BE-8396-ECE482362230}" srcOrd="0" destOrd="0" presId="urn:microsoft.com/office/officeart/2005/8/layout/orgChart1"/>
    <dgm:cxn modelId="{061C096A-0635-4067-B322-5AD527886AE1}" type="presOf" srcId="{36B38A6D-D95C-44F6-BCB5-4942C215685A}" destId="{34AD2B32-5A78-4D39-9F2C-996E0AB48F19}" srcOrd="1" destOrd="0" presId="urn:microsoft.com/office/officeart/2005/8/layout/orgChart1"/>
    <dgm:cxn modelId="{17D15233-D6F0-42AA-9E06-91B40CF3A78E}" type="presOf" srcId="{F1104373-D863-4621-82D7-8F0D9ACC3D4D}" destId="{CBF668D9-DBCD-4029-AB3C-B758DB7E2F0E}" srcOrd="0" destOrd="0" presId="urn:microsoft.com/office/officeart/2005/8/layout/orgChart1"/>
    <dgm:cxn modelId="{1623EA8D-38B0-41D9-8F23-F4E375FE6F99}" type="presOf" srcId="{36B38A6D-D95C-44F6-BCB5-4942C215685A}" destId="{0082750C-80F3-4C5E-83F0-FDD30D95EA73}" srcOrd="0" destOrd="0" presId="urn:microsoft.com/office/officeart/2005/8/layout/orgChart1"/>
    <dgm:cxn modelId="{81DEC7B5-0EFD-4AA4-A52C-35E85C78BC6F}" type="presOf" srcId="{5655D8DC-F9BE-4188-A440-1B072998A1A0}" destId="{188F5EDC-9B21-4508-B43A-013098734F47}" srcOrd="1" destOrd="0" presId="urn:microsoft.com/office/officeart/2005/8/layout/orgChart1"/>
    <dgm:cxn modelId="{70CA11EA-E60B-48D5-AB5E-59F0C6189C4B}" type="presOf" srcId="{71940779-80E3-44AC-8F53-E89FA80429E1}" destId="{20ABAECA-D288-498F-BC43-DE63323C9F94}" srcOrd="0" destOrd="0" presId="urn:microsoft.com/office/officeart/2005/8/layout/orgChart1"/>
    <dgm:cxn modelId="{D87F387C-8DC1-4D38-B6C0-2D027FDD365E}" type="presOf" srcId="{5731FA9D-5102-410A-8541-2FCAC1964086}" destId="{EB669F42-106E-42A5-B930-28730BD0A17E}" srcOrd="1" destOrd="0" presId="urn:microsoft.com/office/officeart/2005/8/layout/orgChart1"/>
    <dgm:cxn modelId="{531CA797-789F-41B0-A3F7-35A89D016C01}" srcId="{5655D8DC-F9BE-4188-A440-1B072998A1A0}" destId="{5731FA9D-5102-410A-8541-2FCAC1964086}" srcOrd="0" destOrd="0" parTransId="{F1104373-D863-4621-82D7-8F0D9ACC3D4D}" sibTransId="{14F26F0D-54D2-4CB6-94A6-3F0B8010922D}"/>
    <dgm:cxn modelId="{05EF6D73-11AE-4819-BE73-4DC419851955}" srcId="{71940779-80E3-44AC-8F53-E89FA80429E1}" destId="{5655D8DC-F9BE-4188-A440-1B072998A1A0}" srcOrd="0" destOrd="0" parTransId="{EC1DDCA4-2A71-44C0-A4EB-5B26208BFA51}" sibTransId="{66F8E48F-2641-4893-BC5E-4FDAD1E2C8DF}"/>
    <dgm:cxn modelId="{D166CE28-3B5F-4F07-89F1-53E7E6D4C49E}" type="presOf" srcId="{70F8EC78-B031-4D06-9DAA-94ABA30C3982}" destId="{00A2A967-CDEF-4740-B1F5-88D11CA7F5DA}" srcOrd="0" destOrd="0" presId="urn:microsoft.com/office/officeart/2005/8/layout/orgChart1"/>
    <dgm:cxn modelId="{7302C8AA-16E7-4848-B143-5F5BE3E1BFF2}" type="presParOf" srcId="{20ABAECA-D288-498F-BC43-DE63323C9F94}" destId="{9EB491D5-0DB5-48A9-AE47-124702E8E188}" srcOrd="0" destOrd="0" presId="urn:microsoft.com/office/officeart/2005/8/layout/orgChart1"/>
    <dgm:cxn modelId="{28E0BA2B-7512-4DF3-8499-4DF2933CF781}" type="presParOf" srcId="{9EB491D5-0DB5-48A9-AE47-124702E8E188}" destId="{C09EFF3F-DD9F-4AAD-8C39-0A8073916D7A}" srcOrd="0" destOrd="0" presId="urn:microsoft.com/office/officeart/2005/8/layout/orgChart1"/>
    <dgm:cxn modelId="{D70D26E0-BCEF-4AD6-B66F-BDBF0770EF79}" type="presParOf" srcId="{C09EFF3F-DD9F-4AAD-8C39-0A8073916D7A}" destId="{90B6AB09-5A71-48BE-8396-ECE482362230}" srcOrd="0" destOrd="0" presId="urn:microsoft.com/office/officeart/2005/8/layout/orgChart1"/>
    <dgm:cxn modelId="{85A68322-8885-41C0-A220-F07B8BE809F4}" type="presParOf" srcId="{C09EFF3F-DD9F-4AAD-8C39-0A8073916D7A}" destId="{188F5EDC-9B21-4508-B43A-013098734F47}" srcOrd="1" destOrd="0" presId="urn:microsoft.com/office/officeart/2005/8/layout/orgChart1"/>
    <dgm:cxn modelId="{2F6FB836-41E6-49E7-9BD3-6DCCAE4459D9}" type="presParOf" srcId="{9EB491D5-0DB5-48A9-AE47-124702E8E188}" destId="{072B67F9-EB13-4C02-ACA2-738D276DE9B0}" srcOrd="1" destOrd="0" presId="urn:microsoft.com/office/officeart/2005/8/layout/orgChart1"/>
    <dgm:cxn modelId="{E60E4923-577D-495B-9962-FBCD0C4F930E}" type="presParOf" srcId="{072B67F9-EB13-4C02-ACA2-738D276DE9B0}" destId="{CBF668D9-DBCD-4029-AB3C-B758DB7E2F0E}" srcOrd="0" destOrd="0" presId="urn:microsoft.com/office/officeart/2005/8/layout/orgChart1"/>
    <dgm:cxn modelId="{C1BE6721-743C-4BE6-83DE-0521DAD43FDE}" type="presParOf" srcId="{072B67F9-EB13-4C02-ACA2-738D276DE9B0}" destId="{1E75A7AB-2943-41A1-9488-59EC9ABCA344}" srcOrd="1" destOrd="0" presId="urn:microsoft.com/office/officeart/2005/8/layout/orgChart1"/>
    <dgm:cxn modelId="{A8B52A16-D639-43A0-9757-E7E1BA644B57}" type="presParOf" srcId="{1E75A7AB-2943-41A1-9488-59EC9ABCA344}" destId="{1563E0E5-B7BD-4B85-8C62-B424F88A9D77}" srcOrd="0" destOrd="0" presId="urn:microsoft.com/office/officeart/2005/8/layout/orgChart1"/>
    <dgm:cxn modelId="{17A4FB96-C0BC-4099-BD4A-BBA9A7707BAA}" type="presParOf" srcId="{1563E0E5-B7BD-4B85-8C62-B424F88A9D77}" destId="{2107CA6C-C6E4-4E29-8748-C7209861BB56}" srcOrd="0" destOrd="0" presId="urn:microsoft.com/office/officeart/2005/8/layout/orgChart1"/>
    <dgm:cxn modelId="{C5F47877-B264-4250-A300-CFF1C3589F34}" type="presParOf" srcId="{1563E0E5-B7BD-4B85-8C62-B424F88A9D77}" destId="{EB669F42-106E-42A5-B930-28730BD0A17E}" srcOrd="1" destOrd="0" presId="urn:microsoft.com/office/officeart/2005/8/layout/orgChart1"/>
    <dgm:cxn modelId="{F21E9096-690D-438E-A342-91B9B822857B}" type="presParOf" srcId="{1E75A7AB-2943-41A1-9488-59EC9ABCA344}" destId="{42A33CCF-2539-4929-B90E-57DAC12FADC9}" srcOrd="1" destOrd="0" presId="urn:microsoft.com/office/officeart/2005/8/layout/orgChart1"/>
    <dgm:cxn modelId="{01826C8C-7FD1-4D95-81F8-4DAEEEE1BA84}" type="presParOf" srcId="{1E75A7AB-2943-41A1-9488-59EC9ABCA344}" destId="{2DE20B30-B596-46E3-9CE5-F0D91ABE9CA1}" srcOrd="2" destOrd="0" presId="urn:microsoft.com/office/officeart/2005/8/layout/orgChart1"/>
    <dgm:cxn modelId="{CAA02183-83A7-4993-A122-BB08F81A8388}" type="presParOf" srcId="{072B67F9-EB13-4C02-ACA2-738D276DE9B0}" destId="{00A2A967-CDEF-4740-B1F5-88D11CA7F5DA}" srcOrd="2" destOrd="0" presId="urn:microsoft.com/office/officeart/2005/8/layout/orgChart1"/>
    <dgm:cxn modelId="{0DAD44DC-AAFD-490A-BFC4-B86A877EE503}" type="presParOf" srcId="{072B67F9-EB13-4C02-ACA2-738D276DE9B0}" destId="{84E95188-D680-436E-B346-F07BF069B6A5}" srcOrd="3" destOrd="0" presId="urn:microsoft.com/office/officeart/2005/8/layout/orgChart1"/>
    <dgm:cxn modelId="{B7BA9C4B-8566-4350-BE33-84B0A4F2DAF1}" type="presParOf" srcId="{84E95188-D680-436E-B346-F07BF069B6A5}" destId="{6075B696-1B15-43B3-B367-1E37D53017CF}" srcOrd="0" destOrd="0" presId="urn:microsoft.com/office/officeart/2005/8/layout/orgChart1"/>
    <dgm:cxn modelId="{5991DB09-885D-43BD-9273-76C2A993DC32}" type="presParOf" srcId="{6075B696-1B15-43B3-B367-1E37D53017CF}" destId="{0082750C-80F3-4C5E-83F0-FDD30D95EA73}" srcOrd="0" destOrd="0" presId="urn:microsoft.com/office/officeart/2005/8/layout/orgChart1"/>
    <dgm:cxn modelId="{3F00CF59-7CB4-465F-8D7F-13437CB049A4}" type="presParOf" srcId="{6075B696-1B15-43B3-B367-1E37D53017CF}" destId="{34AD2B32-5A78-4D39-9F2C-996E0AB48F19}" srcOrd="1" destOrd="0" presId="urn:microsoft.com/office/officeart/2005/8/layout/orgChart1"/>
    <dgm:cxn modelId="{4A2261A5-3462-47F0-97B6-DCBC01107968}" type="presParOf" srcId="{84E95188-D680-436E-B346-F07BF069B6A5}" destId="{AC5D1588-8916-4B37-9D91-217C7F510E21}" srcOrd="1" destOrd="0" presId="urn:microsoft.com/office/officeart/2005/8/layout/orgChart1"/>
    <dgm:cxn modelId="{3FECEE5B-A8D7-4772-83CA-1B22DC119932}" type="presParOf" srcId="{84E95188-D680-436E-B346-F07BF069B6A5}" destId="{CCBAB2A0-DED7-4E5C-9CE7-BB7978726984}" srcOrd="2" destOrd="0" presId="urn:microsoft.com/office/officeart/2005/8/layout/orgChart1"/>
    <dgm:cxn modelId="{D1A221C2-7795-4652-A1D4-681B912F54D0}" type="presParOf" srcId="{9EB491D5-0DB5-48A9-AE47-124702E8E188}" destId="{806E8E90-FC25-49DE-97DF-86B5EBC2107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9406BB-93AC-4B43-BE6D-1DCAC26C9DD5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/>
      <dgm:spPr/>
      <dgm:t>
        <a:bodyPr/>
        <a:lstStyle/>
        <a:p>
          <a:endParaRPr lang="ru-RU"/>
        </a:p>
      </dgm:t>
    </dgm:pt>
    <dgm:pt modelId="{88F15DDB-7FA0-4CBC-A456-177003348A1F}">
      <dgm:prSet custT="1"/>
      <dgm:spPr/>
      <dgm:t>
        <a:bodyPr/>
        <a:lstStyle/>
        <a:p>
          <a:pPr algn="ctr" rtl="0"/>
          <a:r>
            <a:rPr lang="ru-RU" sz="3200" b="1" smtClean="0"/>
            <a:t>Точки зрения учёных</a:t>
          </a:r>
          <a:endParaRPr lang="ru-RU" sz="3200" dirty="0"/>
        </a:p>
      </dgm:t>
    </dgm:pt>
    <dgm:pt modelId="{D7A1BCA0-A0D1-440E-A47F-248319DA001C}" type="parTrans" cxnId="{BDE73EEE-F775-4B05-8182-1B0D6D1DDE46}">
      <dgm:prSet/>
      <dgm:spPr/>
      <dgm:t>
        <a:bodyPr/>
        <a:lstStyle/>
        <a:p>
          <a:endParaRPr lang="ru-RU"/>
        </a:p>
      </dgm:t>
    </dgm:pt>
    <dgm:pt modelId="{575B17BB-EB97-423C-BDB3-7CDAE5FE2649}" type="sibTrans" cxnId="{BDE73EEE-F775-4B05-8182-1B0D6D1DDE46}">
      <dgm:prSet/>
      <dgm:spPr/>
      <dgm:t>
        <a:bodyPr/>
        <a:lstStyle/>
        <a:p>
          <a:endParaRPr lang="ru-RU"/>
        </a:p>
      </dgm:t>
    </dgm:pt>
    <dgm:pt modelId="{CD20D8F6-5AD5-461C-8B3E-973F926128FA}" type="pres">
      <dgm:prSet presAssocID="{479406BB-93AC-4B43-BE6D-1DCAC26C9D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FB7BD4-C97B-4081-B25C-F853207DF102}" type="pres">
      <dgm:prSet presAssocID="{88F15DDB-7FA0-4CBC-A456-177003348A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6D91F7-803C-4A03-AEDF-53BBD54F823E}" type="presOf" srcId="{88F15DDB-7FA0-4CBC-A456-177003348A1F}" destId="{D4FB7BD4-C97B-4081-B25C-F853207DF102}" srcOrd="0" destOrd="0" presId="urn:microsoft.com/office/officeart/2005/8/layout/vList2"/>
    <dgm:cxn modelId="{BDE73EEE-F775-4B05-8182-1B0D6D1DDE46}" srcId="{479406BB-93AC-4B43-BE6D-1DCAC26C9DD5}" destId="{88F15DDB-7FA0-4CBC-A456-177003348A1F}" srcOrd="0" destOrd="0" parTransId="{D7A1BCA0-A0D1-440E-A47F-248319DA001C}" sibTransId="{575B17BB-EB97-423C-BDB3-7CDAE5FE2649}"/>
    <dgm:cxn modelId="{3ED23B15-7B45-4AEE-8369-0A4A21B616BB}" type="presOf" srcId="{479406BB-93AC-4B43-BE6D-1DCAC26C9DD5}" destId="{CD20D8F6-5AD5-461C-8B3E-973F926128FA}" srcOrd="0" destOrd="0" presId="urn:microsoft.com/office/officeart/2005/8/layout/vList2"/>
    <dgm:cxn modelId="{C539E6F2-8DBA-46FF-85B0-2B76F905B335}" type="presParOf" srcId="{CD20D8F6-5AD5-461C-8B3E-973F926128FA}" destId="{D4FB7BD4-C97B-4081-B25C-F853207DF10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940779-80E3-44AC-8F53-E89FA80429E1}" type="doc">
      <dgm:prSet loTypeId="urn:microsoft.com/office/officeart/2005/8/layout/hierarchy5" loCatId="hierarchy" qsTypeId="urn:microsoft.com/office/officeart/2005/8/quickstyle/3d7" qsCatId="3D" csTypeId="urn:microsoft.com/office/officeart/2005/8/colors/accent3_1" csCatId="accent3" phldr="1"/>
      <dgm:spPr/>
    </dgm:pt>
    <dgm:pt modelId="{5655D8DC-F9BE-4188-A440-1B072998A1A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Arial" charset="0"/>
              <a:cs typeface="Arial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Arial" charset="0"/>
              <a:cs typeface="Arial" charset="0"/>
            </a:rPr>
            <a:t>форма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Arial" charset="0"/>
              <a:cs typeface="Arial" charset="0"/>
            </a:rPr>
            <a:t> глагола</a:t>
          </a:r>
        </a:p>
      </dgm:t>
    </dgm:pt>
    <dgm:pt modelId="{EC1DDCA4-2A71-44C0-A4EB-5B26208BFA51}" type="parTrans" cxnId="{05EF6D73-11AE-4819-BE73-4DC419851955}">
      <dgm:prSet/>
      <dgm:spPr/>
      <dgm:t>
        <a:bodyPr/>
        <a:lstStyle/>
        <a:p>
          <a:endParaRPr lang="ru-RU"/>
        </a:p>
      </dgm:t>
    </dgm:pt>
    <dgm:pt modelId="{66F8E48F-2641-4893-BC5E-4FDAD1E2C8DF}" type="sibTrans" cxnId="{05EF6D73-11AE-4819-BE73-4DC419851955}">
      <dgm:prSet/>
      <dgm:spPr/>
      <dgm:t>
        <a:bodyPr/>
        <a:lstStyle/>
        <a:p>
          <a:endParaRPr lang="ru-RU"/>
        </a:p>
      </dgm:t>
    </dgm:pt>
    <dgm:pt modelId="{5731FA9D-5102-410A-8541-2FCAC19640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/>
              <a:solidFill>
                <a:srgbClr val="008000"/>
              </a:solidFill>
              <a:effectLst/>
              <a:latin typeface="Arial" charset="0"/>
              <a:cs typeface="Arial" charset="0"/>
            </a:rPr>
            <a:t>Начальная форма глагола</a:t>
          </a:r>
        </a:p>
      </dgm:t>
    </dgm:pt>
    <dgm:pt modelId="{F1104373-D863-4621-82D7-8F0D9ACC3D4D}" type="parTrans" cxnId="{531CA797-789F-41B0-A3F7-35A89D016C01}">
      <dgm:prSet/>
      <dgm:spPr/>
      <dgm:t>
        <a:bodyPr/>
        <a:lstStyle/>
        <a:p>
          <a:endParaRPr lang="ru-RU"/>
        </a:p>
      </dgm:t>
    </dgm:pt>
    <dgm:pt modelId="{14F26F0D-54D2-4CB6-94A6-3F0B8010922D}" type="sibTrans" cxnId="{531CA797-789F-41B0-A3F7-35A89D016C01}">
      <dgm:prSet/>
      <dgm:spPr/>
      <dgm:t>
        <a:bodyPr/>
        <a:lstStyle/>
        <a:p>
          <a:endParaRPr lang="ru-RU"/>
        </a:p>
      </dgm:t>
    </dgm:pt>
    <dgm:pt modelId="{36B38A6D-D95C-44F6-BCB5-4942C21568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/>
              <a:solidFill>
                <a:srgbClr val="008000"/>
              </a:solidFill>
              <a:effectLst/>
              <a:latin typeface="Arial" charset="0"/>
              <a:cs typeface="Arial" charset="0"/>
            </a:rPr>
            <a:t>Инфинитив </a:t>
          </a:r>
          <a:r>
            <a:rPr kumimoji="0" lang="ru-RU" sz="2000" b="1" i="0" u="none" strike="noStrike" cap="none" normalizeH="0" baseline="0" dirty="0" smtClean="0">
              <a:ln/>
              <a:solidFill>
                <a:srgbClr val="008000"/>
              </a:solidFill>
              <a:effectLst/>
              <a:latin typeface="Arial" charset="0"/>
              <a:cs typeface="Arial" charset="0"/>
            </a:rPr>
            <a:t>(«неопределённый»)</a:t>
          </a:r>
        </a:p>
      </dgm:t>
    </dgm:pt>
    <dgm:pt modelId="{70F8EC78-B031-4D06-9DAA-94ABA30C3982}" type="parTrans" cxnId="{ECD292E5-99B1-48AC-9255-2F2DA3696A19}">
      <dgm:prSet/>
      <dgm:spPr/>
      <dgm:t>
        <a:bodyPr/>
        <a:lstStyle/>
        <a:p>
          <a:endParaRPr lang="ru-RU"/>
        </a:p>
      </dgm:t>
    </dgm:pt>
    <dgm:pt modelId="{D7C75C49-F822-4F33-A33D-5A10C0E291E2}" type="sibTrans" cxnId="{ECD292E5-99B1-48AC-9255-2F2DA3696A19}">
      <dgm:prSet/>
      <dgm:spPr/>
      <dgm:t>
        <a:bodyPr/>
        <a:lstStyle/>
        <a:p>
          <a:endParaRPr lang="ru-RU"/>
        </a:p>
      </dgm:t>
    </dgm:pt>
    <dgm:pt modelId="{369E51ED-0408-40EF-9C30-60D2B7ABB350}" type="pres">
      <dgm:prSet presAssocID="{71940779-80E3-44AC-8F53-E89FA80429E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69CACEB-50C7-46E3-9C7F-07389EEB9523}" type="pres">
      <dgm:prSet presAssocID="{71940779-80E3-44AC-8F53-E89FA80429E1}" presName="hierFlow" presStyleCnt="0"/>
      <dgm:spPr/>
    </dgm:pt>
    <dgm:pt modelId="{CCBFA71D-E45A-42B8-8A19-7D7A0A11D4F3}" type="pres">
      <dgm:prSet presAssocID="{71940779-80E3-44AC-8F53-E89FA80429E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EC2E9A7-3BC9-4149-A44C-3A5131419F0F}" type="pres">
      <dgm:prSet presAssocID="{5655D8DC-F9BE-4188-A440-1B072998A1A0}" presName="Name17" presStyleCnt="0"/>
      <dgm:spPr/>
    </dgm:pt>
    <dgm:pt modelId="{7802B6A4-8048-4EC4-8B7E-953D7E76B9DD}" type="pres">
      <dgm:prSet presAssocID="{5655D8DC-F9BE-4188-A440-1B072998A1A0}" presName="level1Shape" presStyleLbl="node0" presStyleIdx="0" presStyleCnt="1" custScaleX="95263" custScaleY="72626" custLinFactNeighborX="-8032" custLinFactNeighborY="-20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F5B114-4809-4DFF-A734-9CE43E06A7BF}" type="pres">
      <dgm:prSet presAssocID="{5655D8DC-F9BE-4188-A440-1B072998A1A0}" presName="hierChild2" presStyleCnt="0"/>
      <dgm:spPr/>
    </dgm:pt>
    <dgm:pt modelId="{393E67D1-A2FF-45BC-B0B6-4E5A31B69E6A}" type="pres">
      <dgm:prSet presAssocID="{F1104373-D863-4621-82D7-8F0D9ACC3D4D}" presName="Name25" presStyleLbl="parChTrans1D2" presStyleIdx="0" presStyleCnt="2"/>
      <dgm:spPr/>
      <dgm:t>
        <a:bodyPr/>
        <a:lstStyle/>
        <a:p>
          <a:endParaRPr lang="ru-RU"/>
        </a:p>
      </dgm:t>
    </dgm:pt>
    <dgm:pt modelId="{15B7968C-A0BB-45BF-99C2-6E77225FD26C}" type="pres">
      <dgm:prSet presAssocID="{F1104373-D863-4621-82D7-8F0D9ACC3D4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B181FD5-56CF-4AEB-97FA-822BE6B8949B}" type="pres">
      <dgm:prSet presAssocID="{5731FA9D-5102-410A-8541-2FCAC1964086}" presName="Name30" presStyleCnt="0"/>
      <dgm:spPr/>
    </dgm:pt>
    <dgm:pt modelId="{8025955D-AD11-44ED-A772-AF685B93B0F9}" type="pres">
      <dgm:prSet presAssocID="{5731FA9D-5102-410A-8541-2FCAC1964086}" presName="level2Shape" presStyleLbl="node2" presStyleIdx="0" presStyleCnt="2"/>
      <dgm:spPr/>
      <dgm:t>
        <a:bodyPr/>
        <a:lstStyle/>
        <a:p>
          <a:endParaRPr lang="ru-RU"/>
        </a:p>
      </dgm:t>
    </dgm:pt>
    <dgm:pt modelId="{FEB06448-4020-4248-9295-1FB9C2DAC7CB}" type="pres">
      <dgm:prSet presAssocID="{5731FA9D-5102-410A-8541-2FCAC1964086}" presName="hierChild3" presStyleCnt="0"/>
      <dgm:spPr/>
    </dgm:pt>
    <dgm:pt modelId="{B637626A-3AB0-4FBC-B8DF-6130A9A39274}" type="pres">
      <dgm:prSet presAssocID="{70F8EC78-B031-4D06-9DAA-94ABA30C3982}" presName="Name25" presStyleLbl="parChTrans1D2" presStyleIdx="1" presStyleCnt="2"/>
      <dgm:spPr/>
      <dgm:t>
        <a:bodyPr/>
        <a:lstStyle/>
        <a:p>
          <a:endParaRPr lang="ru-RU"/>
        </a:p>
      </dgm:t>
    </dgm:pt>
    <dgm:pt modelId="{D7F1FF08-C66E-4B84-8440-0149CB70744F}" type="pres">
      <dgm:prSet presAssocID="{70F8EC78-B031-4D06-9DAA-94ABA30C398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988069B-906B-4557-A3F0-D70C9297DEFF}" type="pres">
      <dgm:prSet presAssocID="{36B38A6D-D95C-44F6-BCB5-4942C215685A}" presName="Name30" presStyleCnt="0"/>
      <dgm:spPr/>
    </dgm:pt>
    <dgm:pt modelId="{2BF19EE0-6F85-42A1-85BD-8E35C03D0016}" type="pres">
      <dgm:prSet presAssocID="{36B38A6D-D95C-44F6-BCB5-4942C215685A}" presName="level2Shape" presStyleLbl="node2" presStyleIdx="1" presStyleCnt="2"/>
      <dgm:spPr/>
      <dgm:t>
        <a:bodyPr/>
        <a:lstStyle/>
        <a:p>
          <a:endParaRPr lang="ru-RU"/>
        </a:p>
      </dgm:t>
    </dgm:pt>
    <dgm:pt modelId="{391F6549-882A-442D-9527-B5CF3A58B9EF}" type="pres">
      <dgm:prSet presAssocID="{36B38A6D-D95C-44F6-BCB5-4942C215685A}" presName="hierChild3" presStyleCnt="0"/>
      <dgm:spPr/>
    </dgm:pt>
    <dgm:pt modelId="{45FA9F9E-A79B-41E4-B42D-0D057C853BBD}" type="pres">
      <dgm:prSet presAssocID="{71940779-80E3-44AC-8F53-E89FA80429E1}" presName="bgShapesFlow" presStyleCnt="0"/>
      <dgm:spPr/>
    </dgm:pt>
  </dgm:ptLst>
  <dgm:cxnLst>
    <dgm:cxn modelId="{05EF6D73-11AE-4819-BE73-4DC419851955}" srcId="{71940779-80E3-44AC-8F53-E89FA80429E1}" destId="{5655D8DC-F9BE-4188-A440-1B072998A1A0}" srcOrd="0" destOrd="0" parTransId="{EC1DDCA4-2A71-44C0-A4EB-5B26208BFA51}" sibTransId="{66F8E48F-2641-4893-BC5E-4FDAD1E2C8DF}"/>
    <dgm:cxn modelId="{91266FED-F1B9-40D4-BCE9-C23463197B9F}" type="presOf" srcId="{36B38A6D-D95C-44F6-BCB5-4942C215685A}" destId="{2BF19EE0-6F85-42A1-85BD-8E35C03D0016}" srcOrd="0" destOrd="0" presId="urn:microsoft.com/office/officeart/2005/8/layout/hierarchy5"/>
    <dgm:cxn modelId="{CB7D3B1A-2364-48E9-A270-FC3F5F2B045E}" type="presOf" srcId="{70F8EC78-B031-4D06-9DAA-94ABA30C3982}" destId="{B637626A-3AB0-4FBC-B8DF-6130A9A39274}" srcOrd="0" destOrd="0" presId="urn:microsoft.com/office/officeart/2005/8/layout/hierarchy5"/>
    <dgm:cxn modelId="{49B1CAA9-AD7C-458B-8AF4-5AC026C9659B}" type="presOf" srcId="{5731FA9D-5102-410A-8541-2FCAC1964086}" destId="{8025955D-AD11-44ED-A772-AF685B93B0F9}" srcOrd="0" destOrd="0" presId="urn:microsoft.com/office/officeart/2005/8/layout/hierarchy5"/>
    <dgm:cxn modelId="{3E9D5557-973C-47F7-9D56-7E7B8ED6D156}" type="presOf" srcId="{71940779-80E3-44AC-8F53-E89FA80429E1}" destId="{369E51ED-0408-40EF-9C30-60D2B7ABB350}" srcOrd="0" destOrd="0" presId="urn:microsoft.com/office/officeart/2005/8/layout/hierarchy5"/>
    <dgm:cxn modelId="{ECD292E5-99B1-48AC-9255-2F2DA3696A19}" srcId="{5655D8DC-F9BE-4188-A440-1B072998A1A0}" destId="{36B38A6D-D95C-44F6-BCB5-4942C215685A}" srcOrd="1" destOrd="0" parTransId="{70F8EC78-B031-4D06-9DAA-94ABA30C3982}" sibTransId="{D7C75C49-F822-4F33-A33D-5A10C0E291E2}"/>
    <dgm:cxn modelId="{627E16F0-CE35-4FBE-BC0D-3EE7D57A0262}" type="presOf" srcId="{5655D8DC-F9BE-4188-A440-1B072998A1A0}" destId="{7802B6A4-8048-4EC4-8B7E-953D7E76B9DD}" srcOrd="0" destOrd="0" presId="urn:microsoft.com/office/officeart/2005/8/layout/hierarchy5"/>
    <dgm:cxn modelId="{02801C71-4E5B-4B84-B681-0E83F29060E9}" type="presOf" srcId="{F1104373-D863-4621-82D7-8F0D9ACC3D4D}" destId="{15B7968C-A0BB-45BF-99C2-6E77225FD26C}" srcOrd="1" destOrd="0" presId="urn:microsoft.com/office/officeart/2005/8/layout/hierarchy5"/>
    <dgm:cxn modelId="{531CA797-789F-41B0-A3F7-35A89D016C01}" srcId="{5655D8DC-F9BE-4188-A440-1B072998A1A0}" destId="{5731FA9D-5102-410A-8541-2FCAC1964086}" srcOrd="0" destOrd="0" parTransId="{F1104373-D863-4621-82D7-8F0D9ACC3D4D}" sibTransId="{14F26F0D-54D2-4CB6-94A6-3F0B8010922D}"/>
    <dgm:cxn modelId="{6698DEA1-C725-428E-AA38-CE17EF085E13}" type="presOf" srcId="{70F8EC78-B031-4D06-9DAA-94ABA30C3982}" destId="{D7F1FF08-C66E-4B84-8440-0149CB70744F}" srcOrd="1" destOrd="0" presId="urn:microsoft.com/office/officeart/2005/8/layout/hierarchy5"/>
    <dgm:cxn modelId="{7DEFC4AA-603A-4548-9D1C-74EAB1CD33A6}" type="presOf" srcId="{F1104373-D863-4621-82D7-8F0D9ACC3D4D}" destId="{393E67D1-A2FF-45BC-B0B6-4E5A31B69E6A}" srcOrd="0" destOrd="0" presId="urn:microsoft.com/office/officeart/2005/8/layout/hierarchy5"/>
    <dgm:cxn modelId="{10B03131-2DF1-428B-B58B-3F416C82D0BD}" type="presParOf" srcId="{369E51ED-0408-40EF-9C30-60D2B7ABB350}" destId="{169CACEB-50C7-46E3-9C7F-07389EEB9523}" srcOrd="0" destOrd="0" presId="urn:microsoft.com/office/officeart/2005/8/layout/hierarchy5"/>
    <dgm:cxn modelId="{A1FC57B1-68BD-41D8-8C9A-DBDB8BC75248}" type="presParOf" srcId="{169CACEB-50C7-46E3-9C7F-07389EEB9523}" destId="{CCBFA71D-E45A-42B8-8A19-7D7A0A11D4F3}" srcOrd="0" destOrd="0" presId="urn:microsoft.com/office/officeart/2005/8/layout/hierarchy5"/>
    <dgm:cxn modelId="{A6478DE1-4D3D-4B54-B103-CE82287A3346}" type="presParOf" srcId="{CCBFA71D-E45A-42B8-8A19-7D7A0A11D4F3}" destId="{CEC2E9A7-3BC9-4149-A44C-3A5131419F0F}" srcOrd="0" destOrd="0" presId="urn:microsoft.com/office/officeart/2005/8/layout/hierarchy5"/>
    <dgm:cxn modelId="{D2436604-D505-4BD9-AC31-A3ACDE94FF24}" type="presParOf" srcId="{CEC2E9A7-3BC9-4149-A44C-3A5131419F0F}" destId="{7802B6A4-8048-4EC4-8B7E-953D7E76B9DD}" srcOrd="0" destOrd="0" presId="urn:microsoft.com/office/officeart/2005/8/layout/hierarchy5"/>
    <dgm:cxn modelId="{02A0ECFF-F82F-4E72-8AB0-CB49F4077863}" type="presParOf" srcId="{CEC2E9A7-3BC9-4149-A44C-3A5131419F0F}" destId="{94F5B114-4809-4DFF-A734-9CE43E06A7BF}" srcOrd="1" destOrd="0" presId="urn:microsoft.com/office/officeart/2005/8/layout/hierarchy5"/>
    <dgm:cxn modelId="{EF13DE77-6E35-4641-924D-2C359E4C77B2}" type="presParOf" srcId="{94F5B114-4809-4DFF-A734-9CE43E06A7BF}" destId="{393E67D1-A2FF-45BC-B0B6-4E5A31B69E6A}" srcOrd="0" destOrd="0" presId="urn:microsoft.com/office/officeart/2005/8/layout/hierarchy5"/>
    <dgm:cxn modelId="{B752CD98-5B88-44C6-8AD7-32B116450553}" type="presParOf" srcId="{393E67D1-A2FF-45BC-B0B6-4E5A31B69E6A}" destId="{15B7968C-A0BB-45BF-99C2-6E77225FD26C}" srcOrd="0" destOrd="0" presId="urn:microsoft.com/office/officeart/2005/8/layout/hierarchy5"/>
    <dgm:cxn modelId="{F62B8B9D-2FD5-4F71-B55F-1FF9A7FD2477}" type="presParOf" srcId="{94F5B114-4809-4DFF-A734-9CE43E06A7BF}" destId="{1B181FD5-56CF-4AEB-97FA-822BE6B8949B}" srcOrd="1" destOrd="0" presId="urn:microsoft.com/office/officeart/2005/8/layout/hierarchy5"/>
    <dgm:cxn modelId="{925AECD2-0DB4-42C3-AF12-CA1E1346F166}" type="presParOf" srcId="{1B181FD5-56CF-4AEB-97FA-822BE6B8949B}" destId="{8025955D-AD11-44ED-A772-AF685B93B0F9}" srcOrd="0" destOrd="0" presId="urn:microsoft.com/office/officeart/2005/8/layout/hierarchy5"/>
    <dgm:cxn modelId="{77873776-1BD3-46DE-B07A-984403CF5EB7}" type="presParOf" srcId="{1B181FD5-56CF-4AEB-97FA-822BE6B8949B}" destId="{FEB06448-4020-4248-9295-1FB9C2DAC7CB}" srcOrd="1" destOrd="0" presId="urn:microsoft.com/office/officeart/2005/8/layout/hierarchy5"/>
    <dgm:cxn modelId="{0A1D9643-B6D0-477C-B4E9-182FEE7DFB37}" type="presParOf" srcId="{94F5B114-4809-4DFF-A734-9CE43E06A7BF}" destId="{B637626A-3AB0-4FBC-B8DF-6130A9A39274}" srcOrd="2" destOrd="0" presId="urn:microsoft.com/office/officeart/2005/8/layout/hierarchy5"/>
    <dgm:cxn modelId="{059BC334-E545-4E85-8DD0-6B239177A759}" type="presParOf" srcId="{B637626A-3AB0-4FBC-B8DF-6130A9A39274}" destId="{D7F1FF08-C66E-4B84-8440-0149CB70744F}" srcOrd="0" destOrd="0" presId="urn:microsoft.com/office/officeart/2005/8/layout/hierarchy5"/>
    <dgm:cxn modelId="{12C8F76E-C2CA-454F-9461-207DCDA9C9D7}" type="presParOf" srcId="{94F5B114-4809-4DFF-A734-9CE43E06A7BF}" destId="{7988069B-906B-4557-A3F0-D70C9297DEFF}" srcOrd="3" destOrd="0" presId="urn:microsoft.com/office/officeart/2005/8/layout/hierarchy5"/>
    <dgm:cxn modelId="{3BE7166E-8BB2-484F-B5A9-28DEDC17FB9B}" type="presParOf" srcId="{7988069B-906B-4557-A3F0-D70C9297DEFF}" destId="{2BF19EE0-6F85-42A1-85BD-8E35C03D0016}" srcOrd="0" destOrd="0" presId="urn:microsoft.com/office/officeart/2005/8/layout/hierarchy5"/>
    <dgm:cxn modelId="{1C20A288-420C-468D-8D82-03FDA256AA6E}" type="presParOf" srcId="{7988069B-906B-4557-A3F0-D70C9297DEFF}" destId="{391F6549-882A-442D-9527-B5CF3A58B9EF}" srcOrd="1" destOrd="0" presId="urn:microsoft.com/office/officeart/2005/8/layout/hierarchy5"/>
    <dgm:cxn modelId="{15228639-78E5-4C4E-9321-F2C1E1E5B9D0}" type="presParOf" srcId="{369E51ED-0408-40EF-9C30-60D2B7ABB350}" destId="{45FA9F9E-A79B-41E4-B42D-0D057C853BBD}" srcOrd="1" destOrd="0" presId="urn:microsoft.com/office/officeart/2005/8/layout/hierarchy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A2A967-CDEF-4740-B1F5-88D11CA7F5DA}">
      <dsp:nvSpPr>
        <dsp:cNvPr id="0" name=""/>
        <dsp:cNvSpPr/>
      </dsp:nvSpPr>
      <dsp:spPr>
        <a:xfrm>
          <a:off x="3965612" y="2351804"/>
          <a:ext cx="2170170" cy="753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6641"/>
              </a:lnTo>
              <a:lnTo>
                <a:pt x="2170170" y="376641"/>
              </a:lnTo>
              <a:lnTo>
                <a:pt x="2170170" y="753282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668D9-DBCD-4029-AB3C-B758DB7E2F0E}">
      <dsp:nvSpPr>
        <dsp:cNvPr id="0" name=""/>
        <dsp:cNvSpPr/>
      </dsp:nvSpPr>
      <dsp:spPr>
        <a:xfrm>
          <a:off x="1795441" y="2351804"/>
          <a:ext cx="2170170" cy="753282"/>
        </a:xfrm>
        <a:custGeom>
          <a:avLst/>
          <a:gdLst/>
          <a:ahLst/>
          <a:cxnLst/>
          <a:rect l="0" t="0" r="0" b="0"/>
          <a:pathLst>
            <a:path>
              <a:moveTo>
                <a:pt x="2170170" y="0"/>
              </a:moveTo>
              <a:lnTo>
                <a:pt x="2170170" y="376641"/>
              </a:lnTo>
              <a:lnTo>
                <a:pt x="0" y="376641"/>
              </a:lnTo>
              <a:lnTo>
                <a:pt x="0" y="753282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B6AB09-5A71-48BE-8396-ECE482362230}">
      <dsp:nvSpPr>
        <dsp:cNvPr id="0" name=""/>
        <dsp:cNvSpPr/>
      </dsp:nvSpPr>
      <dsp:spPr>
        <a:xfrm>
          <a:off x="2172082" y="558274"/>
          <a:ext cx="3587058" cy="1793529"/>
        </a:xfrm>
        <a:prstGeom prst="rect">
          <a:avLst/>
        </a:prstGeom>
        <a:gradFill rotWithShape="0">
          <a:gsLst>
            <a:gs pos="0">
              <a:schemeClr val="accent3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форма глагола</a:t>
          </a:r>
        </a:p>
      </dsp:txBody>
      <dsp:txXfrm>
        <a:off x="2172082" y="558274"/>
        <a:ext cx="3587058" cy="1793529"/>
      </dsp:txXfrm>
    </dsp:sp>
    <dsp:sp modelId="{2107CA6C-C6E4-4E29-8748-C7209861BB56}">
      <dsp:nvSpPr>
        <dsp:cNvPr id="0" name=""/>
        <dsp:cNvSpPr/>
      </dsp:nvSpPr>
      <dsp:spPr>
        <a:xfrm>
          <a:off x="1912" y="3105086"/>
          <a:ext cx="3587058" cy="77030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Что делать?</a:t>
          </a:r>
        </a:p>
      </dsp:txBody>
      <dsp:txXfrm>
        <a:off x="1912" y="3105086"/>
        <a:ext cx="3587058" cy="770302"/>
      </dsp:txXfrm>
    </dsp:sp>
    <dsp:sp modelId="{0082750C-80F3-4C5E-83F0-FDD30D95EA73}">
      <dsp:nvSpPr>
        <dsp:cNvPr id="0" name=""/>
        <dsp:cNvSpPr/>
      </dsp:nvSpPr>
      <dsp:spPr>
        <a:xfrm>
          <a:off x="4342253" y="3105086"/>
          <a:ext cx="3587058" cy="77030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Что сделать?</a:t>
          </a:r>
        </a:p>
      </dsp:txBody>
      <dsp:txXfrm>
        <a:off x="4342253" y="3105086"/>
        <a:ext cx="3587058" cy="7703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FB7BD4-C97B-4081-B25C-F853207DF102}">
      <dsp:nvSpPr>
        <dsp:cNvPr id="0" name=""/>
        <dsp:cNvSpPr/>
      </dsp:nvSpPr>
      <dsp:spPr>
        <a:xfrm>
          <a:off x="0" y="173"/>
          <a:ext cx="4781784" cy="58442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/>
            <a:t>Точки зрения учёных</a:t>
          </a:r>
          <a:endParaRPr lang="ru-RU" sz="3200" kern="1200" dirty="0"/>
        </a:p>
      </dsp:txBody>
      <dsp:txXfrm>
        <a:off x="28529" y="28702"/>
        <a:ext cx="4724726" cy="527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02B6A4-8048-4EC4-8B7E-953D7E76B9DD}">
      <dsp:nvSpPr>
        <dsp:cNvPr id="0" name=""/>
        <dsp:cNvSpPr/>
      </dsp:nvSpPr>
      <dsp:spPr>
        <a:xfrm>
          <a:off x="0" y="1629719"/>
          <a:ext cx="3753159" cy="1430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Arial" charset="0"/>
              <a:cs typeface="Arial" charset="0"/>
            </a:rPr>
            <a:t>Неопределённая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Arial" charset="0"/>
              <a:cs typeface="Arial" charset="0"/>
            </a:rPr>
            <a:t>форма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Arial" charset="0"/>
              <a:cs typeface="Arial" charset="0"/>
            </a:rPr>
            <a:t> глагола</a:t>
          </a:r>
        </a:p>
      </dsp:txBody>
      <dsp:txXfrm>
        <a:off x="41902" y="1671621"/>
        <a:ext cx="3669355" cy="1346850"/>
      </dsp:txXfrm>
    </dsp:sp>
    <dsp:sp modelId="{393E67D1-A2FF-45BC-B0B6-4E5A31B69E6A}">
      <dsp:nvSpPr>
        <dsp:cNvPr id="0" name=""/>
        <dsp:cNvSpPr/>
      </dsp:nvSpPr>
      <dsp:spPr>
        <a:xfrm rot="19563039">
          <a:off x="3586498" y="1761905"/>
          <a:ext cx="1955325" cy="74311"/>
        </a:xfrm>
        <a:custGeom>
          <a:avLst/>
          <a:gdLst/>
          <a:ahLst/>
          <a:cxnLst/>
          <a:rect l="0" t="0" r="0" b="0"/>
          <a:pathLst>
            <a:path>
              <a:moveTo>
                <a:pt x="0" y="37155"/>
              </a:moveTo>
              <a:lnTo>
                <a:pt x="1955325" y="3715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4515278" y="1750178"/>
        <a:ext cx="97766" cy="97766"/>
      </dsp:txXfrm>
    </dsp:sp>
    <dsp:sp modelId="{8025955D-AD11-44ED-A772-AF685B93B0F9}">
      <dsp:nvSpPr>
        <dsp:cNvPr id="0" name=""/>
        <dsp:cNvSpPr/>
      </dsp:nvSpPr>
      <dsp:spPr>
        <a:xfrm>
          <a:off x="5375163" y="268129"/>
          <a:ext cx="3939786" cy="19698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/>
              <a:solidFill>
                <a:srgbClr val="008000"/>
              </a:solidFill>
              <a:effectLst/>
              <a:latin typeface="Arial" charset="0"/>
              <a:cs typeface="Arial" charset="0"/>
            </a:rPr>
            <a:t>Начальная форма глагола</a:t>
          </a:r>
        </a:p>
      </dsp:txBody>
      <dsp:txXfrm>
        <a:off x="5432859" y="325825"/>
        <a:ext cx="3824394" cy="1854501"/>
      </dsp:txXfrm>
    </dsp:sp>
    <dsp:sp modelId="{B637626A-3AB0-4FBC-B8DF-6130A9A39274}">
      <dsp:nvSpPr>
        <dsp:cNvPr id="0" name=""/>
        <dsp:cNvSpPr/>
      </dsp:nvSpPr>
      <dsp:spPr>
        <a:xfrm rot="2152986">
          <a:off x="3563189" y="2894594"/>
          <a:ext cx="2001944" cy="74311"/>
        </a:xfrm>
        <a:custGeom>
          <a:avLst/>
          <a:gdLst/>
          <a:ahLst/>
          <a:cxnLst/>
          <a:rect l="0" t="0" r="0" b="0"/>
          <a:pathLst>
            <a:path>
              <a:moveTo>
                <a:pt x="0" y="37155"/>
              </a:moveTo>
              <a:lnTo>
                <a:pt x="2001944" y="3715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4514112" y="2881701"/>
        <a:ext cx="100097" cy="100097"/>
      </dsp:txXfrm>
    </dsp:sp>
    <dsp:sp modelId="{2BF19EE0-6F85-42A1-85BD-8E35C03D0016}">
      <dsp:nvSpPr>
        <dsp:cNvPr id="0" name=""/>
        <dsp:cNvSpPr/>
      </dsp:nvSpPr>
      <dsp:spPr>
        <a:xfrm>
          <a:off x="5375163" y="2533506"/>
          <a:ext cx="3939786" cy="19698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/>
              <a:solidFill>
                <a:srgbClr val="008000"/>
              </a:solidFill>
              <a:effectLst/>
              <a:latin typeface="Arial" charset="0"/>
              <a:cs typeface="Arial" charset="0"/>
            </a:rPr>
            <a:t>Инфинитив </a:t>
          </a:r>
          <a:r>
            <a:rPr kumimoji="0" lang="ru-RU" sz="2000" b="1" i="0" u="none" strike="noStrike" kern="1200" cap="none" normalizeH="0" baseline="0" dirty="0" smtClean="0">
              <a:ln/>
              <a:solidFill>
                <a:srgbClr val="008000"/>
              </a:solidFill>
              <a:effectLst/>
              <a:latin typeface="Arial" charset="0"/>
              <a:cs typeface="Arial" charset="0"/>
            </a:rPr>
            <a:t>(«неопределённый»)</a:t>
          </a:r>
        </a:p>
      </dsp:txBody>
      <dsp:txXfrm>
        <a:off x="5432859" y="2591202"/>
        <a:ext cx="3824394" cy="18545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5E2B8-5F7E-4C63-80C3-18507A3662F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CA66B-6B6C-4033-B02C-ECF14ADED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47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14" descr="http://www.playcast.ru/uploads/2014/12/17/11140463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23163" y="116632"/>
            <a:ext cx="2448273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www.playcast.ru/uploads/2014/12/17/11140463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140970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0" descr="http://img-fotki.yandex.ru/get/6112/130884706.18/0_72df4_dd2a1cb7_ori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46764">
            <a:off x="2626951" y="4336475"/>
            <a:ext cx="4121461" cy="270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5" y="6624737"/>
            <a:ext cx="1168419" cy="2606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8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7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5.emf"/><Relationship Id="rId4" Type="http://schemas.openxmlformats.org/officeDocument/2006/relationships/oleObject" Target="../embeddings/_____Microsoft_Excel_97-20031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allcurtains.ru/uploads/posts/2012-06/1340403879_risunok-139.jpg" TargetMode="External"/><Relationship Id="rId13" Type="http://schemas.openxmlformats.org/officeDocument/2006/relationships/hyperlink" Target="http://mmedia.ozone.ru/multimedia/books_covers/1008823787.jpg" TargetMode="External"/><Relationship Id="rId18" Type="http://schemas.openxmlformats.org/officeDocument/2006/relationships/hyperlink" Target="http://files.school-collection.edu.ru/dlrstore/c13ae8c5-fc74-4c4a-a7fc-f87b1321a52e/%5bNS-RUS_3-28%5d_%5bMA_064%5d.swf" TargetMode="External"/><Relationship Id="rId3" Type="http://schemas.openxmlformats.org/officeDocument/2006/relationships/hyperlink" Target="http://www.ailona.ru/_ph/112/26914515.png" TargetMode="External"/><Relationship Id="rId7" Type="http://schemas.openxmlformats.org/officeDocument/2006/relationships/hyperlink" Target="http://ivanar.ru/wp-content/uploads/2015/09/959537_rm_-_casal_100.jpg" TargetMode="External"/><Relationship Id="rId12" Type="http://schemas.openxmlformats.org/officeDocument/2006/relationships/hyperlink" Target="http://images.wildberries.ru/big/new/3000000/3007008-1.jpg" TargetMode="External"/><Relationship Id="rId17" Type="http://schemas.openxmlformats.org/officeDocument/2006/relationships/hyperlink" Target="http://gifok.net/images/2016/06/27/Ladybugs_116.png" TargetMode="External"/><Relationship Id="rId2" Type="http://schemas.openxmlformats.org/officeDocument/2006/relationships/hyperlink" Target="http://mp3ostrov.me/?string=%F3%F7%E0%F2%20%E2%20%F8%EA%EE%EB%E5" TargetMode="External"/><Relationship Id="rId16" Type="http://schemas.openxmlformats.org/officeDocument/2006/relationships/hyperlink" Target="http://cs11204.vk.me/u168018371/-1/x_f9516424.jp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s00.infourok.ru/images/doc/234/99143/5/img2.jpg" TargetMode="External"/><Relationship Id="rId11" Type="http://schemas.openxmlformats.org/officeDocument/2006/relationships/hyperlink" Target="http://tvkniga.ru/cover/ru/russkij-izyk-5-klass-54.jpg" TargetMode="External"/><Relationship Id="rId5" Type="http://schemas.openxmlformats.org/officeDocument/2006/relationships/hyperlink" Target="http://demiart.ru/forum/uploads14/post-946858-1392469970.jpg" TargetMode="External"/><Relationship Id="rId15" Type="http://schemas.openxmlformats.org/officeDocument/2006/relationships/hyperlink" Target="http://images.by.prom.st/33591926_w640_h640_dlya_glaz2.jpg" TargetMode="External"/><Relationship Id="rId10" Type="http://schemas.openxmlformats.org/officeDocument/2006/relationships/hyperlink" Target="http://anriofe.xyz/pic-shcolara.ru/img/1618/1618.jpg" TargetMode="External"/><Relationship Id="rId19" Type="http://schemas.openxmlformats.org/officeDocument/2006/relationships/hyperlink" Target="http://ruscopybook.com/upload/information_system_121/2/5/0/item_2505/small_information_items_2505.jpg" TargetMode="External"/><Relationship Id="rId4" Type="http://schemas.openxmlformats.org/officeDocument/2006/relationships/hyperlink" Target="http://www.playcast.ru/uploads/2014/12/17/11140463.png" TargetMode="External"/><Relationship Id="rId9" Type="http://schemas.openxmlformats.org/officeDocument/2006/relationships/hyperlink" Target="http://s020.radikal.ru/i709/1301/66/ed5244a2af09.gif" TargetMode="External"/><Relationship Id="rId14" Type="http://schemas.openxmlformats.org/officeDocument/2006/relationships/hyperlink" Target="http://7enazametku.ru/Otkrytki/otdyx/images/1.gi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66563" y="1196752"/>
            <a:ext cx="7772400" cy="151216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Презентация к уроку по учебному предмету </a:t>
            </a:r>
            <a:r>
              <a:rPr lang="ru-RU" sz="3200" b="1" dirty="0" smtClean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«Русский язык» </a:t>
            </a:r>
          </a:p>
          <a:p>
            <a:r>
              <a:rPr lang="ru-RU" sz="3200" b="1" dirty="0" smtClean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в 4-ом </a:t>
            </a:r>
            <a:r>
              <a:rPr lang="ru-RU" sz="3200" b="1" dirty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классе на тему </a:t>
            </a:r>
            <a:endParaRPr lang="ru-RU" sz="3200" b="1" dirty="0" smtClean="0">
              <a:ln w="3175">
                <a:solidFill>
                  <a:srgbClr val="FFFF00"/>
                </a:solidFill>
              </a:ln>
              <a:solidFill>
                <a:srgbClr val="008000"/>
              </a:solidFill>
            </a:endParaRPr>
          </a:p>
          <a:p>
            <a:r>
              <a:rPr lang="ru-RU" sz="3200" b="1" dirty="0" smtClean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«</a:t>
            </a:r>
            <a:r>
              <a:rPr lang="ru-RU" sz="3200" b="1" dirty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Неопределённая форма </a:t>
            </a:r>
            <a:r>
              <a:rPr lang="ru-RU" sz="3200" b="1" dirty="0" smtClean="0">
                <a:ln w="3175">
                  <a:solidFill>
                    <a:srgbClr val="FFFF00"/>
                  </a:solidFill>
                </a:ln>
                <a:solidFill>
                  <a:srgbClr val="008000"/>
                </a:solidFill>
              </a:rPr>
              <a:t>глагола»</a:t>
            </a:r>
            <a:endParaRPr lang="ru-RU" sz="3200" b="1" dirty="0">
              <a:ln w="3175">
                <a:solidFill>
                  <a:srgbClr val="FFFF00"/>
                </a:solidFill>
              </a:ln>
              <a:solidFill>
                <a:srgbClr val="008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3212976"/>
            <a:ext cx="27883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EABD00"/>
                </a:solidFill>
              </a:rPr>
              <a:t>урок-исследование</a:t>
            </a:r>
            <a:endParaRPr lang="ru-RU" sz="2400" b="1" dirty="0">
              <a:solidFill>
                <a:srgbClr val="EABD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1246" y="464718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srgbClr val="008000"/>
                </a:solidFill>
              </a:rPr>
              <a:t>Автор:</a:t>
            </a:r>
          </a:p>
          <a:p>
            <a:pPr algn="ctr"/>
            <a:r>
              <a:rPr lang="ru-RU" b="1" dirty="0">
                <a:solidFill>
                  <a:srgbClr val="008000"/>
                </a:solidFill>
              </a:rPr>
              <a:t>Игнатова Лариса Юрьевна</a:t>
            </a:r>
          </a:p>
          <a:p>
            <a:pPr lvl="0" algn="ctr"/>
            <a:r>
              <a:rPr lang="ru-RU" dirty="0" smtClean="0">
                <a:solidFill>
                  <a:srgbClr val="008000"/>
                </a:solidFill>
              </a:rPr>
              <a:t>учитель </a:t>
            </a:r>
            <a:r>
              <a:rPr lang="ru-RU" dirty="0">
                <a:solidFill>
                  <a:srgbClr val="008000"/>
                </a:solidFill>
              </a:rPr>
              <a:t>начальных классов </a:t>
            </a:r>
          </a:p>
          <a:p>
            <a:pPr lvl="0" algn="ctr"/>
            <a:r>
              <a:rPr lang="ru-RU" dirty="0">
                <a:solidFill>
                  <a:srgbClr val="008000"/>
                </a:solidFill>
              </a:rPr>
              <a:t>МБОУ Первомайской СОШ им. </a:t>
            </a:r>
            <a:r>
              <a:rPr lang="ru-RU" dirty="0" err="1">
                <a:solidFill>
                  <a:srgbClr val="008000"/>
                </a:solidFill>
              </a:rPr>
              <a:t>А.С.Ерёмина</a:t>
            </a:r>
            <a:r>
              <a:rPr lang="ru-RU" dirty="0">
                <a:solidFill>
                  <a:srgbClr val="008000"/>
                </a:solidFill>
              </a:rPr>
              <a:t>  </a:t>
            </a:r>
          </a:p>
          <a:p>
            <a:pPr lvl="0" algn="ctr"/>
            <a:r>
              <a:rPr lang="ru-RU" dirty="0">
                <a:solidFill>
                  <a:srgbClr val="008000"/>
                </a:solidFill>
              </a:rPr>
              <a:t>Татарского района </a:t>
            </a:r>
          </a:p>
          <a:p>
            <a:pPr lvl="0" algn="ctr"/>
            <a:r>
              <a:rPr lang="ru-RU" dirty="0">
                <a:solidFill>
                  <a:srgbClr val="008000"/>
                </a:solidFill>
              </a:rPr>
              <a:t>Новосибирской области</a:t>
            </a:r>
          </a:p>
          <a:p>
            <a:pPr lvl="0" algn="ctr"/>
            <a:r>
              <a:rPr lang="ru-RU" dirty="0">
                <a:solidFill>
                  <a:srgbClr val="008000"/>
                </a:solidFill>
              </a:rPr>
              <a:t> </a:t>
            </a:r>
            <a:endParaRPr lang="ru-RU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6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3568" y="5579194"/>
            <a:ext cx="8424936" cy="89255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800" b="1" dirty="0"/>
              <a:t> </a:t>
            </a:r>
            <a:r>
              <a:rPr lang="ru-RU" sz="2400" b="1" dirty="0">
                <a:solidFill>
                  <a:srgbClr val="0000CC"/>
                </a:solidFill>
              </a:rPr>
              <a:t>Разберите глаголы </a:t>
            </a:r>
            <a:r>
              <a:rPr lang="ru-RU" sz="2800" b="1" dirty="0">
                <a:solidFill>
                  <a:srgbClr val="FF0000"/>
                </a:solidFill>
              </a:rPr>
              <a:t>мозолить, прикусить, принести</a:t>
            </a:r>
            <a:r>
              <a:rPr lang="ru-RU" sz="2800" b="1" dirty="0"/>
              <a:t> </a:t>
            </a:r>
            <a:r>
              <a:rPr lang="ru-RU" sz="2400" b="1" dirty="0">
                <a:solidFill>
                  <a:srgbClr val="0000CC"/>
                </a:solidFill>
              </a:rPr>
              <a:t>неопределённой формы по составу.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3877070"/>
              </p:ext>
            </p:extLst>
          </p:nvPr>
        </p:nvGraphicFramePr>
        <p:xfrm>
          <a:off x="2051720" y="332656"/>
          <a:ext cx="4781784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H="1">
            <a:off x="2402358" y="917431"/>
            <a:ext cx="2176390" cy="78337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654763" y="917431"/>
            <a:ext cx="2154862" cy="9216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6450784" y="1636672"/>
            <a:ext cx="1695562" cy="830997"/>
            <a:chOff x="6450784" y="1636672"/>
            <a:chExt cx="1695562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6450784" y="1636672"/>
              <a:ext cx="1695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/>
                <a:t>- </a:t>
              </a:r>
              <a:r>
                <a:rPr lang="ru-RU" sz="4800" b="1" dirty="0" err="1" smtClean="0"/>
                <a:t>ть</a:t>
              </a:r>
              <a:r>
                <a:rPr lang="ru-RU" sz="4800" b="1" dirty="0" smtClean="0"/>
                <a:t> </a:t>
              </a:r>
              <a:endParaRPr lang="ru-RU" sz="4800" b="1" dirty="0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6809625" y="1659029"/>
              <a:ext cx="642695" cy="360040"/>
              <a:chOff x="5369465" y="2852936"/>
              <a:chExt cx="642695" cy="360040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 flipV="1">
                <a:off x="5369465" y="2852936"/>
                <a:ext cx="354663" cy="36004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5724128" y="2852936"/>
                <a:ext cx="288032" cy="36004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Группа 10"/>
          <p:cNvGrpSpPr/>
          <p:nvPr/>
        </p:nvGrpSpPr>
        <p:grpSpPr>
          <a:xfrm>
            <a:off x="1428347" y="1831787"/>
            <a:ext cx="1695562" cy="830997"/>
            <a:chOff x="1275947" y="1679387"/>
            <a:chExt cx="1695562" cy="830997"/>
          </a:xfrm>
        </p:grpSpPr>
        <p:sp>
          <p:nvSpPr>
            <p:cNvPr id="12" name="TextBox 11"/>
            <p:cNvSpPr txBox="1"/>
            <p:nvPr/>
          </p:nvSpPr>
          <p:spPr>
            <a:xfrm>
              <a:off x="1275947" y="1679387"/>
              <a:ext cx="1695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/>
                <a:t>- </a:t>
              </a:r>
              <a:r>
                <a:rPr lang="ru-RU" sz="4800" b="1" dirty="0" err="1" smtClean="0"/>
                <a:t>ть</a:t>
              </a:r>
              <a:r>
                <a:rPr lang="ru-RU" sz="4800" b="1" dirty="0" smtClean="0"/>
                <a:t> </a:t>
              </a:r>
              <a:endParaRPr lang="ru-RU" sz="4800" b="1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610270" y="1880828"/>
              <a:ext cx="792088" cy="50405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635896" y="4077072"/>
            <a:ext cx="2205178" cy="1240455"/>
            <a:chOff x="3806982" y="4616596"/>
            <a:chExt cx="1695562" cy="947937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3806982" y="4858980"/>
              <a:ext cx="1695562" cy="705553"/>
              <a:chOff x="1275947" y="1679387"/>
              <a:chExt cx="1695562" cy="705553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1275947" y="1679387"/>
                <a:ext cx="1695562" cy="70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800" b="1" dirty="0" smtClean="0"/>
                  <a:t>-  </a:t>
                </a:r>
                <a:r>
                  <a:rPr lang="ru-RU" sz="5400" b="1" dirty="0" err="1" smtClean="0"/>
                  <a:t>ть</a:t>
                </a:r>
                <a:r>
                  <a:rPr lang="ru-RU" sz="4800" b="1" dirty="0" smtClean="0"/>
                  <a:t> </a:t>
                </a:r>
                <a:endParaRPr lang="ru-RU" sz="4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1610270" y="1880828"/>
                <a:ext cx="792088" cy="504056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4145346" y="4616596"/>
              <a:ext cx="788047" cy="360040"/>
              <a:chOff x="5369465" y="2852936"/>
              <a:chExt cx="642695" cy="360040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5369465" y="2852936"/>
                <a:ext cx="354663" cy="36004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5724128" y="2852936"/>
                <a:ext cx="288032" cy="36004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Box 20"/>
          <p:cNvSpPr txBox="1"/>
          <p:nvPr/>
        </p:nvSpPr>
        <p:spPr>
          <a:xfrm>
            <a:off x="3895106" y="1267340"/>
            <a:ext cx="12241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FF0000"/>
                </a:solidFill>
              </a:rPr>
              <a:t>?</a:t>
            </a:r>
            <a:endParaRPr lang="ru-RU" sz="15000" b="1" dirty="0">
              <a:solidFill>
                <a:srgbClr val="FF0000"/>
              </a:solidFill>
            </a:endParaRPr>
          </a:p>
        </p:txBody>
      </p:sp>
      <p:pic>
        <p:nvPicPr>
          <p:cNvPr id="22" name="Picture 4" descr="C:\Users\user\Desktop\Неопределённая форма глагола\Рисунок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564311"/>
            <a:ext cx="1697064" cy="22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user\Desktop\Неопределённая форма глагола\Рисунок4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6576" y="2612063"/>
            <a:ext cx="1517904" cy="220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user\Desktop\Неопределённая форма глагола\Рисунок5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5797" y="2376538"/>
            <a:ext cx="1572768" cy="226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C:\Users\user\Desktop\Неопределённая форма глагола\Рисунок6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584" y="2372461"/>
            <a:ext cx="1517904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81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427984" y="0"/>
            <a:ext cx="4716016" cy="6858000"/>
          </a:xfrm>
          <a:prstGeom prst="rect">
            <a:avLst/>
          </a:prstGeom>
          <a:solidFill>
            <a:srgbClr val="0099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700808"/>
            <a:ext cx="428396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берегу</a:t>
            </a:r>
            <a:r>
              <a:rPr lang="ru-RU" sz="5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</a:t>
            </a:r>
            <a:r>
              <a:rPr lang="ru-RU" sz="54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endParaRPr lang="ru-RU" sz="54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819400"/>
            <a:ext cx="4495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стригу</a:t>
            </a:r>
            <a:r>
              <a:rPr lang="ru-RU" sz="5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стри</a:t>
            </a:r>
            <a:r>
              <a:rPr lang="ru-RU" sz="54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endParaRPr lang="ru-RU" sz="54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Проведём исследование </a:t>
            </a:r>
            <a:r>
              <a:rPr lang="ru-RU" sz="2800" b="1" dirty="0" smtClean="0">
                <a:solidFill>
                  <a:srgbClr val="C00000"/>
                </a:solidFill>
              </a:rPr>
              <a:t>№3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Узнаем </a:t>
            </a:r>
            <a:r>
              <a:rPr lang="ru-RU" dirty="0">
                <a:solidFill>
                  <a:srgbClr val="C00000"/>
                </a:solidFill>
              </a:rPr>
              <a:t>отличительные признаки глаголов неопределенной </a:t>
            </a:r>
            <a:r>
              <a:rPr lang="ru-RU" dirty="0" smtClean="0">
                <a:solidFill>
                  <a:srgbClr val="C00000"/>
                </a:solidFill>
              </a:rPr>
              <a:t>формы</a:t>
            </a:r>
            <a:endParaRPr lang="ru-RU" sz="2800" b="1" dirty="0">
              <a:solidFill>
                <a:srgbClr val="C00000"/>
              </a:solidFill>
            </a:endParaRPr>
          </a:p>
          <a:p>
            <a:pPr algn="ctr"/>
            <a:r>
              <a:rPr lang="ru-RU" sz="2600" b="1" dirty="0"/>
              <a:t>Запишите глаголы в неопределённой форме:</a:t>
            </a:r>
            <a:endParaRPr lang="ru-RU" sz="2600" b="1" dirty="0">
              <a:solidFill>
                <a:srgbClr val="FF0000"/>
              </a:solidFill>
            </a:endParaRPr>
          </a:p>
        </p:txBody>
      </p:sp>
      <p:pic>
        <p:nvPicPr>
          <p:cNvPr id="7" name="Picture 16" descr="C:\Users\user\Desktop\ed5244a2af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72" y="4816929"/>
            <a:ext cx="9144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ser\Desktop\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60717"/>
            <a:ext cx="5819004" cy="128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5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00191 0.58379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58379 L 0.5415 0.58379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149 0.58379 L 0.50208 -0.00417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2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-2.22222E-6 L -0.01355 0.420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2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54 0.4206 L 0.52986 0.420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986 0.4206 L 0.49827 0.03195 " pathEditMode="relative" rAng="0" ptsTypes="AA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1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/>
          <p:cNvSpPr>
            <a:spLocks noChangeArrowheads="1"/>
          </p:cNvSpPr>
          <p:nvPr/>
        </p:nvSpPr>
        <p:spPr bwMode="auto">
          <a:xfrm>
            <a:off x="683568" y="2996952"/>
            <a:ext cx="81754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800" b="1" dirty="0"/>
              <a:t> </a:t>
            </a:r>
            <a:r>
              <a:rPr lang="ru-RU" sz="2800" b="1" dirty="0">
                <a:solidFill>
                  <a:srgbClr val="0000CC"/>
                </a:solidFill>
              </a:rPr>
              <a:t>Какой частью слова являются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–ЧЬ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0000CC"/>
                </a:solidFill>
              </a:rPr>
              <a:t>в глаголах неопределённой формы</a:t>
            </a:r>
            <a:r>
              <a:rPr lang="ru-RU" sz="2800" b="1" dirty="0" smtClean="0">
                <a:solidFill>
                  <a:srgbClr val="0000CC"/>
                </a:solidFill>
              </a:rPr>
              <a:t>?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3" name="Rectangle 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6353" y="5427221"/>
            <a:ext cx="7827723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800" b="1" dirty="0"/>
              <a:t> </a:t>
            </a:r>
            <a:r>
              <a:rPr lang="ru-RU" sz="2400" b="1" dirty="0">
                <a:solidFill>
                  <a:srgbClr val="0000CC"/>
                </a:solidFill>
              </a:rPr>
              <a:t>Разберите глаголы неопределённой формы </a:t>
            </a:r>
            <a:r>
              <a:rPr lang="ru-RU" sz="2800" b="1" dirty="0" smtClean="0">
                <a:solidFill>
                  <a:srgbClr val="FF0000"/>
                </a:solidFill>
              </a:rPr>
              <a:t>лечь</a:t>
            </a:r>
            <a:r>
              <a:rPr lang="ru-RU" sz="2800" b="1" dirty="0">
                <a:solidFill>
                  <a:srgbClr val="FF0000"/>
                </a:solidFill>
              </a:rPr>
              <a:t>, </a:t>
            </a:r>
            <a:r>
              <a:rPr lang="ru-RU" sz="2800" b="1" dirty="0" smtClean="0">
                <a:solidFill>
                  <a:srgbClr val="FF0000"/>
                </a:solidFill>
              </a:rPr>
              <a:t>беречь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0000CC"/>
                </a:solidFill>
              </a:rPr>
              <a:t>по </a:t>
            </a:r>
            <a:r>
              <a:rPr lang="ru-RU" sz="2400" b="1" dirty="0">
                <a:solidFill>
                  <a:srgbClr val="0000CC"/>
                </a:solidFill>
              </a:rPr>
              <a:t>составу.</a:t>
            </a:r>
          </a:p>
        </p:txBody>
      </p:sp>
      <p:sp>
        <p:nvSpPr>
          <p:cNvPr id="4" name="Rectangle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11560" y="1772816"/>
            <a:ext cx="83800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800" b="1" dirty="0"/>
              <a:t> </a:t>
            </a:r>
            <a:r>
              <a:rPr lang="ru-RU" sz="2800" b="1" dirty="0" smtClean="0">
                <a:solidFill>
                  <a:srgbClr val="0000CC"/>
                </a:solidFill>
              </a:rPr>
              <a:t>Глаголы неопределённой формы могут оканчиваться на  </a:t>
            </a:r>
            <a:r>
              <a:rPr lang="ru-RU" sz="2800" b="1" dirty="0" smtClean="0">
                <a:solidFill>
                  <a:srgbClr val="FF0000"/>
                </a:solidFill>
              </a:rPr>
              <a:t>–ЧЬ  </a:t>
            </a:r>
            <a:r>
              <a:rPr lang="ru-RU" sz="2800" b="1" dirty="0" smtClean="0">
                <a:solidFill>
                  <a:srgbClr val="0000CC"/>
                </a:solidFill>
              </a:rPr>
              <a:t>и</a:t>
            </a:r>
            <a:r>
              <a:rPr lang="ru-RU" sz="2800" b="1" dirty="0" smtClean="0"/>
              <a:t>  </a:t>
            </a:r>
            <a:r>
              <a:rPr lang="ru-RU" sz="2800" b="1" dirty="0" smtClean="0">
                <a:solidFill>
                  <a:srgbClr val="FF0000"/>
                </a:solidFill>
              </a:rPr>
              <a:t>–ЧИ</a:t>
            </a:r>
            <a:r>
              <a:rPr lang="ru-RU" sz="2800" b="1" dirty="0" smtClean="0">
                <a:solidFill>
                  <a:srgbClr val="0000CC"/>
                </a:solidFill>
              </a:rPr>
              <a:t>.</a:t>
            </a:r>
            <a:r>
              <a:rPr lang="ru-RU" sz="2800" b="1" dirty="0" smtClean="0">
                <a:solidFill>
                  <a:srgbClr val="FF0000"/>
                </a:solidFill>
              </a:rPr>
              <a:t>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394181" y="260648"/>
            <a:ext cx="63556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C00000"/>
                </a:solidFill>
              </a:rPr>
              <a:t>Вывод </a:t>
            </a:r>
          </a:p>
          <a:p>
            <a:pPr algn="ctr" eaLnBrk="1" hangingPunct="1"/>
            <a:r>
              <a:rPr lang="ru-RU" sz="3200" dirty="0" smtClean="0">
                <a:solidFill>
                  <a:srgbClr val="C00000"/>
                </a:solidFill>
              </a:rPr>
              <a:t>исследовательской работы №</a:t>
            </a:r>
            <a:r>
              <a:rPr lang="ru-RU" sz="3200" b="1" dirty="0">
                <a:solidFill>
                  <a:srgbClr val="C00000"/>
                </a:solidFill>
              </a:rPr>
              <a:t>3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50313" y="4279820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увлечь</a:t>
            </a:r>
            <a:endParaRPr lang="ru-RU" sz="48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2771800" y="4861794"/>
            <a:ext cx="1779051" cy="144016"/>
            <a:chOff x="2771800" y="4869160"/>
            <a:chExt cx="2079632" cy="144016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771800" y="5013176"/>
              <a:ext cx="2079632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4851432" y="4869160"/>
              <a:ext cx="0" cy="1440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2771800" y="4869160"/>
              <a:ext cx="0" cy="1440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Дуга 16"/>
          <p:cNvSpPr/>
          <p:nvPr/>
        </p:nvSpPr>
        <p:spPr>
          <a:xfrm rot="19205962">
            <a:off x="2073798" y="4330587"/>
            <a:ext cx="2701426" cy="2172045"/>
          </a:xfrm>
          <a:prstGeom prst="arc">
            <a:avLst>
              <a:gd name="adj1" fmla="val 16200000"/>
              <a:gd name="adj2" fmla="val 255522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3281047" y="2066310"/>
            <a:ext cx="930913" cy="736059"/>
            <a:chOff x="3857111" y="2563314"/>
            <a:chExt cx="930913" cy="736059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3857111" y="2563314"/>
              <a:ext cx="762342" cy="660428"/>
              <a:chOff x="3923928" y="2034878"/>
              <a:chExt cx="697058" cy="646331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3923928" y="2130617"/>
                <a:ext cx="697058" cy="504056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020869" y="2034878"/>
                <a:ext cx="6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FF0000"/>
                    </a:solidFill>
                  </a:rPr>
                  <a:t>?</a:t>
                </a:r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563" y="2636912"/>
              <a:ext cx="662461" cy="662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4386641" y="2089230"/>
            <a:ext cx="930913" cy="736059"/>
            <a:chOff x="3857111" y="2563314"/>
            <a:chExt cx="930913" cy="736059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3857111" y="2563314"/>
              <a:ext cx="762342" cy="660428"/>
              <a:chOff x="3923928" y="2034878"/>
              <a:chExt cx="697058" cy="646331"/>
            </a:xfrm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3923928" y="2130617"/>
                <a:ext cx="697058" cy="504056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020869" y="2034878"/>
                <a:ext cx="6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FF0000"/>
                    </a:solidFill>
                  </a:rPr>
                  <a:t>?</a:t>
                </a:r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563" y="2636912"/>
              <a:ext cx="662461" cy="662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242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6792507"/>
              </p:ext>
            </p:extLst>
          </p:nvPr>
        </p:nvGraphicFramePr>
        <p:xfrm>
          <a:off x="-612576" y="1052736"/>
          <a:ext cx="9361040" cy="4771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1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45504" y="188640"/>
            <a:ext cx="8763000" cy="39703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Неопределённая форма глагола – это __________ форма глагола. Это  _____________ форма глагола. Она не ___________ ни на _______, ни на _______ глагола. Глаголы в неопределённой форме отвечают на вопрос ___________ или _____________ .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738142" y="5303225"/>
            <a:ext cx="219816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указывает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936304" y="4998425"/>
            <a:ext cx="276071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неизменяемая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345088" y="5370240"/>
            <a:ext cx="2664296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FF0000"/>
                </a:solidFill>
              </a:rPr>
              <a:t>ч</a:t>
            </a:r>
            <a:r>
              <a:rPr lang="ru-RU" sz="2800" b="1" dirty="0" smtClean="0">
                <a:solidFill>
                  <a:srgbClr val="FF0000"/>
                </a:solidFill>
              </a:rPr>
              <a:t>то сделать?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45904" y="5760425"/>
            <a:ext cx="258316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что делать?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936304" y="4074840"/>
            <a:ext cx="2184648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начальная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738142" y="4334396"/>
            <a:ext cx="1358474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число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7203504" y="4338503"/>
            <a:ext cx="144584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время</a:t>
            </a:r>
          </a:p>
        </p:txBody>
      </p:sp>
    </p:spTree>
    <p:extLst>
      <p:ext uri="{BB962C8B-B14F-4D97-AF65-F5344CB8AC3E}">
        <p14:creationId xmlns:p14="http://schemas.microsoft.com/office/powerpoint/2010/main" val="234939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43201E-6 L -0.29011 -0.45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14" y="-22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89547E-6 L 0.35573 -0.589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-29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7428E-6 L 0.42222 -0.538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-269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0.75555 -0.304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78" y="-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25538 -0.30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-1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37049 -0.33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24" y="-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21554E-7 L -0.31893 -0.276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-138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18" r="1871"/>
          <a:stretch/>
        </p:blipFill>
        <p:spPr bwMode="auto">
          <a:xfrm>
            <a:off x="431540" y="476672"/>
            <a:ext cx="8280920" cy="57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 flipH="1">
            <a:off x="179508" y="404664"/>
            <a:ext cx="6192689" cy="5181679"/>
          </a:xfrm>
          <a:prstGeom prst="foldedCorner">
            <a:avLst>
              <a:gd name="adj" fmla="val 23599"/>
            </a:avLst>
          </a:prstGeom>
          <a:solidFill>
            <a:srgbClr val="CCFF99"/>
          </a:solidFill>
          <a:ln w="57150">
            <a:solidFill>
              <a:srgbClr val="B4DE8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446926" y="326204"/>
            <a:ext cx="23728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>
                <a:solidFill>
                  <a:srgbClr val="C00000"/>
                </a:solidFill>
              </a:rPr>
              <a:t>Р</a:t>
            </a:r>
            <a:r>
              <a:rPr lang="ru-RU" sz="2000" b="1" dirty="0" smtClean="0">
                <a:solidFill>
                  <a:srgbClr val="C00000"/>
                </a:solidFill>
              </a:rPr>
              <a:t>абота в группах</a:t>
            </a:r>
          </a:p>
          <a:p>
            <a:pPr algn="ctr" eaLnBrk="1" hangingPunct="1"/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1" y="260648"/>
            <a:ext cx="6192685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</a:rPr>
              <a:t>Дорогой </a:t>
            </a:r>
            <a:r>
              <a:rPr lang="ru-RU" sz="4000" b="1" dirty="0" err="1" smtClean="0">
                <a:solidFill>
                  <a:srgbClr val="0000CC"/>
                </a:solidFill>
              </a:rPr>
              <a:t>Карлсон</a:t>
            </a:r>
            <a:r>
              <a:rPr lang="ru-RU" sz="4000" b="1" dirty="0" smtClean="0">
                <a:solidFill>
                  <a:srgbClr val="0000CC"/>
                </a:solidFill>
              </a:rPr>
              <a:t>!</a:t>
            </a:r>
          </a:p>
          <a:p>
            <a:endParaRPr lang="ru-RU" sz="2600" dirty="0" smtClean="0">
              <a:solidFill>
                <a:srgbClr val="0000CC"/>
              </a:solidFill>
            </a:endParaRPr>
          </a:p>
          <a:p>
            <a:r>
              <a:rPr lang="ru-RU" sz="2600" b="1" dirty="0" smtClean="0">
                <a:solidFill>
                  <a:srgbClr val="0000CC"/>
                </a:solidFill>
              </a:rPr>
              <a:t>Приглашаю тебя на день рождения!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Мы весело его проведем: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Можно плясать, есть конфеты, играть,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Мультфильмы смотреть, стихи сочинять.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Мою паровую машину возьмём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И с ней испытания снова начнём.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Я вместе с тобой высоко полечу – 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Так праздник отметить свой я хочу!</a:t>
            </a:r>
          </a:p>
          <a:p>
            <a:endParaRPr lang="ru-RU" sz="2600" b="1" dirty="0" smtClean="0">
              <a:solidFill>
                <a:srgbClr val="0000CC"/>
              </a:solidFill>
            </a:endParaRPr>
          </a:p>
          <a:p>
            <a:pPr algn="r"/>
            <a:r>
              <a:rPr lang="ru-RU" sz="2600" b="1" dirty="0" smtClean="0">
                <a:solidFill>
                  <a:srgbClr val="0000CC"/>
                </a:solidFill>
              </a:rPr>
              <a:t>Твой друг Малыш.</a:t>
            </a:r>
            <a:endParaRPr lang="ru-RU" sz="26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2072461"/>
            <a:ext cx="15841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есть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2060848"/>
            <a:ext cx="15841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смотреть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4032" y="2462698"/>
            <a:ext cx="15841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сочинять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7812" y="4040883"/>
            <a:ext cx="15841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отметить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15725" y="1672352"/>
            <a:ext cx="15841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плясать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7133" y="1672352"/>
            <a:ext cx="15841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играть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pic>
        <p:nvPicPr>
          <p:cNvPr id="12" name="Письмо Карлсон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82824" y="5805264"/>
            <a:ext cx="609600" cy="609600"/>
          </a:xfrm>
          <a:prstGeom prst="rect">
            <a:avLst/>
          </a:prstGeom>
        </p:spPr>
      </p:pic>
      <p:pic>
        <p:nvPicPr>
          <p:cNvPr id="3076" name="Picture 4" descr="http://cs11204.vk.me/u168018371/-1/x_f951642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0606" y="3356992"/>
            <a:ext cx="2805447" cy="326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82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2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>
          <a:xfrm>
            <a:off x="1283232" y="316018"/>
            <a:ext cx="6454540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Выпишите глаголы неопределённой формы из песни «Чему учат в школе»</a:t>
            </a:r>
          </a:p>
          <a:p>
            <a:pPr marL="0" indent="0">
              <a:buFont typeface="Arial" pitchFamily="34" charset="0"/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 bwMode="auto">
          <a:xfrm>
            <a:off x="1037456" y="4077072"/>
            <a:ext cx="8431088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</a:rPr>
              <a:t>Писать, вычитать, умножать, не обижать, прибавить, читать, любить, быть, находить, рисовать, не путать, дружить, дорожить</a:t>
            </a:r>
            <a:endParaRPr lang="ru-RU" dirty="0" smtClean="0">
              <a:solidFill>
                <a:srgbClr val="0000CC"/>
              </a:solidFill>
            </a:endParaRPr>
          </a:p>
        </p:txBody>
      </p:sp>
      <p:pic>
        <p:nvPicPr>
          <p:cNvPr id="5" name="Школа - Учат в школе (mp3ostrov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rgbClr val="0099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94448" y="1988840"/>
            <a:ext cx="609600" cy="609600"/>
          </a:xfrm>
          <a:prstGeom prst="rect">
            <a:avLst/>
          </a:prstGeom>
        </p:spPr>
      </p:pic>
      <p:sp>
        <p:nvSpPr>
          <p:cNvPr id="6" name="Содержимое 3"/>
          <p:cNvSpPr txBox="1">
            <a:spLocks/>
          </p:cNvSpPr>
          <p:nvPr/>
        </p:nvSpPr>
        <p:spPr bwMode="auto">
          <a:xfrm>
            <a:off x="3631323" y="3356992"/>
            <a:ext cx="1948789" cy="648072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Проверка</a:t>
            </a:r>
            <a:endParaRPr lang="ru-RU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5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726504" y="1556792"/>
            <a:ext cx="6005736" cy="2667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Снег  теперь  уже  не  тот, -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Потемнел   он  в  поле.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На  озерах  треснул  лёд,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Будто  раскололи.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Облака  бегут    быстрей.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Небо  стало  выше.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Зачирикал  воробей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Веселей  на  крыше.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endParaRPr lang="ru-RU" sz="3600" b="1" dirty="0" smtClean="0">
              <a:solidFill>
                <a:srgbClr val="0000CC"/>
              </a:solidFill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933624" y="344850"/>
            <a:ext cx="59108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C00000"/>
                </a:solidFill>
              </a:rPr>
              <a:t>Выпишите </a:t>
            </a:r>
            <a:r>
              <a:rPr lang="ru-RU" sz="2000" b="1" dirty="0">
                <a:solidFill>
                  <a:srgbClr val="C00000"/>
                </a:solidFill>
              </a:rPr>
              <a:t>глаголы и поставьте их в начальную </a:t>
            </a:r>
            <a:r>
              <a:rPr lang="ru-RU" sz="2000" b="1" dirty="0" smtClean="0">
                <a:solidFill>
                  <a:srgbClr val="C00000"/>
                </a:solidFill>
              </a:rPr>
              <a:t>форму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00800" y="5750565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CC"/>
                </a:solidFill>
              </a:rPr>
              <a:t>С. Я. Маршак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99592" y="2124145"/>
            <a:ext cx="2088232" cy="584775"/>
          </a:xfrm>
          <a:prstGeom prst="rect">
            <a:avLst/>
          </a:prstGeom>
          <a:solidFill>
            <a:srgbClr val="F6FEE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потемнеть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59832" y="2700209"/>
            <a:ext cx="1728192" cy="584775"/>
          </a:xfrm>
          <a:prstGeom prst="rect">
            <a:avLst/>
          </a:prstGeom>
          <a:solidFill>
            <a:srgbClr val="F6FEE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треснуть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2267744" y="3276273"/>
            <a:ext cx="2088232" cy="584775"/>
          </a:xfrm>
          <a:prstGeom prst="rect">
            <a:avLst/>
          </a:prstGeom>
          <a:solidFill>
            <a:srgbClr val="F6FEE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расколоть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418508" y="3852337"/>
            <a:ext cx="1505420" cy="584775"/>
          </a:xfrm>
          <a:prstGeom prst="rect">
            <a:avLst/>
          </a:prstGeom>
          <a:solidFill>
            <a:srgbClr val="F6FEE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бежать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2123728" y="4356393"/>
            <a:ext cx="1080120" cy="584775"/>
          </a:xfrm>
          <a:prstGeom prst="rect">
            <a:avLst/>
          </a:prstGeom>
          <a:solidFill>
            <a:srgbClr val="F6FEE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стать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827584" y="4932457"/>
            <a:ext cx="2232248" cy="584775"/>
          </a:xfrm>
          <a:prstGeom prst="rect">
            <a:avLst/>
          </a:prstGeom>
          <a:solidFill>
            <a:srgbClr val="F6FEE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зачирикать</a:t>
            </a:r>
          </a:p>
        </p:txBody>
      </p:sp>
    </p:spTree>
    <p:extLst>
      <p:ext uri="{BB962C8B-B14F-4D97-AF65-F5344CB8AC3E}">
        <p14:creationId xmlns:p14="http://schemas.microsoft.com/office/powerpoint/2010/main" val="378898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5282" y="188640"/>
            <a:ext cx="4267512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молчать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85140" y="1425801"/>
            <a:ext cx="4267955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9900"/>
                </a:solidFill>
                <a:cs typeface="Arial" pitchFamily="34" charset="0"/>
              </a:rPr>
              <a:t>н</a:t>
            </a: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адоедать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5282" y="2708920"/>
            <a:ext cx="4153465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запомнить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3371" y="4005064"/>
            <a:ext cx="4125156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замолчать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528" y="5301208"/>
            <a:ext cx="4259567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дремать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16016" y="2627725"/>
            <a:ext cx="41764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C00000"/>
                </a:solidFill>
              </a:rPr>
              <a:t>Замените фразеологизмы глаголами неопределённой формы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AutoShape 2" descr="http://www.cliparthut.com/clip-arts/1450/ladybug-clip-art-145004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442260" y="188640"/>
            <a:ext cx="4273756" cy="1085859"/>
            <a:chOff x="442260" y="188640"/>
            <a:chExt cx="4273756" cy="108585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42260" y="188640"/>
              <a:ext cx="4273756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rgbClr val="0000CC"/>
                  </a:solidFill>
                  <a:cs typeface="Arial" pitchFamily="34" charset="0"/>
                </a:rPr>
                <a:t>Держать язык за зубами</a:t>
              </a: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1428" y="1018837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377489" y="1425801"/>
            <a:ext cx="4283994" cy="1085859"/>
            <a:chOff x="377489" y="1425801"/>
            <a:chExt cx="4283994" cy="1085859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77489" y="1425801"/>
              <a:ext cx="4283994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4000" b="1" dirty="0" smtClean="0">
                <a:solidFill>
                  <a:srgbClr val="0000CC"/>
                </a:solidFill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Мозолить глаза</a:t>
              </a:r>
              <a:endParaRPr lang="ru-RU" sz="3600" b="1" dirty="0">
                <a:solidFill>
                  <a:srgbClr val="0000CC"/>
                </a:solidFill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4000" b="1" dirty="0" smtClean="0">
                  <a:solidFill>
                    <a:srgbClr val="0000CC"/>
                  </a:solidFill>
                </a:rPr>
                <a:t> </a:t>
              </a:r>
              <a:endParaRPr lang="ru-RU" sz="4000" b="1" dirty="0">
                <a:solidFill>
                  <a:srgbClr val="0000CC"/>
                </a:solidFill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65" y="2276872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393528" y="2726493"/>
            <a:ext cx="4267955" cy="1085859"/>
            <a:chOff x="393528" y="2726493"/>
            <a:chExt cx="4267955" cy="1085859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93528" y="2726493"/>
              <a:ext cx="4267955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Зарубить на носу</a:t>
              </a:r>
              <a:endParaRPr lang="ru-RU" sz="3600" b="1" dirty="0">
                <a:solidFill>
                  <a:srgbClr val="0000CC"/>
                </a:solidFill>
              </a:endParaRPr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9544" y="3564427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385140" y="3984670"/>
            <a:ext cx="4227813" cy="1085859"/>
            <a:chOff x="385140" y="3984670"/>
            <a:chExt cx="4227813" cy="1085859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85140" y="3984670"/>
              <a:ext cx="4227813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Прикусить язык</a:t>
              </a:r>
              <a:r>
                <a:rPr lang="ru-RU" sz="4400" b="1" dirty="0" smtClean="0">
                  <a:solidFill>
                    <a:srgbClr val="0000CC"/>
                  </a:solidFill>
                </a:rPr>
                <a:t> </a:t>
              </a:r>
              <a:endParaRPr lang="ru-RU" sz="4400" b="1" dirty="0">
                <a:solidFill>
                  <a:srgbClr val="0000CC"/>
                </a:solidFill>
              </a:endParaRPr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143" y="4840801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Группа 21"/>
          <p:cNvGrpSpPr/>
          <p:nvPr/>
        </p:nvGrpSpPr>
        <p:grpSpPr>
          <a:xfrm>
            <a:off x="397323" y="5301208"/>
            <a:ext cx="4267511" cy="1085859"/>
            <a:chOff x="397323" y="5301208"/>
            <a:chExt cx="4267511" cy="1085859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97323" y="5301208"/>
              <a:ext cx="4267511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Клевать носом</a:t>
              </a:r>
              <a:r>
                <a:rPr lang="ru-RU" sz="3600" b="1" dirty="0" smtClean="0">
                  <a:solidFill>
                    <a:srgbClr val="0000CC"/>
                  </a:solidFill>
                </a:rPr>
                <a:t> </a:t>
              </a:r>
              <a:endParaRPr lang="ru-RU" sz="3600" b="1" dirty="0">
                <a:solidFill>
                  <a:srgbClr val="0000CC"/>
                </a:solidFill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2768" y="6093296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692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46391" y="217264"/>
            <a:ext cx="8474081" cy="9794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</a:rPr>
              <a:t>Что мы уже знаете о глаголе?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691680" y="1124744"/>
            <a:ext cx="6063208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Глаголы изменяются по: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691680" y="1672844"/>
            <a:ext cx="6063208" cy="72115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</a:rPr>
              <a:t>ВРЕМЕНАМ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3042227" y="2126349"/>
            <a:ext cx="576064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849162" y="2132856"/>
            <a:ext cx="0" cy="3836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876150" y="2132856"/>
            <a:ext cx="504056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3851920" y="2348880"/>
            <a:ext cx="2188061" cy="603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настоящее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5749564" y="2348880"/>
            <a:ext cx="1926810" cy="55241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будущее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714046" y="2348880"/>
            <a:ext cx="1936033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прошедшее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2555776" y="2838624"/>
            <a:ext cx="0" cy="45430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862097" y="3072741"/>
            <a:ext cx="518109" cy="44037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авая фигурная скобка 33"/>
          <p:cNvSpPr/>
          <p:nvPr/>
        </p:nvSpPr>
        <p:spPr>
          <a:xfrm rot="5400000">
            <a:off x="5589101" y="1292061"/>
            <a:ext cx="302344" cy="3136062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460901" y="3278218"/>
            <a:ext cx="2240941" cy="4961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ЧИСЛАМ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1458577" y="4437112"/>
            <a:ext cx="2086295" cy="4961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РОДАМ</a:t>
            </a: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5666626" y="3525008"/>
            <a:ext cx="1785694" cy="4961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ЛИЦАМ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1331640" y="4797152"/>
            <a:ext cx="576064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2475579" y="4875667"/>
            <a:ext cx="8189" cy="62725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059832" y="4797152"/>
            <a:ext cx="504056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1475656" y="3645024"/>
            <a:ext cx="576064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3131840" y="3651531"/>
            <a:ext cx="504056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1022118" y="3789572"/>
            <a:ext cx="1029602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Times New Roman" pitchFamily="18" charset="0"/>
              </a:rPr>
              <a:t>е</a:t>
            </a:r>
            <a:r>
              <a:rPr lang="ru-RU" sz="2400" b="1" dirty="0" smtClean="0">
                <a:latin typeface="Times New Roman" pitchFamily="18" charset="0"/>
              </a:rPr>
              <a:t>д. </a:t>
            </a:r>
            <a:r>
              <a:rPr lang="ru-RU" sz="2400" b="1" dirty="0">
                <a:latin typeface="Times New Roman" pitchFamily="18" charset="0"/>
              </a:rPr>
              <a:t>ч</a:t>
            </a: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>
          <a:xfrm>
            <a:off x="3030071" y="3789040"/>
            <a:ext cx="1029602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latin typeface="Times New Roman" pitchFamily="18" charset="0"/>
              </a:rPr>
              <a:t>м</a:t>
            </a:r>
            <a:r>
              <a:rPr lang="ru-RU" sz="2400" b="1" dirty="0" err="1" smtClean="0">
                <a:latin typeface="Times New Roman" pitchFamily="18" charset="0"/>
              </a:rPr>
              <a:t>н.ч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346391" y="5013176"/>
            <a:ext cx="1417297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мужской</a:t>
            </a: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3060672" y="5013176"/>
            <a:ext cx="1662612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женский</a:t>
            </a:r>
          </a:p>
        </p:txBody>
      </p:sp>
      <p:sp>
        <p:nvSpPr>
          <p:cNvPr id="50" name="Rectangle 2"/>
          <p:cNvSpPr txBox="1">
            <a:spLocks noChangeArrowheads="1"/>
          </p:cNvSpPr>
          <p:nvPr/>
        </p:nvSpPr>
        <p:spPr>
          <a:xfrm>
            <a:off x="1802940" y="5315115"/>
            <a:ext cx="1328900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средний</a:t>
            </a:r>
          </a:p>
        </p:txBody>
      </p:sp>
      <p:sp>
        <p:nvSpPr>
          <p:cNvPr id="55" name="Rectangle 2"/>
          <p:cNvSpPr txBox="1">
            <a:spLocks noChangeArrowheads="1"/>
          </p:cNvSpPr>
          <p:nvPr/>
        </p:nvSpPr>
        <p:spPr>
          <a:xfrm>
            <a:off x="5868144" y="4437112"/>
            <a:ext cx="1315078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2 лицо</a:t>
            </a:r>
          </a:p>
        </p:txBody>
      </p:sp>
      <p:sp>
        <p:nvSpPr>
          <p:cNvPr id="56" name="Rectangle 2"/>
          <p:cNvSpPr txBox="1">
            <a:spLocks noChangeArrowheads="1"/>
          </p:cNvSpPr>
          <p:nvPr/>
        </p:nvSpPr>
        <p:spPr>
          <a:xfrm>
            <a:off x="4589784" y="4149080"/>
            <a:ext cx="1494384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1лицо</a:t>
            </a:r>
          </a:p>
        </p:txBody>
      </p:sp>
      <p:sp>
        <p:nvSpPr>
          <p:cNvPr id="57" name="Rectangle 2"/>
          <p:cNvSpPr txBox="1">
            <a:spLocks noChangeArrowheads="1"/>
          </p:cNvSpPr>
          <p:nvPr/>
        </p:nvSpPr>
        <p:spPr>
          <a:xfrm>
            <a:off x="7205221" y="4207792"/>
            <a:ext cx="1320434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</a:rPr>
              <a:t>3 лицо</a:t>
            </a:r>
          </a:p>
        </p:txBody>
      </p:sp>
      <p:cxnSp>
        <p:nvCxnSpPr>
          <p:cNvPr id="58" name="Прямая со стрелкой 57"/>
          <p:cNvCxnSpPr/>
          <p:nvPr/>
        </p:nvCxnSpPr>
        <p:spPr>
          <a:xfrm flipH="1">
            <a:off x="5364088" y="3933056"/>
            <a:ext cx="576064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H="1">
            <a:off x="6508027" y="4011571"/>
            <a:ext cx="8189" cy="62725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7092280" y="3933056"/>
            <a:ext cx="504056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2"/>
          <p:cNvSpPr txBox="1">
            <a:spLocks noChangeArrowheads="1"/>
          </p:cNvSpPr>
          <p:nvPr/>
        </p:nvSpPr>
        <p:spPr>
          <a:xfrm>
            <a:off x="5796136" y="5021123"/>
            <a:ext cx="1785694" cy="4961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ЧИСЛАМ</a:t>
            </a:r>
          </a:p>
        </p:txBody>
      </p:sp>
      <p:cxnSp>
        <p:nvCxnSpPr>
          <p:cNvPr id="70" name="Прямая со стрелкой 69"/>
          <p:cNvCxnSpPr/>
          <p:nvPr/>
        </p:nvCxnSpPr>
        <p:spPr>
          <a:xfrm flipH="1">
            <a:off x="5601602" y="5386996"/>
            <a:ext cx="576064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7257786" y="5393503"/>
            <a:ext cx="504056" cy="302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2"/>
          <p:cNvSpPr txBox="1">
            <a:spLocks noChangeArrowheads="1"/>
          </p:cNvSpPr>
          <p:nvPr/>
        </p:nvSpPr>
        <p:spPr>
          <a:xfrm>
            <a:off x="5148064" y="5531544"/>
            <a:ext cx="1029602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Times New Roman" pitchFamily="18" charset="0"/>
              </a:rPr>
              <a:t>е</a:t>
            </a:r>
            <a:r>
              <a:rPr lang="ru-RU" sz="2400" b="1" dirty="0" smtClean="0">
                <a:latin typeface="Times New Roman" pitchFamily="18" charset="0"/>
              </a:rPr>
              <a:t>д. </a:t>
            </a:r>
            <a:r>
              <a:rPr lang="ru-RU" sz="2400" b="1" dirty="0">
                <a:latin typeface="Times New Roman" pitchFamily="18" charset="0"/>
              </a:rPr>
              <a:t>ч</a:t>
            </a: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73" name="Rectangle 2"/>
          <p:cNvSpPr txBox="1">
            <a:spLocks noChangeArrowheads="1"/>
          </p:cNvSpPr>
          <p:nvPr/>
        </p:nvSpPr>
        <p:spPr>
          <a:xfrm>
            <a:off x="7156017" y="5531012"/>
            <a:ext cx="1029602" cy="4897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latin typeface="Times New Roman" pitchFamily="18" charset="0"/>
              </a:rPr>
              <a:t>м</a:t>
            </a:r>
            <a:r>
              <a:rPr lang="ru-RU" sz="2400" b="1" dirty="0" err="1" smtClean="0">
                <a:latin typeface="Times New Roman" pitchFamily="18" charset="0"/>
              </a:rPr>
              <a:t>н.ч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</a:p>
        </p:txBody>
      </p:sp>
      <p:pic>
        <p:nvPicPr>
          <p:cNvPr id="44" name="Picture 2" descr="http://demiart.ru/forum/uploads14/post-946858-139246997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524" y="877617"/>
            <a:ext cx="1400726" cy="143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83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8" grpId="0"/>
      <p:bldP spid="29" grpId="0"/>
      <p:bldP spid="30" grpId="0"/>
      <p:bldP spid="34" grpId="0" animBg="1"/>
      <p:bldP spid="37" grpId="0"/>
      <p:bldP spid="38" grpId="0"/>
      <p:bldP spid="39" grpId="0"/>
      <p:bldP spid="46" grpId="0"/>
      <p:bldP spid="47" grpId="0"/>
      <p:bldP spid="48" grpId="0"/>
      <p:bldP spid="49" grpId="0"/>
      <p:bldP spid="50" grpId="0"/>
      <p:bldP spid="55" grpId="0"/>
      <p:bldP spid="56" grpId="0"/>
      <p:bldP spid="57" grpId="0"/>
      <p:bldP spid="62" grpId="0"/>
      <p:bldP spid="72" grpId="0"/>
      <p:bldP spid="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1115616" y="332656"/>
            <a:ext cx="7099536" cy="7200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Самостоятельная работа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971600" y="1096144"/>
            <a:ext cx="7390446" cy="11087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/>
              <a:t>Отредактируйте текст, раскрыв скобки и поставив глаголы в начальную форму.</a:t>
            </a:r>
            <a:endParaRPr lang="ru-RU" sz="24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93772" y="2215831"/>
            <a:ext cx="8167368" cy="3986514"/>
            <a:chOff x="279140" y="2528411"/>
            <a:chExt cx="8382000" cy="3986514"/>
          </a:xfrm>
        </p:grpSpPr>
        <p:sp>
          <p:nvSpPr>
            <p:cNvPr id="5" name="Прямоугольник с двумя скругленными противолежащими углами 4"/>
            <p:cNvSpPr/>
            <p:nvPr/>
          </p:nvSpPr>
          <p:spPr>
            <a:xfrm>
              <a:off x="279140" y="2554485"/>
              <a:ext cx="8382000" cy="3960440"/>
            </a:xfrm>
            <a:prstGeom prst="round2DiagRect">
              <a:avLst/>
            </a:prstGeom>
            <a:solidFill>
              <a:srgbClr val="B4DE86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бъект 2"/>
            <p:cNvSpPr txBox="1">
              <a:spLocks/>
            </p:cNvSpPr>
            <p:nvPr/>
          </p:nvSpPr>
          <p:spPr>
            <a:xfrm>
              <a:off x="387152" y="2528411"/>
              <a:ext cx="8165976" cy="3986514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1) (Живём) – Родине (служим).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2) Нам песня (строил) и (жил) помогает.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3) (Ученье) – ум (точенье).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4) Братья дружною толпою выезжают (погуляли), серых уток ( постреляли).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5) На припёке хорошо (греет) и (нежит) спинку.</a:t>
              </a:r>
            </a:p>
            <a:p>
              <a:pPr marL="0" indent="0">
                <a:lnSpc>
                  <a:spcPct val="150000"/>
                </a:lnSpc>
                <a:buNone/>
              </a:pPr>
              <a:endParaRPr lang="ru-RU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09088" y="2204864"/>
            <a:ext cx="8167368" cy="3986514"/>
            <a:chOff x="279140" y="2528411"/>
            <a:chExt cx="8382000" cy="3986514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279140" y="2554485"/>
              <a:ext cx="8382000" cy="3960440"/>
            </a:xfrm>
            <a:prstGeom prst="round2DiagRect">
              <a:avLst/>
            </a:prstGeom>
            <a:solidFill>
              <a:srgbClr val="B4DE86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бъект 2"/>
            <p:cNvSpPr txBox="1">
              <a:spLocks/>
            </p:cNvSpPr>
            <p:nvPr/>
          </p:nvSpPr>
          <p:spPr>
            <a:xfrm>
              <a:off x="387152" y="2528411"/>
              <a:ext cx="8165976" cy="3986514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1) </a:t>
              </a:r>
              <a:r>
                <a:rPr lang="ru-RU" b="1" dirty="0" smtClean="0">
                  <a:solidFill>
                    <a:srgbClr val="C00000"/>
                  </a:solidFill>
                </a:rPr>
                <a:t>Жить</a:t>
              </a:r>
              <a:r>
                <a:rPr lang="ru-RU" b="1" dirty="0" smtClean="0">
                  <a:solidFill>
                    <a:srgbClr val="0000CC"/>
                  </a:solidFill>
                </a:rPr>
                <a:t> – Родине </a:t>
              </a:r>
              <a:r>
                <a:rPr lang="ru-RU" b="1" dirty="0" smtClean="0">
                  <a:solidFill>
                    <a:srgbClr val="C00000"/>
                  </a:solidFill>
                </a:rPr>
                <a:t>служить</a:t>
              </a:r>
              <a:r>
                <a:rPr lang="ru-RU" b="1" dirty="0" smtClean="0">
                  <a:solidFill>
                    <a:srgbClr val="0000CC"/>
                  </a:solidFill>
                </a:rPr>
                <a:t>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2) Нам песня </a:t>
              </a:r>
              <a:r>
                <a:rPr lang="ru-RU" b="1" dirty="0" smtClean="0">
                  <a:solidFill>
                    <a:srgbClr val="C00000"/>
                  </a:solidFill>
                </a:rPr>
                <a:t>строить </a:t>
              </a:r>
              <a:r>
                <a:rPr lang="ru-RU" b="1" dirty="0" smtClean="0">
                  <a:solidFill>
                    <a:srgbClr val="0000CC"/>
                  </a:solidFill>
                </a:rPr>
                <a:t>и </a:t>
              </a:r>
              <a:r>
                <a:rPr lang="ru-RU" b="1" dirty="0" smtClean="0">
                  <a:solidFill>
                    <a:srgbClr val="C00000"/>
                  </a:solidFill>
                </a:rPr>
                <a:t>жить</a:t>
              </a:r>
              <a:r>
                <a:rPr lang="ru-RU" b="1" dirty="0" smtClean="0">
                  <a:solidFill>
                    <a:srgbClr val="0000CC"/>
                  </a:solidFill>
                </a:rPr>
                <a:t> помогает.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3) </a:t>
              </a:r>
              <a:r>
                <a:rPr lang="ru-RU" b="1" dirty="0" smtClean="0">
                  <a:solidFill>
                    <a:srgbClr val="C00000"/>
                  </a:solidFill>
                </a:rPr>
                <a:t>Учить </a:t>
              </a:r>
              <a:r>
                <a:rPr lang="ru-RU" b="1" dirty="0" smtClean="0">
                  <a:solidFill>
                    <a:srgbClr val="0000CC"/>
                  </a:solidFill>
                </a:rPr>
                <a:t>– ум </a:t>
              </a:r>
              <a:r>
                <a:rPr lang="ru-RU" b="1" dirty="0" smtClean="0">
                  <a:solidFill>
                    <a:srgbClr val="C00000"/>
                  </a:solidFill>
                </a:rPr>
                <a:t>точить</a:t>
              </a:r>
              <a:r>
                <a:rPr lang="ru-RU" b="1" dirty="0" smtClean="0">
                  <a:solidFill>
                    <a:srgbClr val="0000CC"/>
                  </a:solidFill>
                </a:rPr>
                <a:t>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4) Братья дружною толпою выезжают </a:t>
              </a:r>
              <a:r>
                <a:rPr lang="ru-RU" b="1" dirty="0" smtClean="0">
                  <a:solidFill>
                    <a:srgbClr val="C00000"/>
                  </a:solidFill>
                </a:rPr>
                <a:t>погулять</a:t>
              </a:r>
              <a:r>
                <a:rPr lang="ru-RU" b="1" dirty="0" smtClean="0">
                  <a:solidFill>
                    <a:srgbClr val="0000CC"/>
                  </a:solidFill>
                </a:rPr>
                <a:t>, серых уток </a:t>
              </a:r>
              <a:r>
                <a:rPr lang="ru-RU" b="1" dirty="0" smtClean="0">
                  <a:solidFill>
                    <a:srgbClr val="C00000"/>
                  </a:solidFill>
                </a:rPr>
                <a:t>пострелять</a:t>
              </a:r>
              <a:r>
                <a:rPr lang="ru-RU" b="1" dirty="0" smtClean="0">
                  <a:solidFill>
                    <a:srgbClr val="0000CC"/>
                  </a:solidFill>
                </a:rPr>
                <a:t>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5) На припёке хорошо </a:t>
              </a:r>
              <a:r>
                <a:rPr lang="ru-RU" b="1" dirty="0" smtClean="0">
                  <a:solidFill>
                    <a:srgbClr val="C00000"/>
                  </a:solidFill>
                </a:rPr>
                <a:t>греть</a:t>
              </a:r>
              <a:r>
                <a:rPr lang="ru-RU" b="1" dirty="0" smtClean="0">
                  <a:solidFill>
                    <a:srgbClr val="0000CC"/>
                  </a:solidFill>
                </a:rPr>
                <a:t> и </a:t>
              </a:r>
              <a:r>
                <a:rPr lang="ru-RU" b="1" dirty="0" smtClean="0">
                  <a:solidFill>
                    <a:srgbClr val="C00000"/>
                  </a:solidFill>
                </a:rPr>
                <a:t>нежить</a:t>
              </a:r>
              <a:r>
                <a:rPr lang="ru-RU" b="1" dirty="0" smtClean="0">
                  <a:solidFill>
                    <a:srgbClr val="0000CC"/>
                  </a:solidFill>
                </a:rPr>
                <a:t> спинку.</a:t>
              </a:r>
            </a:p>
            <a:p>
              <a:pPr marL="0" indent="0">
                <a:lnSpc>
                  <a:spcPct val="150000"/>
                </a:lnSpc>
                <a:buNone/>
              </a:pPr>
              <a:endParaRPr lang="ru-RU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858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2411760" y="188640"/>
            <a:ext cx="4824413" cy="560387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</a:rPr>
              <a:t>Проверь себя!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Object 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42885"/>
              </p:ext>
            </p:extLst>
          </p:nvPr>
        </p:nvGraphicFramePr>
        <p:xfrm>
          <a:off x="1619672" y="764704"/>
          <a:ext cx="6616700" cy="574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Лист" r:id="rId4" imgW="6105510" imgH="5229225" progId="Excel.Sheet.8">
                  <p:embed/>
                </p:oleObj>
              </mc:Choice>
              <mc:Fallback>
                <p:oleObj name="Лист" r:id="rId4" imgW="6105510" imgH="522922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764704"/>
                        <a:ext cx="6616700" cy="5740400"/>
                      </a:xfrm>
                      <a:prstGeom prst="rect">
                        <a:avLst/>
                      </a:prstGeom>
                      <a:solidFill>
                        <a:srgbClr val="C5C000"/>
                      </a:solidFill>
                      <a:ln w="38100" cmpd="dbl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51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1" t="38033" r="4511" b="21169"/>
          <a:stretch/>
        </p:blipFill>
        <p:spPr bwMode="auto">
          <a:xfrm>
            <a:off x="899592" y="476672"/>
            <a:ext cx="8244408" cy="635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771673"/>
            <a:ext cx="7585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Узнали </a:t>
            </a:r>
            <a:r>
              <a:rPr lang="ru-RU" sz="3200" dirty="0">
                <a:solidFill>
                  <a:schemeClr val="bg1"/>
                </a:solidFill>
              </a:rPr>
              <a:t>на какие вопросы отвечают глаголы неопределенной </a:t>
            </a:r>
            <a:r>
              <a:rPr lang="ru-RU" sz="3200" dirty="0" smtClean="0">
                <a:solidFill>
                  <a:schemeClr val="bg1"/>
                </a:solidFill>
              </a:rPr>
              <a:t>формы.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4580335"/>
            <a:ext cx="71287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Узнали </a:t>
            </a:r>
            <a:r>
              <a:rPr lang="ru-RU" sz="3200" dirty="0">
                <a:solidFill>
                  <a:prstClr val="black"/>
                </a:solidFill>
              </a:rPr>
              <a:t>отличительные </a:t>
            </a:r>
            <a:r>
              <a:rPr lang="ru-RU" sz="3200" dirty="0" smtClean="0">
                <a:solidFill>
                  <a:prstClr val="black"/>
                </a:solidFill>
              </a:rPr>
              <a:t>признаки </a:t>
            </a:r>
            <a:r>
              <a:rPr lang="ru-RU" sz="3200" dirty="0">
                <a:solidFill>
                  <a:prstClr val="black"/>
                </a:solidFill>
              </a:rPr>
              <a:t>глаголов неопределенной </a:t>
            </a:r>
            <a:r>
              <a:rPr lang="ru-RU" sz="3200" dirty="0" smtClean="0">
                <a:solidFill>
                  <a:prstClr val="black"/>
                </a:solidFill>
              </a:rPr>
              <a:t>формы.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3316213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 smtClean="0">
                <a:solidFill>
                  <a:schemeClr val="bg1"/>
                </a:solidFill>
              </a:rPr>
              <a:t>Находили </a:t>
            </a:r>
            <a:r>
              <a:rPr lang="ru-RU" sz="3000" dirty="0">
                <a:solidFill>
                  <a:schemeClr val="bg1"/>
                </a:solidFill>
              </a:rPr>
              <a:t>глаголы неопределенной </a:t>
            </a:r>
            <a:r>
              <a:rPr lang="ru-RU" sz="3000" dirty="0" smtClean="0">
                <a:solidFill>
                  <a:schemeClr val="bg1"/>
                </a:solidFill>
              </a:rPr>
              <a:t>формы в письменной и устной речи.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7272" y="2051720"/>
            <a:ext cx="5867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 smtClean="0">
                <a:solidFill>
                  <a:schemeClr val="bg1"/>
                </a:solidFill>
              </a:rPr>
              <a:t>Научились образовывать </a:t>
            </a:r>
            <a:r>
              <a:rPr lang="ru-RU" sz="3000" dirty="0" err="1" smtClean="0">
                <a:solidFill>
                  <a:schemeClr val="bg1"/>
                </a:solidFill>
              </a:rPr>
              <a:t>гла</a:t>
            </a:r>
            <a:r>
              <a:rPr lang="ru-RU" sz="3000" dirty="0" smtClean="0">
                <a:solidFill>
                  <a:schemeClr val="bg1"/>
                </a:solidFill>
              </a:rPr>
              <a:t>-    голы </a:t>
            </a:r>
            <a:r>
              <a:rPr lang="ru-RU" sz="3000" dirty="0">
                <a:solidFill>
                  <a:schemeClr val="bg1"/>
                </a:solidFill>
              </a:rPr>
              <a:t>неопределенной </a:t>
            </a:r>
            <a:r>
              <a:rPr lang="ru-RU" sz="3000" dirty="0" smtClean="0">
                <a:solidFill>
                  <a:schemeClr val="bg1"/>
                </a:solidFill>
              </a:rPr>
              <a:t>формы.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-55413" y="163524"/>
            <a:ext cx="54377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</a:rPr>
              <a:t>Задачи урока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(рефлексия)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11" y="4128844"/>
            <a:ext cx="157956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00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111E-6 L 0.14826 -0.175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3" y="-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827 -0.17592 L 0.26511 -0.331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511 -0.33171 L 0.39115 -0.510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173606"/>
              </p:ext>
            </p:extLst>
          </p:nvPr>
        </p:nvGraphicFramePr>
        <p:xfrm>
          <a:off x="971600" y="807687"/>
          <a:ext cx="7394154" cy="5242625"/>
        </p:xfrm>
        <a:graphic>
          <a:graphicData uri="http://schemas.openxmlformats.org/drawingml/2006/table">
            <a:tbl>
              <a:tblPr/>
              <a:tblGrid>
                <a:gridCol w="3212061"/>
                <a:gridCol w="424890"/>
                <a:gridCol w="3212061"/>
                <a:gridCol w="545142"/>
              </a:tblGrid>
              <a:tr h="87605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АНАЛИЗ ИНДИВИДУАЛЬНОЙ ДЕЯТЕЛЬНОСТИ НА УРОКЕ</a:t>
                      </a:r>
                      <a:b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ТЕМЕ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НЕОПРЕДЕЛЁННАЯ ФОРМА ГЛАГОЛА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Фамилия ___________________________   Имя ________________________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5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ЗНАЮ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УМЕЮ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2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неопределённой формы глагола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Находить глаголы неопределённой формы в устной и письменной речи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2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какие вопросы отвечают глаголы неопределённой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Задавать к ним вопросы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Чем являются –ТЬ и –ТИ в глаголах неопределённой формы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Обозначать –ТЬ и –ТИ в глаголах неопределённой формы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Чем являются –ЧЬ в глаголах неопределённой формы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Обозначать –ЧЬ в глаголах неопределённой формы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737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771800" y="476672"/>
            <a:ext cx="3672408" cy="1047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Домашнее задание </a:t>
            </a:r>
            <a:r>
              <a:rPr lang="ru-RU" sz="2800" dirty="0" smtClean="0">
                <a:solidFill>
                  <a:srgbClr val="C00000"/>
                </a:solidFill>
              </a:rPr>
              <a:t>(на выбор)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1560" y="2492896"/>
            <a:ext cx="748240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rgbClr val="008000"/>
                </a:solidFill>
              </a:rPr>
              <a:t> </a:t>
            </a:r>
            <a:r>
              <a:rPr lang="en-US" sz="2000" b="1" dirty="0"/>
              <a:t>I</a:t>
            </a:r>
            <a:r>
              <a:rPr lang="ru-RU" sz="2000" dirty="0"/>
              <a:t>. Используя дополнительные источники, узнайте, в каких случаях используют эти глаголы.</a:t>
            </a:r>
          </a:p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rgbClr val="008000"/>
                </a:solidFill>
              </a:rPr>
              <a:t>                 1 </a:t>
            </a:r>
            <a:r>
              <a:rPr lang="ru-RU" sz="2000" b="1" dirty="0">
                <a:solidFill>
                  <a:srgbClr val="008000"/>
                </a:solidFill>
              </a:rPr>
              <a:t>вариант </a:t>
            </a:r>
            <a:r>
              <a:rPr lang="ru-RU" sz="2000" b="1" dirty="0" smtClean="0">
                <a:solidFill>
                  <a:srgbClr val="008000"/>
                </a:solidFill>
              </a:rPr>
              <a:t>          </a:t>
            </a:r>
            <a:r>
              <a:rPr lang="ru-RU" sz="2000" b="1" dirty="0">
                <a:solidFill>
                  <a:srgbClr val="008000"/>
                </a:solidFill>
              </a:rPr>
              <a:t>Одеть – надеть</a:t>
            </a:r>
          </a:p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rgbClr val="0000CC"/>
                </a:solidFill>
              </a:rPr>
              <a:t>                 2 </a:t>
            </a:r>
            <a:r>
              <a:rPr lang="ru-RU" sz="2000" b="1" dirty="0">
                <a:solidFill>
                  <a:srgbClr val="0000CC"/>
                </a:solidFill>
              </a:rPr>
              <a:t>вариант  </a:t>
            </a:r>
            <a:r>
              <a:rPr lang="ru-RU" sz="2000" b="1" dirty="0" smtClean="0">
                <a:solidFill>
                  <a:srgbClr val="0000CC"/>
                </a:solidFill>
              </a:rPr>
              <a:t>         Кушать </a:t>
            </a:r>
            <a:r>
              <a:rPr lang="ru-RU" sz="2000" b="1" dirty="0">
                <a:solidFill>
                  <a:srgbClr val="0000CC"/>
                </a:solidFill>
              </a:rPr>
              <a:t>– есть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dirty="0" smtClean="0"/>
              <a:t>II</a:t>
            </a:r>
            <a:r>
              <a:rPr lang="ru-RU" sz="2000" dirty="0" smtClean="0"/>
              <a:t>. с</a:t>
            </a:r>
            <a:r>
              <a:rPr lang="ru-RU" sz="2000" dirty="0"/>
              <a:t>. 72 </a:t>
            </a:r>
            <a:r>
              <a:rPr lang="ru-RU" sz="2000" dirty="0" smtClean="0"/>
              <a:t>правило,  с</a:t>
            </a:r>
            <a:r>
              <a:rPr lang="ru-RU" sz="2000" dirty="0"/>
              <a:t>. 73 № 150 </a:t>
            </a:r>
          </a:p>
        </p:txBody>
      </p:sp>
    </p:spTree>
    <p:extLst>
      <p:ext uri="{BB962C8B-B14F-4D97-AF65-F5344CB8AC3E}">
        <p14:creationId xmlns:p14="http://schemas.microsoft.com/office/powerpoint/2010/main" val="396721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 bwMode="auto">
          <a:xfrm>
            <a:off x="1619672" y="476672"/>
            <a:ext cx="6199436" cy="360040"/>
          </a:xfrm>
          <a:prstGeom prst="roundRect">
            <a:avLst/>
          </a:prstGeom>
          <a:noFill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8000"/>
                </a:solidFill>
                <a:latin typeface="Comic Sans MS" pitchFamily="66" charset="0"/>
                <a:cs typeface="Arial" pitchFamily="34" charset="0"/>
              </a:rPr>
              <a:t>Используемые образовательные ресурсы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01020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buFont typeface="+mj-lt"/>
              <a:buAutoNum type="arabicPeriod"/>
            </a:pPr>
            <a:r>
              <a:rPr lang="ru-RU" sz="1200" i="1" dirty="0" smtClean="0"/>
              <a:t>Презентация </a:t>
            </a:r>
            <a:r>
              <a:rPr lang="ru-RU" sz="1200" i="1" dirty="0"/>
              <a:t>к уроку созданная учителем Игнатовой Л.Ю. в программе </a:t>
            </a:r>
            <a:r>
              <a:rPr lang="ru-RU" sz="1200" i="1" dirty="0" err="1"/>
              <a:t>Micrsoft</a:t>
            </a:r>
            <a:r>
              <a:rPr lang="ru-RU" sz="1200" i="1" dirty="0"/>
              <a:t> </a:t>
            </a:r>
            <a:r>
              <a:rPr lang="ru-RU" sz="1200" i="1" dirty="0" err="1"/>
              <a:t>Offce</a:t>
            </a:r>
            <a:r>
              <a:rPr lang="ru-RU" sz="1200" i="1" dirty="0"/>
              <a:t> </a:t>
            </a:r>
            <a:r>
              <a:rPr lang="ru-RU" sz="1200" i="1" dirty="0" err="1"/>
              <a:t>Power</a:t>
            </a:r>
            <a:r>
              <a:rPr lang="ru-RU" sz="1200" i="1" dirty="0"/>
              <a:t> </a:t>
            </a:r>
            <a:r>
              <a:rPr lang="ru-RU" sz="1200" i="1" dirty="0" err="1"/>
              <a:t>Point</a:t>
            </a:r>
            <a:r>
              <a:rPr lang="ru-RU" sz="1200" i="1" dirty="0"/>
              <a:t>.</a:t>
            </a:r>
            <a:endParaRPr lang="ru-RU" sz="1200" dirty="0"/>
          </a:p>
          <a:p>
            <a:pPr marL="342900" lvl="0" indent="-342900" fontAlgn="base">
              <a:buFont typeface="+mj-lt"/>
              <a:buAutoNum type="arabicPeriod"/>
            </a:pPr>
            <a:r>
              <a:rPr lang="ru-RU" sz="1200" i="1" dirty="0" smtClean="0"/>
              <a:t>Звукозапись </a:t>
            </a:r>
            <a:r>
              <a:rPr lang="ru-RU" sz="1200" i="1" dirty="0"/>
              <a:t>письма </a:t>
            </a:r>
            <a:r>
              <a:rPr lang="ru-RU" sz="1200" i="1" dirty="0" err="1"/>
              <a:t>Карлсону</a:t>
            </a:r>
            <a:r>
              <a:rPr lang="ru-RU" sz="1200" i="1" dirty="0"/>
              <a:t> от Малыша, записанная Игнатовой Л.Ю</a:t>
            </a:r>
            <a:r>
              <a:rPr lang="ru-RU" sz="1200" i="1" dirty="0" smtClean="0"/>
              <a:t>.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ru-RU" sz="1200" i="1" dirty="0"/>
              <a:t>Интерактивный тест,  созданный Игнатовой Л.Ю. в программе </a:t>
            </a:r>
            <a:r>
              <a:rPr lang="ru-RU" sz="1200" i="1" dirty="0" err="1"/>
              <a:t>Exel</a:t>
            </a:r>
            <a:r>
              <a:rPr lang="ru-RU" sz="1200" i="1" dirty="0"/>
              <a:t>.</a:t>
            </a:r>
            <a:endParaRPr lang="ru-RU" sz="1200" dirty="0"/>
          </a:p>
          <a:p>
            <a:pPr marL="342900" indent="-342900" fontAlgn="base">
              <a:buFont typeface="+mj-lt"/>
              <a:buAutoNum type="arabicPeriod"/>
            </a:pPr>
            <a:r>
              <a:rPr lang="ru-RU" sz="1200" i="1" dirty="0" smtClean="0"/>
              <a:t>Звукозапись </a:t>
            </a:r>
            <a:r>
              <a:rPr lang="ru-RU" sz="1200" i="1" dirty="0"/>
              <a:t>песни «Чему учат в школе» </a:t>
            </a:r>
            <a:r>
              <a:rPr lang="en-US" sz="1200" dirty="0">
                <a:hlinkClick r:id="rId2"/>
              </a:rPr>
              <a:t>http://mp3ostrov.me/?string=%F3%F7%E0%F2%20%E2%20%F8%EA%EE%EB%E5</a:t>
            </a:r>
            <a:endParaRPr lang="ru-RU" sz="1200" dirty="0"/>
          </a:p>
          <a:p>
            <a:pPr marL="342900" lvl="0" indent="-342900">
              <a:buFont typeface="+mj-lt"/>
              <a:buAutoNum type="arabicPeriod"/>
            </a:pPr>
            <a:r>
              <a:rPr lang="en-US" sz="1200" dirty="0">
                <a:solidFill>
                  <a:prstClr val="black"/>
                </a:solidFill>
                <a:hlinkClick r:id="rId3"/>
              </a:rPr>
              <a:t>http://www.ailona.ru/_</a:t>
            </a:r>
            <a:r>
              <a:rPr lang="en-US" sz="1200" dirty="0" smtClean="0">
                <a:solidFill>
                  <a:prstClr val="black"/>
                </a:solidFill>
                <a:hlinkClick r:id="rId3"/>
              </a:rPr>
              <a:t>ph/112/26914515.png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prstClr val="black"/>
                </a:solidFill>
                <a:hlinkClick r:id="rId4"/>
              </a:rPr>
              <a:t>http://</a:t>
            </a:r>
            <a:r>
              <a:rPr lang="en-US" sz="1200" dirty="0" smtClean="0">
                <a:solidFill>
                  <a:prstClr val="black"/>
                </a:solidFill>
                <a:hlinkClick r:id="rId4"/>
              </a:rPr>
              <a:t>www.playcast.ru/uploads/2014/12/17/11140463.png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dirty="0" smtClean="0">
                <a:solidFill>
                  <a:prstClr val="black"/>
                </a:solidFill>
                <a:hlinkClick r:id="rId5"/>
              </a:rPr>
              <a:t>http</a:t>
            </a:r>
            <a:r>
              <a:rPr lang="en-US" sz="1200" dirty="0">
                <a:solidFill>
                  <a:prstClr val="black"/>
                </a:solidFill>
                <a:hlinkClick r:id="rId5"/>
              </a:rPr>
              <a:t>://</a:t>
            </a:r>
            <a:r>
              <a:rPr lang="en-US" sz="1200" dirty="0" smtClean="0">
                <a:solidFill>
                  <a:prstClr val="black"/>
                </a:solidFill>
                <a:hlinkClick r:id="rId5"/>
              </a:rPr>
              <a:t>demiart.ru/forum/uploads14/post-946858-1392469970.jpg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endParaRPr lang="ru-RU" sz="1200" dirty="0">
              <a:solidFill>
                <a:prstClr val="black"/>
              </a:solidFill>
            </a:endParaRP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 smtClean="0">
                <a:hlinkClick r:id="rId6"/>
              </a:rPr>
              <a:t>https</a:t>
            </a:r>
            <a:r>
              <a:rPr lang="en-US" sz="1200" dirty="0">
                <a:hlinkClick r:id="rId6"/>
              </a:rPr>
              <a:t>://</a:t>
            </a:r>
            <a:r>
              <a:rPr lang="en-US" sz="1200" dirty="0" smtClean="0">
                <a:hlinkClick r:id="rId6"/>
              </a:rPr>
              <a:t>fs00.infourok.ru/images/doc/234/99143/5/img2.jpg</a:t>
            </a:r>
            <a:r>
              <a:rPr lang="ru-RU" sz="1200" dirty="0" smtClean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 smtClean="0">
                <a:hlinkClick r:id="rId7"/>
              </a:rPr>
              <a:t>http</a:t>
            </a:r>
            <a:r>
              <a:rPr lang="en-US" sz="1200" dirty="0">
                <a:hlinkClick r:id="rId7"/>
              </a:rPr>
              <a:t>://ivanar.ru/wp-content/uploads/2015/09/959537_rm_-_</a:t>
            </a:r>
            <a:r>
              <a:rPr lang="en-US" sz="1200" dirty="0" smtClean="0">
                <a:hlinkClick r:id="rId7"/>
              </a:rPr>
              <a:t>casal_100.jpg</a:t>
            </a:r>
            <a:r>
              <a:rPr lang="ru-RU" sz="1200" dirty="0" smtClean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allcurtains.ru/uploads/posts/2012-06/1340403879_risunok-139.jpg</a:t>
            </a:r>
            <a:r>
              <a:rPr lang="ru-RU" sz="1200" dirty="0" smtClean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9"/>
              </a:rPr>
              <a:t>http://</a:t>
            </a:r>
            <a:r>
              <a:rPr lang="en-US" sz="1200" dirty="0" smtClean="0">
                <a:hlinkClick r:id="rId9"/>
              </a:rPr>
              <a:t>s020.radikal.ru/i709/1301/66/ed5244a2af09.gif</a:t>
            </a:r>
            <a:r>
              <a:rPr lang="ru-RU" sz="1200" dirty="0" smtClean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0"/>
              </a:rPr>
              <a:t>http://anriofe.xyz/pic-shcolara.ru/img/1618/1618.jpg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1"/>
              </a:rPr>
              <a:t>http://tvkniga.ru/cover/ru/russkij-izyk-5-klass-54.jpg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2"/>
              </a:rPr>
              <a:t>http://images.wildberries.ru/big/new/3000000/3007008-1.jpg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3"/>
              </a:rPr>
              <a:t>http://</a:t>
            </a:r>
            <a:r>
              <a:rPr lang="en-US" sz="1200" dirty="0" smtClean="0">
                <a:hlinkClick r:id="rId13"/>
              </a:rPr>
              <a:t>mmedia.ozone.ru/multimedia/books_covers/1008823787.jpg</a:t>
            </a:r>
            <a:endParaRPr lang="ru-RU" sz="1200" dirty="0"/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4"/>
              </a:rPr>
              <a:t>http://7enazametku.ru/Otkrytki/otdyx/images/1.gif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5"/>
              </a:rPr>
              <a:t>http://images.by.prom.st/33591926_w640_h640_dlya_glaz2.jpg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6"/>
              </a:rPr>
              <a:t>http://cs11204.vk.me/u168018371/-1/x_f9516424.jpg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7"/>
              </a:rPr>
              <a:t>http://gifok.net/images/2016/06/27/Ladybugs_116.png</a:t>
            </a:r>
            <a:r>
              <a:rPr lang="ru-RU" sz="1200" dirty="0"/>
              <a:t> </a:t>
            </a:r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8"/>
              </a:rPr>
              <a:t>http://files.school-collection.edu.ru/dlrstore/c13ae8c5-fc74-4c4a-a7fc-f87b1321a52e/%5BNS-RUS_3-28%5D_%5BMA_064%5D.swf</a:t>
            </a:r>
            <a:r>
              <a:rPr lang="ru-RU" sz="1200" dirty="0"/>
              <a:t> </a:t>
            </a:r>
            <a:endParaRPr lang="ru-RU" sz="1200" dirty="0" smtClean="0"/>
          </a:p>
          <a:p>
            <a:pPr marL="342900" indent="-342900" fontAlgn="base">
              <a:buFont typeface="+mj-lt"/>
              <a:buAutoNum type="arabicPeriod"/>
            </a:pPr>
            <a:r>
              <a:rPr lang="en-US" sz="1200" dirty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ruscopybook.com/upload/information_system_121/2/5/0/item_2505/small_information_items_2505.jpg</a:t>
            </a:r>
            <a:r>
              <a:rPr lang="ru-RU" sz="1200" dirty="0" smtClean="0"/>
              <a:t> </a:t>
            </a:r>
            <a:endParaRPr lang="ru-RU" sz="1200" dirty="0"/>
          </a:p>
          <a:p>
            <a:pPr marL="342900" indent="-342900" fontAlgn="base">
              <a:buFont typeface="+mj-lt"/>
              <a:buAutoNum type="arabicPeriod"/>
            </a:pPr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30789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533948" y="1442243"/>
            <a:ext cx="6781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0000"/>
                </a:solidFill>
              </a:rPr>
              <a:t>ст</a:t>
            </a:r>
            <a:r>
              <a:rPr lang="ru-RU" sz="4800" b="1" dirty="0" smtClean="0"/>
              <a:t>а</a:t>
            </a:r>
            <a:r>
              <a:rPr lang="ru-RU" sz="4800" b="1" dirty="0" smtClean="0">
                <a:solidFill>
                  <a:srgbClr val="000000"/>
                </a:solidFill>
              </a:rPr>
              <a:t>щил со стола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07191" y="2492896"/>
            <a:ext cx="6324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0000"/>
                </a:solidFill>
              </a:rPr>
              <a:t>хр</a:t>
            </a:r>
            <a:r>
              <a:rPr lang="ru-RU" sz="4800" b="1" dirty="0" smtClean="0"/>
              <a:t>а</a:t>
            </a:r>
            <a:r>
              <a:rPr lang="ru-RU" sz="4800" b="1" dirty="0" smtClean="0">
                <a:solidFill>
                  <a:srgbClr val="000000"/>
                </a:solidFill>
              </a:rPr>
              <a:t>нишь тайну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87046" y="3573016"/>
            <a:ext cx="6629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0000"/>
                </a:solidFill>
              </a:rPr>
              <a:t>пол</a:t>
            </a:r>
            <a:r>
              <a:rPr lang="ru-RU" sz="4800" b="1" dirty="0" smtClean="0"/>
              <a:t>е</a:t>
            </a:r>
            <a:r>
              <a:rPr lang="ru-RU" sz="4800" b="1" dirty="0" smtClean="0">
                <a:solidFill>
                  <a:srgbClr val="000000"/>
                </a:solidFill>
              </a:rPr>
              <a:t>тят на юг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378348" y="4509120"/>
            <a:ext cx="6400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0000"/>
                </a:solidFill>
              </a:rPr>
              <a:t>см</a:t>
            </a:r>
            <a:r>
              <a:rPr lang="ru-RU" sz="4800" b="1" dirty="0" smtClean="0"/>
              <a:t>о</a:t>
            </a:r>
            <a:r>
              <a:rPr lang="ru-RU" sz="4800" b="1" dirty="0" smtClean="0">
                <a:solidFill>
                  <a:srgbClr val="000000"/>
                </a:solidFill>
              </a:rPr>
              <a:t>треть в окно</a:t>
            </a: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1331640" y="5445224"/>
            <a:ext cx="6248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0000"/>
                </a:solidFill>
              </a:rPr>
              <a:t>позв</a:t>
            </a:r>
            <a:r>
              <a:rPr lang="ru-RU" sz="4800" b="1" dirty="0" smtClean="0"/>
              <a:t>о</a:t>
            </a:r>
            <a:r>
              <a:rPr lang="ru-RU" sz="4800" b="1" dirty="0" smtClean="0">
                <a:solidFill>
                  <a:srgbClr val="000000"/>
                </a:solidFill>
              </a:rPr>
              <a:t>нить другу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44624"/>
            <a:ext cx="78488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Спишите словосочетания. </a:t>
            </a:r>
            <a:r>
              <a:rPr lang="ru-RU" sz="2400" dirty="0">
                <a:solidFill>
                  <a:srgbClr val="C00000"/>
                </a:solidFill>
              </a:rPr>
              <a:t>Определите у глаголов время.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1760" y="1230141"/>
            <a:ext cx="1226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П.в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2204864"/>
            <a:ext cx="1226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Н.в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9702" y="3284984"/>
            <a:ext cx="1226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Б.в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1750" y="4293096"/>
            <a:ext cx="1226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5160" y="5229200"/>
            <a:ext cx="1226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?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19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user\Desktop\Неопределённая форма глагола\Рисунок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33"/>
          <a:stretch/>
        </p:blipFill>
        <p:spPr bwMode="auto">
          <a:xfrm>
            <a:off x="0" y="0"/>
            <a:ext cx="9144000" cy="419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907704" y="2420888"/>
            <a:ext cx="6768752" cy="144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Неопределённая форма глагола</a:t>
            </a:r>
          </a:p>
        </p:txBody>
      </p:sp>
    </p:spTree>
    <p:extLst>
      <p:ext uri="{BB962C8B-B14F-4D97-AF65-F5344CB8AC3E}">
        <p14:creationId xmlns:p14="http://schemas.microsoft.com/office/powerpoint/2010/main" val="9191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1" t="38033" r="4511" b="21169"/>
          <a:stretch/>
        </p:blipFill>
        <p:spPr bwMode="auto">
          <a:xfrm>
            <a:off x="899592" y="476672"/>
            <a:ext cx="8099034" cy="635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771673"/>
            <a:ext cx="7585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Узнать на какие вопросы отвечают глаголы неопределенной </a:t>
            </a:r>
            <a:r>
              <a:rPr lang="ru-RU" sz="3200" dirty="0" smtClean="0">
                <a:solidFill>
                  <a:schemeClr val="bg1"/>
                </a:solidFill>
              </a:rPr>
              <a:t>формы.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4580335"/>
            <a:ext cx="66247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Узнать отличительные </a:t>
            </a:r>
            <a:r>
              <a:rPr lang="ru-RU" sz="3200" dirty="0" smtClean="0">
                <a:solidFill>
                  <a:prstClr val="black"/>
                </a:solidFill>
              </a:rPr>
              <a:t>признаки </a:t>
            </a:r>
            <a:r>
              <a:rPr lang="ru-RU" sz="3200" dirty="0">
                <a:solidFill>
                  <a:prstClr val="black"/>
                </a:solidFill>
              </a:rPr>
              <a:t>глаголов неопределенной </a:t>
            </a:r>
            <a:r>
              <a:rPr lang="ru-RU" sz="3200" dirty="0" smtClean="0">
                <a:solidFill>
                  <a:prstClr val="black"/>
                </a:solidFill>
              </a:rPr>
              <a:t>формы.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3316213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>
                <a:solidFill>
                  <a:schemeClr val="bg1"/>
                </a:solidFill>
              </a:rPr>
              <a:t>Находить глаголы неопределенной </a:t>
            </a:r>
            <a:r>
              <a:rPr lang="ru-RU" sz="3000" dirty="0" smtClean="0">
                <a:solidFill>
                  <a:schemeClr val="bg1"/>
                </a:solidFill>
              </a:rPr>
              <a:t>формы в письменной и устной речи.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7272" y="2051720"/>
            <a:ext cx="5867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 smtClean="0">
                <a:solidFill>
                  <a:schemeClr val="bg1"/>
                </a:solidFill>
              </a:rPr>
              <a:t>Научиться образовывать </a:t>
            </a:r>
            <a:r>
              <a:rPr lang="ru-RU" sz="3000" dirty="0" err="1" smtClean="0">
                <a:solidFill>
                  <a:schemeClr val="bg1"/>
                </a:solidFill>
              </a:rPr>
              <a:t>гла</a:t>
            </a:r>
            <a:r>
              <a:rPr lang="ru-RU" sz="3000" dirty="0" smtClean="0">
                <a:solidFill>
                  <a:schemeClr val="bg1"/>
                </a:solidFill>
              </a:rPr>
              <a:t>-    голы </a:t>
            </a:r>
            <a:r>
              <a:rPr lang="ru-RU" sz="3000" dirty="0">
                <a:solidFill>
                  <a:schemeClr val="bg1"/>
                </a:solidFill>
              </a:rPr>
              <a:t>неопределенной </a:t>
            </a:r>
            <a:r>
              <a:rPr lang="ru-RU" sz="3000" dirty="0" smtClean="0">
                <a:solidFill>
                  <a:schemeClr val="bg1"/>
                </a:solidFill>
              </a:rPr>
              <a:t>формы.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8772" y="332656"/>
            <a:ext cx="54377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</a:rPr>
              <a:t>Задачи урока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37" y="1340768"/>
            <a:ext cx="1583701" cy="156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28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019E-6 L 0.00278 0.4525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22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260648"/>
            <a:ext cx="792087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Проведём исследование №1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Узнаем, </a:t>
            </a:r>
            <a:r>
              <a:rPr lang="ru-RU" sz="1600" dirty="0">
                <a:solidFill>
                  <a:srgbClr val="C00000"/>
                </a:solidFill>
              </a:rPr>
              <a:t>на какие вопросы отвечают глаголы неопределенной формы</a:t>
            </a:r>
            <a:endParaRPr lang="ru-RU" sz="1600" dirty="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238944" y="1855440"/>
            <a:ext cx="7581528" cy="373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3600" smtClean="0"/>
              <a:t>Задайте вопрос и распределите глаголы в 2 столбика.</a:t>
            </a:r>
          </a:p>
          <a:p>
            <a:pPr>
              <a:buFont typeface="Wingdings" pitchFamily="2" charset="2"/>
              <a:buNone/>
            </a:pPr>
            <a:endParaRPr lang="ru-RU" sz="4000" smtClean="0"/>
          </a:p>
          <a:p>
            <a:pPr>
              <a:buFont typeface="Wingdings" pitchFamily="2" charset="2"/>
              <a:buNone/>
            </a:pPr>
            <a:r>
              <a:rPr lang="ru-RU" sz="4400" b="1" i="1" smtClean="0">
                <a:solidFill>
                  <a:srgbClr val="008000"/>
                </a:solidFill>
              </a:rPr>
              <a:t>Держать, зарубить, мозолить, прикусить</a:t>
            </a:r>
            <a:r>
              <a:rPr lang="ru-RU" sz="4400" i="1" smtClean="0">
                <a:solidFill>
                  <a:srgbClr val="008000"/>
                </a:solidFill>
              </a:rPr>
              <a:t>.</a:t>
            </a:r>
          </a:p>
          <a:p>
            <a:pPr>
              <a:buFont typeface="Wingdings" pitchFamily="2" charset="2"/>
              <a:buNone/>
            </a:pPr>
            <a:endParaRPr lang="ru-RU" sz="4400" i="1" dirty="0" smtClean="0">
              <a:solidFill>
                <a:srgbClr val="008000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2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19595021"/>
              </p:ext>
            </p:extLst>
          </p:nvPr>
        </p:nvGraphicFramePr>
        <p:xfrm>
          <a:off x="611560" y="1371600"/>
          <a:ext cx="7931224" cy="4433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/>
          </p:cNvSpPr>
          <p:nvPr/>
        </p:nvSpPr>
        <p:spPr bwMode="auto">
          <a:xfrm>
            <a:off x="1057688" y="37533"/>
            <a:ext cx="687625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Вывод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исследовательской работы №1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9" name="AutoShape 2" descr="https://abrakadabra.fun/uploads/posts/2021-12/thumbs/1639286715_47-abrakadabra-fun-p-palets-bez-fona-5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932257" y="4459759"/>
            <a:ext cx="2919663" cy="819303"/>
            <a:chOff x="932257" y="4459759"/>
            <a:chExt cx="2919663" cy="819303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043608" y="4459759"/>
              <a:ext cx="2808312" cy="769441"/>
              <a:chOff x="899592" y="4484439"/>
              <a:chExt cx="2808312" cy="769441"/>
            </a:xfrm>
            <a:solidFill>
              <a:srgbClr val="009900"/>
            </a:solidFill>
          </p:grpSpPr>
          <p:sp>
            <p:nvSpPr>
              <p:cNvPr id="7" name="Скругленный прямоугольник 6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</p:grp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257" y="4459759"/>
              <a:ext cx="819303" cy="819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5292080" y="4459759"/>
            <a:ext cx="2919663" cy="819303"/>
            <a:chOff x="932257" y="4459759"/>
            <a:chExt cx="2919663" cy="819303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1043608" y="4459759"/>
              <a:ext cx="2808312" cy="769441"/>
              <a:chOff x="899592" y="4484439"/>
              <a:chExt cx="2808312" cy="769441"/>
            </a:xfrm>
            <a:solidFill>
              <a:srgbClr val="009900"/>
            </a:solidFill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FF00"/>
                    </a:solidFill>
                  </a:rPr>
                  <a:t>?</a:t>
                </a: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257" y="4459759"/>
              <a:ext cx="819303" cy="819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631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34860" y="3053576"/>
            <a:ext cx="410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вез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44008" y="2189976"/>
            <a:ext cx="3987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ид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34860" y="3956863"/>
            <a:ext cx="4175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2899" y="3125584"/>
            <a:ext cx="410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везёшь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2899" y="4028871"/>
            <a:ext cx="4175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играю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5299" y="2261984"/>
            <a:ext cx="3987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иду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24538" y="260648"/>
            <a:ext cx="852405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Проведём исследование </a:t>
            </a:r>
            <a:r>
              <a:rPr lang="ru-RU" sz="2800" b="1" dirty="0" smtClean="0">
                <a:solidFill>
                  <a:srgbClr val="C00000"/>
                </a:solidFill>
              </a:rPr>
              <a:t>№2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Узнаем отличительные </a:t>
            </a:r>
            <a:r>
              <a:rPr lang="ru-RU" sz="1600" dirty="0">
                <a:solidFill>
                  <a:srgbClr val="C00000"/>
                </a:solidFill>
              </a:rPr>
              <a:t>признаки глаголов неопределенной формы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2600" b="1" dirty="0" smtClean="0">
                <a:solidFill>
                  <a:srgbClr val="000000"/>
                </a:solidFill>
              </a:rPr>
              <a:t>Запишите глаголы в </a:t>
            </a:r>
            <a:r>
              <a:rPr lang="ru-RU" sz="2600" b="1" dirty="0">
                <a:solidFill>
                  <a:srgbClr val="000000"/>
                </a:solidFill>
              </a:rPr>
              <a:t>неопределённой форме:</a:t>
            </a:r>
            <a:endParaRPr lang="ru-RU" sz="2600" b="1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261985"/>
            <a:ext cx="3139792" cy="315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97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0.52136 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59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/>
          <p:cNvSpPr>
            <a:spLocks noChangeArrowheads="1"/>
          </p:cNvSpPr>
          <p:nvPr/>
        </p:nvSpPr>
        <p:spPr bwMode="auto">
          <a:xfrm>
            <a:off x="764529" y="3645024"/>
            <a:ext cx="877602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3200" b="1" dirty="0"/>
              <a:t> </a:t>
            </a:r>
            <a:r>
              <a:rPr lang="ru-RU" sz="3200" b="1" dirty="0">
                <a:solidFill>
                  <a:srgbClr val="0000CC"/>
                </a:solidFill>
              </a:rPr>
              <a:t>Какой частью слова являются </a:t>
            </a:r>
            <a:r>
              <a:rPr lang="ru-RU" sz="3200" b="1" dirty="0">
                <a:solidFill>
                  <a:srgbClr val="FF0000"/>
                </a:solidFill>
              </a:rPr>
              <a:t>–ТЬ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0000CC"/>
                </a:solidFill>
              </a:rPr>
              <a:t>и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–ТИ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0000CC"/>
                </a:solidFill>
              </a:rPr>
              <a:t>в глаголах неопределённой формы</a:t>
            </a:r>
            <a:r>
              <a:rPr lang="ru-RU" sz="3200" b="1" dirty="0" smtClean="0">
                <a:solidFill>
                  <a:srgbClr val="0000CC"/>
                </a:solidFill>
              </a:rPr>
              <a:t>?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" name="Rectangle 3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78473" y="2146524"/>
            <a:ext cx="89781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3200" b="1" dirty="0"/>
              <a:t> </a:t>
            </a:r>
            <a:r>
              <a:rPr lang="ru-RU" sz="3200" b="1" dirty="0" smtClean="0">
                <a:solidFill>
                  <a:srgbClr val="0000CC"/>
                </a:solidFill>
              </a:rPr>
              <a:t>Глаголы неопределённой формы могут оканчиваться на</a:t>
            </a:r>
            <a:r>
              <a:rPr lang="ru-RU" sz="3200" b="1" dirty="0" smtClean="0"/>
              <a:t>  </a:t>
            </a:r>
            <a:r>
              <a:rPr lang="ru-RU" sz="3200" b="1" dirty="0" smtClean="0">
                <a:solidFill>
                  <a:srgbClr val="FF0000"/>
                </a:solidFill>
              </a:rPr>
              <a:t>–ТЬ </a:t>
            </a:r>
            <a:r>
              <a:rPr lang="ru-RU" sz="3200" b="1" dirty="0" smtClean="0">
                <a:solidFill>
                  <a:srgbClr val="0000CC"/>
                </a:solidFill>
              </a:rPr>
              <a:t>и</a:t>
            </a:r>
            <a:r>
              <a:rPr lang="ru-RU" sz="3200" b="1" dirty="0" smtClean="0"/>
              <a:t>  </a:t>
            </a:r>
            <a:r>
              <a:rPr lang="ru-RU" sz="3200" b="1" dirty="0" smtClean="0">
                <a:solidFill>
                  <a:srgbClr val="FF0000"/>
                </a:solidFill>
              </a:rPr>
              <a:t>–ТИ</a:t>
            </a:r>
            <a:r>
              <a:rPr lang="ru-RU" sz="3200" b="1" dirty="0" smtClean="0">
                <a:solidFill>
                  <a:srgbClr val="0000CC"/>
                </a:solidFill>
              </a:rPr>
              <a:t>.</a:t>
            </a:r>
            <a:r>
              <a:rPr lang="ru-RU" sz="3200" b="1" dirty="0" smtClean="0">
                <a:solidFill>
                  <a:srgbClr val="FF0000"/>
                </a:solidFill>
              </a:rPr>
              <a:t> 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548417" y="332656"/>
            <a:ext cx="643582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000" b="1" dirty="0" smtClean="0">
                <a:solidFill>
                  <a:srgbClr val="C00000"/>
                </a:solidFill>
              </a:rPr>
              <a:t>Вывод </a:t>
            </a:r>
          </a:p>
          <a:p>
            <a:pPr algn="ctr" eaLnBrk="1" hangingPunct="1"/>
            <a:r>
              <a:rPr lang="ru-RU" sz="3000" dirty="0" smtClean="0">
                <a:solidFill>
                  <a:srgbClr val="C00000"/>
                </a:solidFill>
              </a:rPr>
              <a:t>исследовательской работы №</a:t>
            </a:r>
            <a:r>
              <a:rPr lang="ru-RU" sz="3000" b="1" dirty="0" smtClean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5976" y="4653136"/>
            <a:ext cx="5779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857111" y="2563314"/>
            <a:ext cx="930913" cy="736059"/>
            <a:chOff x="3857111" y="2563314"/>
            <a:chExt cx="930913" cy="736059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857111" y="2563314"/>
              <a:ext cx="762342" cy="660428"/>
              <a:chOff x="3923928" y="2034878"/>
              <a:chExt cx="697058" cy="646331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923928" y="2130617"/>
                <a:ext cx="697058" cy="504056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020869" y="2034878"/>
                <a:ext cx="6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FF0000"/>
                    </a:solidFill>
                  </a:rPr>
                  <a:t>?</a:t>
                </a:r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563" y="2636912"/>
              <a:ext cx="662461" cy="662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5004048" y="2563314"/>
            <a:ext cx="930913" cy="736059"/>
            <a:chOff x="3857111" y="2563314"/>
            <a:chExt cx="930913" cy="73605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3857111" y="2563314"/>
              <a:ext cx="762342" cy="660428"/>
              <a:chOff x="3923928" y="2034878"/>
              <a:chExt cx="697058" cy="646331"/>
            </a:xfrm>
          </p:grpSpPr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3923928" y="2130617"/>
                <a:ext cx="697058" cy="504056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20869" y="2034878"/>
                <a:ext cx="6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FF0000"/>
                    </a:solidFill>
                  </a:rPr>
                  <a:t>?</a:t>
                </a:r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563" y="2636912"/>
              <a:ext cx="662461" cy="662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1677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950</Words>
  <Application>Microsoft Office PowerPoint</Application>
  <PresentationFormat>Экран (4:3)</PresentationFormat>
  <Paragraphs>213</Paragraphs>
  <Slides>25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XTreme.ws</cp:lastModifiedBy>
  <cp:revision>42</cp:revision>
  <dcterms:created xsi:type="dcterms:W3CDTF">2016-11-08T14:08:38Z</dcterms:created>
  <dcterms:modified xsi:type="dcterms:W3CDTF">2024-03-25T10:55:26Z</dcterms:modified>
</cp:coreProperties>
</file>