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59" r:id="rId6"/>
    <p:sldId id="260" r:id="rId7"/>
    <p:sldId id="261" r:id="rId8"/>
    <p:sldId id="262" r:id="rId9"/>
    <p:sldId id="271" r:id="rId10"/>
    <p:sldId id="272" r:id="rId11"/>
    <p:sldId id="273" r:id="rId12"/>
    <p:sldId id="263" r:id="rId13"/>
    <p:sldId id="268" r:id="rId14"/>
    <p:sldId id="265" r:id="rId15"/>
    <p:sldId id="269" r:id="rId16"/>
    <p:sldId id="270" r:id="rId17"/>
    <p:sldId id="274" r:id="rId18"/>
    <p:sldId id="275" r:id="rId19"/>
    <p:sldId id="277" r:id="rId20"/>
    <p:sldId id="278" r:id="rId21"/>
    <p:sldId id="27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00" autoAdjust="0"/>
    <p:restoredTop sz="94660"/>
  </p:normalViewPr>
  <p:slideViewPr>
    <p:cSldViewPr>
      <p:cViewPr varScale="1">
        <p:scale>
          <a:sx n="65" d="100"/>
          <a:sy n="65" d="100"/>
        </p:scale>
        <p:origin x="-1280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1A43A-1490-45C4-9DEC-B9EBEDA907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AC67-B28B-4F0F-A797-1BE78B102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547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1A43A-1490-45C4-9DEC-B9EBEDA907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AC67-B28B-4F0F-A797-1BE78B102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643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1A43A-1490-45C4-9DEC-B9EBEDA907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AC67-B28B-4F0F-A797-1BE78B102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404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1A43A-1490-45C4-9DEC-B9EBEDA907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AC67-B28B-4F0F-A797-1BE78B102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735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1A43A-1490-45C4-9DEC-B9EBEDA907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AC67-B28B-4F0F-A797-1BE78B102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710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1A43A-1490-45C4-9DEC-B9EBEDA907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AC67-B28B-4F0F-A797-1BE78B102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734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1A43A-1490-45C4-9DEC-B9EBEDA907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AC67-B28B-4F0F-A797-1BE78B102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172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1A43A-1490-45C4-9DEC-B9EBEDA907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AC67-B28B-4F0F-A797-1BE78B102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009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1A43A-1490-45C4-9DEC-B9EBEDA907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AC67-B28B-4F0F-A797-1BE78B102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194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1A43A-1490-45C4-9DEC-B9EBEDA907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AC67-B28B-4F0F-A797-1BE78B102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140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1A43A-1490-45C4-9DEC-B9EBEDA907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EAC67-B28B-4F0F-A797-1BE78B102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600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91A43A-1490-45C4-9DEC-B9EBEDA907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EAC67-B28B-4F0F-A797-1BE78B102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309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hyperlink" Target="&#1052;&#1072;&#1090;&#1077;&#1088;&#1080;&#1072;&#1083;/&#1058;&#1072;&#1073;&#1083;&#1080;&#1094;&#1072;%201.docx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yandex.ru/video/preview/?filmId=9041522765745219371&amp;from=tabbar&amp;parent-reqid=1598034313725928-285621822411268846400110-production-app-host-vla-web-yp-42&amp;text=&#1050;&#1088;&#1072;&#1090;&#1082;&#1080;&#1081;+&#1086;&#1095;&#1077;&#1088;&#1082;+&#1080;&#1089;&#1090;&#1086;&#1088;&#1080;&#1080;+&#1082;&#1086;&#1085;&#1089;&#1090;&#1080;&#1090;&#1091;&#1094;&#1080;&#1086;&#1085;&#1072;&#1083;&#1080;&#1079;&#1084;&#1072;" TargetMode="Externa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hyperlink" Target="&#1052;&#1072;&#1090;&#1077;&#1088;&#1080;&#1072;&#1083;/&#1058;&#1072;&#1073;&#1083;&#1080;&#1094;&#1072;%202.docx" TargetMode="Externa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hyperlink" Target="https://yandex.ru/video/preview/?filmId=9599004042451299938&amp;from=tabbar&amp;parent-reqid=1598034547464325-818152950664728326400280-production-app-host-sas-web-yp-252&amp;text=&#1042;&#1072;&#1078;&#1085;&#1077;&#1081;&#1096;&#1080;&#1077;+&#1087;&#1086;&#1087;&#1088;&#1072;&#1074;&#1082;&#1080;+&#1074;+&#1050;&#1086;&#1085;&#1089;&#1090;&#1080;&#1090;&#1091;&#1094;&#1080;&#1102;+&#1056;&#1060;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youtube.com/watch?v=Q2ZLnNx-QDY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hyperlink" Target="&#1052;&#1072;&#1090;&#1077;&#1088;&#1080;&#1072;&#1083;/&#1047;&#1072;&#1076;&#1072;&#1085;&#1080;&#1077;%201..docx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hyperlink" Target="&#1052;&#1072;&#1090;&#1077;&#1088;&#1080;&#1072;&#1083;/&#1047;&#1072;&#1076;&#1072;&#1085;&#1080;&#1077;%202..docx" TargetMode="Externa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61" t="4113" r="2340" b="482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91880" y="628233"/>
            <a:ext cx="5256584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Презентация к уроку по учебному предмету «Обществознание»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9-ом классе на тему </a:t>
            </a:r>
          </a:p>
          <a:p>
            <a:pPr algn="ctr"/>
            <a:endParaRPr lang="ru-RU" sz="800" b="1" i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200" b="1" i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«Конституция Российской Федерации»</a:t>
            </a:r>
            <a:endParaRPr lang="ru-RU" sz="3200" b="1" i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59732" y="3789040"/>
            <a:ext cx="4824536" cy="18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Разработчик презентации: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Петренко Наталья Владимировна,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учитель истории и обществознания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МБОУ «Лицей Технополис» 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35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692045"/>
            <a:ext cx="288290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683568" y="1339702"/>
            <a:ext cx="5184576" cy="3600400"/>
          </a:xfrm>
          <a:prstGeom prst="cloudCallout">
            <a:avLst>
              <a:gd name="adj1" fmla="val 54208"/>
              <a:gd name="adj2" fmla="val 33601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Проверим правильность выполненного задания. Нажмите на кнопку «ПРОВЕРКА»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1997460" y="5272892"/>
            <a:ext cx="2376264" cy="924228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" action="ppaction://hlinkshowjump?jump=nextslide"/>
              </a:rPr>
              <a:t>ПРОВЕРКА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3302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661248"/>
            <a:ext cx="16271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1520147"/>
            <a:ext cx="65162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 Конституции </a:t>
            </a:r>
            <a:r>
              <a:rPr lang="ru-RU" sz="4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РФ:</a:t>
            </a:r>
            <a:endParaRPr lang="ru-RU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7564" y="2492896"/>
            <a:ext cx="78488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закрепить 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и гарантировать фундаментальные права человека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упорядочить 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государственную власть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утвердить правосудие.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81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340767"/>
            <a:ext cx="3213100" cy="5170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611560" y="1340767"/>
            <a:ext cx="5184576" cy="4392489"/>
          </a:xfrm>
          <a:prstGeom prst="cloudCallout">
            <a:avLst>
              <a:gd name="adj1" fmla="val 69301"/>
              <a:gd name="adj2" fmla="val -42796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А теперь мы возвратимся 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в  прошлое,  чтобы  проследить  путь  развития конституционного строя в России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Для этого  мы подготовим таблицу. Перенесите таблицу в тетрадь.</a:t>
            </a:r>
          </a:p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(Нажмите на слово «ТАБЛИЦА»)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Багетная рамка 2"/>
          <p:cNvSpPr/>
          <p:nvPr/>
        </p:nvSpPr>
        <p:spPr>
          <a:xfrm>
            <a:off x="827584" y="5721380"/>
            <a:ext cx="1944216" cy="720080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rId4" action="ppaction://hlinkfile"/>
              </a:rPr>
              <a:t>ТАБЛИЦА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3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948" y="5738936"/>
            <a:ext cx="162718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79498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Выноска-облако 2"/>
          <p:cNvSpPr/>
          <p:nvPr/>
        </p:nvSpPr>
        <p:spPr>
          <a:xfrm>
            <a:off x="521406" y="2780928"/>
            <a:ext cx="7910028" cy="3600400"/>
          </a:xfrm>
          <a:prstGeom prst="cloudCallout">
            <a:avLst>
              <a:gd name="adj1" fmla="val -31297"/>
              <a:gd name="adj2" fmla="val -86641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Посмотрите видео и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заполните 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таблицу </a:t>
            </a:r>
          </a:p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«Этапы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конституционного развития 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России»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(Нажмите на кнопку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ссылку)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21" y="1124744"/>
            <a:ext cx="1800200" cy="156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768704"/>
            <a:ext cx="162718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55776" y="1486578"/>
            <a:ext cx="61206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5"/>
              </a:rPr>
              <a:t>https://yandex.ru/video/preview/?filmId=9041522765745219371&amp;from=tabbar&amp;parent-reqid=1598034313725928-285621822411268846400110-production-app-host-vla-web-yp-42&amp;text=</a:t>
            </a:r>
            <a:r>
              <a:rPr lang="ru-RU" dirty="0" err="1">
                <a:hlinkClick r:id="rId5"/>
              </a:rPr>
              <a:t>Краткий+очерк+истории+конституционализма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98052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09" y="2655418"/>
            <a:ext cx="3542050" cy="307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733256"/>
            <a:ext cx="162718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373" y="4653135"/>
            <a:ext cx="204311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3795330" y="1412776"/>
            <a:ext cx="4457489" cy="3024336"/>
          </a:xfrm>
          <a:prstGeom prst="cloudCallout">
            <a:avLst>
              <a:gd name="adj1" fmla="val -62734"/>
              <a:gd name="adj2" fmla="val 22616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Проверим правильность заполнения вами таблицы</a:t>
            </a:r>
          </a:p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(нажмите на слово «ТАБЛИЦА»)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9865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3213100" cy="517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589240"/>
            <a:ext cx="162718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2699792" y="1484784"/>
            <a:ext cx="5904656" cy="4080020"/>
          </a:xfrm>
          <a:prstGeom prst="cloudCallout">
            <a:avLst>
              <a:gd name="adj1" fmla="val -58620"/>
              <a:gd name="adj2" fmla="val -37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Но и на этом конституционное развитие России не закончилось. Современность диктует новые условия. Конституция должна шагать в ногу со временем  и опережая это время на много лет вперёд!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2876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1700808"/>
            <a:ext cx="77768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июня по 1 июля 2020 </a:t>
            </a:r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лозунгом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«Наша страна, наша Конституция, наше решение!»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рошло общероссийское голосование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вопросу одобрения изменений в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Конституцию Российской Федерации. </a:t>
            </a:r>
            <a:endParaRPr lang="ru-RU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661248"/>
            <a:ext cx="162718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07224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517232"/>
            <a:ext cx="162718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2" r="12645"/>
          <a:stretch/>
        </p:blipFill>
        <p:spPr bwMode="auto">
          <a:xfrm>
            <a:off x="683568" y="3789040"/>
            <a:ext cx="2522681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3" b="4463"/>
          <a:stretch/>
        </p:blipFill>
        <p:spPr bwMode="auto">
          <a:xfrm>
            <a:off x="5940152" y="1916832"/>
            <a:ext cx="2522681" cy="266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412776"/>
            <a:ext cx="3213100" cy="517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467544" y="1268760"/>
            <a:ext cx="3456384" cy="2304256"/>
          </a:xfrm>
          <a:prstGeom prst="cloudCallout">
            <a:avLst>
              <a:gd name="adj1" fmla="val 58349"/>
              <a:gd name="adj2" fmla="val -2319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За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внесение поправок проголосовали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77,92% россиян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0528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437112"/>
            <a:ext cx="2418135" cy="2098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611560" y="1427250"/>
            <a:ext cx="5904656" cy="5108252"/>
          </a:xfrm>
          <a:prstGeom prst="cloudCallout">
            <a:avLst>
              <a:gd name="adj1" fmla="val 51496"/>
              <a:gd name="adj2" fmla="val 29371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Ребята, сейчас вы посмотрите видеоролик о поправках, которые предлагались внести в Конституцию РФ.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 просмотре видеоролика выпишите поправки, с которыми согласны. После просмотра объясните, почему вы поддерживаете эти поправки.  (Нажмите на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ссылку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93654" y="1340768"/>
            <a:ext cx="27900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https://yandex.ru/video/preview/?filmId=9599004042451299938&amp;from=tabbar&amp;parent-reqid=1598034547464325-818152950664728326400280-production-app-host-sas-web-yp-252&amp;text=</a:t>
            </a:r>
            <a:r>
              <a:rPr lang="ru-RU" dirty="0" err="1" smtClean="0">
                <a:hlinkClick r:id="rId4"/>
              </a:rPr>
              <a:t>Важнейшие+поправки+в+Конституцию+РФ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96969"/>
            <a:ext cx="162718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8069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517232"/>
            <a:ext cx="162718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3213100" cy="517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2915816" y="1773532"/>
            <a:ext cx="5616624" cy="3312368"/>
          </a:xfrm>
          <a:prstGeom prst="cloudCallout">
            <a:avLst>
              <a:gd name="adj1" fmla="val -58243"/>
              <a:gd name="adj2" fmla="val -4792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 так, какие поправки в Конституцию вам понравились? Почему?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6998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3213100" cy="517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5805264"/>
            <a:ext cx="162242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3851920" y="1772816"/>
            <a:ext cx="4608512" cy="3888432"/>
          </a:xfrm>
          <a:prstGeom prst="cloudCallout">
            <a:avLst>
              <a:gd name="adj1" fmla="val -75312"/>
              <a:gd name="adj2" fmla="val -50076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Привет!</a:t>
            </a:r>
          </a:p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Меня зовут Артём.</a:t>
            </a:r>
          </a:p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Я вам помогу  разобраться в теме сегодняшнего урока «Конституция Российской Федерации»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8765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494" y="5805264"/>
            <a:ext cx="162718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340768"/>
            <a:ext cx="3213100" cy="5170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467544" y="1196752"/>
            <a:ext cx="5904656" cy="5184576"/>
          </a:xfrm>
          <a:prstGeom prst="cloudCallout">
            <a:avLst>
              <a:gd name="adj1" fmla="val 58146"/>
              <a:gd name="adj2" fmla="val -3664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Запишите домашнее задание: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§12 читать.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Спросить у членов семьи: «Какие поправки в Конституцию РФ они поддерживают и почему?». Результат опроса записать в тетради или приготовить презентацию (5-6 слайдов)</a:t>
            </a:r>
          </a:p>
        </p:txBody>
      </p:sp>
    </p:spTree>
    <p:extLst>
      <p:ext uri="{BB962C8B-B14F-4D97-AF65-F5344CB8AC3E}">
        <p14:creationId xmlns:p14="http://schemas.microsoft.com/office/powerpoint/2010/main" val="6140534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3590206"/>
            <a:ext cx="3413899" cy="2962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3491880" y="1412776"/>
            <a:ext cx="5184576" cy="4320480"/>
          </a:xfrm>
          <a:prstGeom prst="cloudCallout">
            <a:avLst>
              <a:gd name="adj1" fmla="val -62635"/>
              <a:gd name="adj2" fmla="val 2017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</a:p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Был рад провести с вами время! До встречи !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139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1" r="29414" b="61372"/>
          <a:stretch/>
        </p:blipFill>
        <p:spPr bwMode="auto">
          <a:xfrm>
            <a:off x="6320872" y="2793660"/>
            <a:ext cx="2445160" cy="2359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454368"/>
            <a:ext cx="162242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563334" y="1340768"/>
            <a:ext cx="4944770" cy="2520280"/>
          </a:xfrm>
          <a:prstGeom prst="cloudCallout">
            <a:avLst>
              <a:gd name="adj1" fmla="val 76074"/>
              <a:gd name="adj2" fmla="val 18765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Послушайте песню и ответьте на вопрос: «Что такое Родина?» </a:t>
            </a:r>
          </a:p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(нажми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ссылку)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4365104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3600" dirty="0">
                <a:hlinkClick r:id="rId5"/>
              </a:rPr>
              <a:t>https://</a:t>
            </a:r>
            <a:r>
              <a:rPr lang="en-US" sz="3600" dirty="0" smtClean="0">
                <a:hlinkClick r:id="rId5"/>
              </a:rPr>
              <a:t>www.youtube.com/watch?v=Q2ZLnNx-QDY</a:t>
            </a:r>
            <a:r>
              <a:rPr lang="ru-RU" sz="3600" dirty="0" smtClean="0"/>
              <a:t>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4863656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589240"/>
            <a:ext cx="16271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3212976"/>
            <a:ext cx="3098515" cy="2989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Выноска-облако 4"/>
          <p:cNvSpPr/>
          <p:nvPr/>
        </p:nvSpPr>
        <p:spPr>
          <a:xfrm>
            <a:off x="3405373" y="1340768"/>
            <a:ext cx="5112568" cy="3367140"/>
          </a:xfrm>
          <a:prstGeom prst="cloudCallout">
            <a:avLst>
              <a:gd name="adj1" fmla="val -64785"/>
              <a:gd name="adj2" fmla="val 789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Так что же такое «Родина»? </a:t>
            </a:r>
            <a:endParaRPr lang="ru-RU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6278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64088" y="1508870"/>
            <a:ext cx="3213100" cy="517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494" y="5805956"/>
            <a:ext cx="16271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Выноска-облако 2"/>
          <p:cNvSpPr/>
          <p:nvPr/>
        </p:nvSpPr>
        <p:spPr>
          <a:xfrm>
            <a:off x="611560" y="1340768"/>
            <a:ext cx="5760640" cy="4968552"/>
          </a:xfrm>
          <a:prstGeom prst="cloudCallout">
            <a:avLst>
              <a:gd name="adj1" fmla="val 60026"/>
              <a:gd name="adj2" fmla="val -34409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Родина - государство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, где ты родился, учился, живешь.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Нашу Родину по-другому называем «Россия», «Отечество», «Русь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».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Масштабна  наша  Великая  Родина, многонациональна, свободна, суверенна и независима!  И все эти принципы  закреплены в одном документе , который называется Конституцией РФ.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3911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4" r="10945" b="70210"/>
          <a:stretch/>
        </p:blipFill>
        <p:spPr bwMode="auto">
          <a:xfrm flipH="1">
            <a:off x="971600" y="3380790"/>
            <a:ext cx="2880320" cy="250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697" y="1412776"/>
            <a:ext cx="3689886" cy="496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Выноска-облако 1"/>
          <p:cNvSpPr/>
          <p:nvPr/>
        </p:nvSpPr>
        <p:spPr>
          <a:xfrm rot="162064">
            <a:off x="467711" y="1120811"/>
            <a:ext cx="4394804" cy="1688619"/>
          </a:xfrm>
          <a:prstGeom prst="cloudCallout">
            <a:avLst>
              <a:gd name="adj1" fmla="val -10642"/>
              <a:gd name="adj2" fmla="val 80804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Нажми на изображение Конституции РФ и выполни задание №1.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2" name="Picture 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886728"/>
            <a:ext cx="16271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16723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1601"/>
            <a:ext cx="3213100" cy="517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3059832" y="1341601"/>
            <a:ext cx="5400600" cy="1151295"/>
          </a:xfrm>
          <a:prstGeom prst="cloudCallout">
            <a:avLst>
              <a:gd name="adj1" fmla="val -63882"/>
              <a:gd name="adj2" fmla="val -3804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Проверим ваши записи.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59832" y="2564904"/>
            <a:ext cx="54726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Конституция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- основной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закон государства,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нормативный  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акт,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обладающий высшей юридической силой, определяющий основы государственного строя, организацию государственной власти, отношения государства и гражданина. 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5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805264"/>
            <a:ext cx="16271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08911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1424769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Конституции:</a:t>
            </a:r>
            <a:endParaRPr lang="ru-RU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Преамбула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2 раздела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9 глав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137 статей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576" y="1556792"/>
            <a:ext cx="288290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Выноска-облако 2"/>
          <p:cNvSpPr/>
          <p:nvPr/>
        </p:nvSpPr>
        <p:spPr>
          <a:xfrm>
            <a:off x="526027" y="3933056"/>
            <a:ext cx="4176464" cy="2160240"/>
          </a:xfrm>
          <a:prstGeom prst="cloudCallout">
            <a:avLst>
              <a:gd name="adj1" fmla="val 74423"/>
              <a:gd name="adj2" fmla="val -13293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Что такое «преамбула»?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06872" y="4274512"/>
            <a:ext cx="375829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Преамбула  — 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вводная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или вступительная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часть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нормативного акта.</a:t>
            </a:r>
          </a:p>
        </p:txBody>
      </p:sp>
      <p:pic>
        <p:nvPicPr>
          <p:cNvPr id="4099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751840"/>
            <a:ext cx="16271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94029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12776"/>
            <a:ext cx="3213100" cy="5170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933" y="5661247"/>
            <a:ext cx="162718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539552" y="1412776"/>
            <a:ext cx="5112568" cy="3744416"/>
          </a:xfrm>
          <a:prstGeom prst="cloudCallout">
            <a:avLst>
              <a:gd name="adj1" fmla="val 71888"/>
              <a:gd name="adj2" fmla="val -38771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Конституция РФ имеет свои задачи. Чтобы узнать какие, выполните задание №2. (Нажмите на кнопку «ЗАДАНИЕ №2»)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827584" y="5517232"/>
            <a:ext cx="2376264" cy="924228"/>
          </a:xfrm>
          <a:prstGeom prst="beve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rId5" action="ppaction://hlinkfile"/>
              </a:rPr>
              <a:t>ЗАДАНИЕ №2 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0055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514</Words>
  <Application>Microsoft Office PowerPoint</Application>
  <PresentationFormat>Экран (4:3)</PresentationFormat>
  <Paragraphs>61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59</cp:revision>
  <dcterms:created xsi:type="dcterms:W3CDTF">2020-08-20T06:06:17Z</dcterms:created>
  <dcterms:modified xsi:type="dcterms:W3CDTF">2020-08-21T18:30:58Z</dcterms:modified>
</cp:coreProperties>
</file>