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6" r:id="rId2"/>
    <p:sldId id="256" r:id="rId3"/>
    <p:sldId id="258" r:id="rId4"/>
    <p:sldId id="301" r:id="rId5"/>
    <p:sldId id="325" r:id="rId6"/>
    <p:sldId id="287" r:id="rId7"/>
    <p:sldId id="284" r:id="rId8"/>
    <p:sldId id="327" r:id="rId9"/>
    <p:sldId id="288" r:id="rId10"/>
    <p:sldId id="307" r:id="rId11"/>
    <p:sldId id="289" r:id="rId12"/>
    <p:sldId id="298" r:id="rId13"/>
    <p:sldId id="295" r:id="rId14"/>
    <p:sldId id="293" r:id="rId15"/>
    <p:sldId id="297" r:id="rId16"/>
    <p:sldId id="277" r:id="rId17"/>
    <p:sldId id="275" r:id="rId18"/>
    <p:sldId id="274" r:id="rId19"/>
    <p:sldId id="310" r:id="rId20"/>
    <p:sldId id="280" r:id="rId21"/>
    <p:sldId id="315" r:id="rId22"/>
    <p:sldId id="329" r:id="rId23"/>
    <p:sldId id="318" r:id="rId24"/>
    <p:sldId id="313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20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465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177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28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24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38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758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686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14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85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66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84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8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87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69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31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025E5BD-0A21-4B3B-8237-9D77BC933336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24F5677-BB0D-408A-A921-7B3212DA0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695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clck.ru/Er8K3" TargetMode="External"/><Relationship Id="rId7" Type="http://schemas.openxmlformats.org/officeDocument/2006/relationships/hyperlink" Target="https://clck.ru/NqgSp" TargetMode="External"/><Relationship Id="rId2" Type="http://schemas.openxmlformats.org/officeDocument/2006/relationships/hyperlink" Target="https://clck.ru/Nqfpw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clck.ru/Nqfo6" TargetMode="External"/><Relationship Id="rId5" Type="http://schemas.openxmlformats.org/officeDocument/2006/relationships/hyperlink" Target="https://clck.ru/NqfmY" TargetMode="External"/><Relationship Id="rId4" Type="http://schemas.openxmlformats.org/officeDocument/2006/relationships/hyperlink" Target="https://clck.ru/9aimw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401" y="539828"/>
            <a:ext cx="8574622" cy="27321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Презентация «Меч Победы» к уроку </a:t>
            </a:r>
            <a:br>
              <a:rPr lang="ru-RU" sz="3200" dirty="0" smtClean="0"/>
            </a:br>
            <a:r>
              <a:rPr lang="ru-RU" sz="3200" dirty="0" smtClean="0"/>
              <a:t>«75 - летие празднования Победы в Великой Отечественной </a:t>
            </a:r>
            <a:r>
              <a:rPr lang="ru-RU" sz="3200" dirty="0" smtClean="0"/>
              <a:t>войне 1941-1945»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по учебному предмету Английский язык </a:t>
            </a:r>
            <a:br>
              <a:rPr lang="ru-RU" sz="3200" dirty="0" smtClean="0"/>
            </a:br>
            <a:r>
              <a:rPr lang="ru-RU" sz="3200" dirty="0" smtClean="0"/>
              <a:t>в 11 классе 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Разработчик: Клеменкова </a:t>
            </a:r>
            <a:r>
              <a:rPr lang="ru-RU" dirty="0"/>
              <a:t>Т</a:t>
            </a:r>
            <a:r>
              <a:rPr lang="ru-RU" dirty="0" smtClean="0"/>
              <a:t>атьяна Юрьевна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английского языка </a:t>
            </a:r>
          </a:p>
          <a:p>
            <a:r>
              <a:rPr lang="ru-RU" dirty="0" smtClean="0"/>
              <a:t>МБОУ г. Иркутска Центр образования №10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78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8"/>
    </mc:Choice>
    <mc:Fallback xmlns="">
      <p:transition spd="slow" advTm="1095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400" dirty="0"/>
              <a:t>However, the author of the monument, sculptor</a:t>
            </a:r>
            <a:endParaRPr lang="ru-RU" sz="2400" dirty="0"/>
          </a:p>
          <a:p>
            <a:pPr marL="0" indent="0" algn="ctr">
              <a:buNone/>
            </a:pPr>
            <a:r>
              <a:rPr lang="ru-RU" sz="2400" dirty="0"/>
              <a:t> </a:t>
            </a:r>
            <a:r>
              <a:rPr lang="en-US" sz="2400" dirty="0"/>
              <a:t>Eugene  [juːˈʤiːn]</a:t>
            </a:r>
            <a:r>
              <a:rPr lang="ru-RU" sz="2400" dirty="0"/>
              <a:t> </a:t>
            </a:r>
            <a:r>
              <a:rPr lang="en-US" sz="2400" dirty="0"/>
              <a:t>Vuchetich 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stressed that his </a:t>
            </a:r>
            <a:r>
              <a:rPr lang="ru-RU" sz="2400" dirty="0"/>
              <a:t> </a:t>
            </a:r>
          </a:p>
          <a:p>
            <a:pPr marL="0" indent="0" algn="ctr">
              <a:buNone/>
            </a:pPr>
            <a:r>
              <a:rPr lang="en-US" sz="2400" dirty="0"/>
              <a:t>soldier-liberator</a:t>
            </a:r>
            <a:r>
              <a:rPr lang="ru-RU" sz="2400" dirty="0"/>
              <a:t> </a:t>
            </a:r>
            <a:r>
              <a:rPr lang="en-US" sz="2400" dirty="0"/>
              <a:t> [ˈlɪbəreɪtə]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 has a symbolic meaning, 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and does not talk about a specific episode. 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He emphasized[ˈemfəsaɪzd] this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 in an interview with 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the Berliner Zeitung in 1966.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5" y="147395"/>
            <a:ext cx="4654062" cy="6490344"/>
          </a:xfrm>
        </p:spPr>
      </p:pic>
    </p:spTree>
    <p:extLst>
      <p:ext uri="{BB962C8B-B14F-4D97-AF65-F5344CB8AC3E}">
        <p14:creationId xmlns:p14="http://schemas.microsoft.com/office/powerpoint/2010/main" val="175224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2032" y="198305"/>
            <a:ext cx="6746353" cy="6477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In the </a:t>
            </a:r>
            <a:r>
              <a:rPr lang="en-US" sz="3600" dirty="0" smtClean="0"/>
              <a:t>sketch  </a:t>
            </a:r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the </a:t>
            </a:r>
            <a:r>
              <a:rPr lang="en-US" sz="3600" dirty="0" smtClean="0"/>
              <a:t>monument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the soldier held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a </a:t>
            </a:r>
            <a:r>
              <a:rPr lang="en-US" sz="3600" dirty="0"/>
              <a:t>machine </a:t>
            </a:r>
            <a:r>
              <a:rPr lang="en-US" sz="3600" dirty="0" smtClean="0"/>
              <a:t>gun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in his </a:t>
            </a:r>
            <a:r>
              <a:rPr lang="en-US" sz="3600" dirty="0" smtClean="0"/>
              <a:t>right hand </a:t>
            </a:r>
          </a:p>
          <a:p>
            <a:pPr marL="0" indent="0" algn="ctr">
              <a:buNone/>
            </a:pPr>
            <a:r>
              <a:rPr lang="en-US" sz="3600" dirty="0" smtClean="0"/>
              <a:t>but the </a:t>
            </a:r>
            <a:r>
              <a:rPr lang="en-US" sz="3600" dirty="0"/>
              <a:t>machine </a:t>
            </a:r>
            <a:r>
              <a:rPr lang="en-US" sz="3600" dirty="0" smtClean="0"/>
              <a:t>gun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was replaced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with </a:t>
            </a:r>
            <a:r>
              <a:rPr lang="en-US" sz="3600" dirty="0"/>
              <a:t>a </a:t>
            </a:r>
            <a:r>
              <a:rPr lang="en-US" sz="3600" dirty="0" smtClean="0"/>
              <a:t>sword.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294" y="1161333"/>
            <a:ext cx="3712684" cy="4639074"/>
          </a:xfrm>
        </p:spPr>
      </p:pic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90" y="1434919"/>
            <a:ext cx="3712684" cy="463907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57" y="139604"/>
            <a:ext cx="3906340" cy="661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8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7069" y="685799"/>
            <a:ext cx="4925953" cy="5902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The </a:t>
            </a:r>
            <a:r>
              <a:rPr lang="en-US" sz="3600" dirty="0"/>
              <a:t>sword is a symbol</a:t>
            </a:r>
            <a:r>
              <a:rPr lang="en-US" sz="3600" dirty="0" smtClean="0"/>
              <a:t>.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A Russian soldier </a:t>
            </a:r>
            <a:r>
              <a:rPr lang="en-US" sz="3600" dirty="0" smtClean="0"/>
              <a:t>defeated </a:t>
            </a:r>
            <a:r>
              <a:rPr lang="en-US" sz="3600" dirty="0"/>
              <a:t>the Teutonic [tjuːˈtɒnɪk]</a:t>
            </a:r>
            <a:r>
              <a:rPr lang="ru-RU" sz="3600" dirty="0" smtClean="0"/>
              <a:t> </a:t>
            </a:r>
            <a:r>
              <a:rPr lang="en-US" sz="3600" dirty="0" smtClean="0"/>
              <a:t> </a:t>
            </a:r>
            <a:r>
              <a:rPr lang="en-US" sz="3600" dirty="0"/>
              <a:t>knights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on </a:t>
            </a:r>
            <a:r>
              <a:rPr lang="en-US" sz="3600" dirty="0"/>
              <a:t>lake Peipus [ˈpeɪpəs],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and </a:t>
            </a:r>
            <a:r>
              <a:rPr lang="en-US" sz="3600" dirty="0"/>
              <a:t>a few centuries </a:t>
            </a:r>
            <a:r>
              <a:rPr lang="en-US" sz="3600" dirty="0" smtClean="0"/>
              <a:t>later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reached Berlin and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defeated Hitler.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7114" y="4693186"/>
            <a:ext cx="4935556" cy="1828800"/>
          </a:xfrm>
        </p:spPr>
        <p:txBody>
          <a:bodyPr>
            <a:normAutofit/>
          </a:bodyPr>
          <a:lstStyle/>
          <a:p>
            <a:r>
              <a:rPr lang="en-US" sz="2800" dirty="0"/>
              <a:t>lake Peipus [ˈpeɪpəs</a:t>
            </a:r>
            <a:r>
              <a:rPr lang="en-US" sz="2800" dirty="0" smtClean="0"/>
              <a:t>]</a:t>
            </a:r>
            <a:r>
              <a:rPr lang="de-DE" sz="2800" dirty="0" smtClean="0"/>
              <a:t> </a:t>
            </a:r>
            <a:r>
              <a:rPr lang="ru-RU" sz="2800" dirty="0" smtClean="0"/>
              <a:t>– </a:t>
            </a:r>
          </a:p>
          <a:p>
            <a:r>
              <a:rPr lang="ru-RU" sz="2800" dirty="0" smtClean="0"/>
              <a:t>Чудское озеро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3" y="226132"/>
            <a:ext cx="6096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93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072287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78766" y="253388"/>
            <a:ext cx="5530468" cy="6499952"/>
          </a:xfrm>
        </p:spPr>
        <p:txBody>
          <a:bodyPr/>
          <a:lstStyle/>
          <a:p>
            <a:r>
              <a:rPr lang="en-US" sz="3600" dirty="0"/>
              <a:t>Inside </a:t>
            </a:r>
            <a:endParaRPr lang="ru-RU" sz="3600" dirty="0" smtClean="0"/>
          </a:p>
          <a:p>
            <a:r>
              <a:rPr lang="en-US" sz="3600" dirty="0"/>
              <a:t>the </a:t>
            </a:r>
            <a:r>
              <a:rPr lang="en-US" sz="3600" dirty="0" smtClean="0"/>
              <a:t>pedestal</a:t>
            </a:r>
            <a:r>
              <a:rPr lang="ru-RU" sz="3600" dirty="0" smtClean="0"/>
              <a:t> </a:t>
            </a:r>
            <a:r>
              <a:rPr lang="de-DE" sz="2800" dirty="0"/>
              <a:t>[ˈpedɪstl]</a:t>
            </a:r>
            <a:endParaRPr lang="ru-RU" sz="2800" dirty="0" smtClean="0"/>
          </a:p>
          <a:p>
            <a:r>
              <a:rPr lang="en-US" sz="3600" dirty="0" smtClean="0"/>
              <a:t>of </a:t>
            </a:r>
            <a:r>
              <a:rPr lang="en-US" sz="3600" dirty="0"/>
              <a:t>the monument</a:t>
            </a:r>
            <a:endParaRPr lang="ru-RU" sz="3600" dirty="0" smtClean="0"/>
          </a:p>
          <a:p>
            <a:r>
              <a:rPr lang="en-US" sz="3600" dirty="0" smtClean="0"/>
              <a:t>is </a:t>
            </a:r>
            <a:endParaRPr lang="ru-RU" sz="3600" dirty="0" smtClean="0"/>
          </a:p>
          <a:p>
            <a:r>
              <a:rPr lang="en-US" sz="3600" dirty="0" smtClean="0"/>
              <a:t>a </a:t>
            </a:r>
            <a:r>
              <a:rPr lang="en-US" sz="3600" dirty="0"/>
              <a:t>round hall.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7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49099" y="528811"/>
            <a:ext cx="4770303" cy="5938090"/>
          </a:xfrm>
        </p:spPr>
        <p:txBody>
          <a:bodyPr/>
          <a:lstStyle/>
          <a:p>
            <a:r>
              <a:rPr lang="en-US" sz="3600" dirty="0"/>
              <a:t>The Park </a:t>
            </a:r>
          </a:p>
          <a:p>
            <a:r>
              <a:rPr lang="en-US" sz="3600" dirty="0"/>
              <a:t>is famous for the fact</a:t>
            </a:r>
          </a:p>
          <a:p>
            <a:r>
              <a:rPr lang="en-US" sz="3600" dirty="0"/>
              <a:t> that more than 5,000 </a:t>
            </a:r>
          </a:p>
          <a:p>
            <a:r>
              <a:rPr lang="en-US" sz="3600" dirty="0"/>
              <a:t>Soviet soldiers </a:t>
            </a:r>
          </a:p>
          <a:p>
            <a:r>
              <a:rPr lang="en-US" sz="3600" dirty="0"/>
              <a:t>were found there. </a:t>
            </a:r>
            <a:endParaRPr lang="ru-RU" sz="3600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3" y="197385"/>
            <a:ext cx="6664852" cy="4443236"/>
          </a:xfrm>
        </p:spPr>
      </p:pic>
    </p:spTree>
    <p:extLst>
      <p:ext uri="{BB962C8B-B14F-4D97-AF65-F5344CB8AC3E}">
        <p14:creationId xmlns:p14="http://schemas.microsoft.com/office/powerpoint/2010/main" val="329463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2032" y="143219"/>
            <a:ext cx="6724319" cy="6588087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This </a:t>
            </a:r>
            <a:r>
              <a:rPr lang="en-US" sz="3600" dirty="0"/>
              <a:t>statue </a:t>
            </a:r>
            <a:r>
              <a:rPr lang="en-US" sz="3600" dirty="0" smtClean="0"/>
              <a:t> in the center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of the German </a:t>
            </a:r>
            <a:r>
              <a:rPr lang="en-US" sz="3600" dirty="0" smtClean="0"/>
              <a:t>capital is one</a:t>
            </a:r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one of the three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war </a:t>
            </a:r>
            <a:r>
              <a:rPr lang="en-US" sz="3600" dirty="0"/>
              <a:t>memorials </a:t>
            </a:r>
            <a:r>
              <a:rPr lang="en-US" sz="3600" dirty="0" smtClean="0"/>
              <a:t>reminding</a:t>
            </a:r>
          </a:p>
          <a:p>
            <a:pPr marL="0" indent="0" algn="ctr">
              <a:buNone/>
            </a:pPr>
            <a:r>
              <a:rPr lang="en-US" sz="2800" dirty="0"/>
              <a:t> [rɪˈmaɪndɪŋ] </a:t>
            </a:r>
            <a:r>
              <a:rPr lang="en-US" sz="3600" dirty="0" smtClean="0"/>
              <a:t>-</a:t>
            </a:r>
            <a:r>
              <a:rPr lang="ru-RU" sz="2800" dirty="0" smtClean="0"/>
              <a:t>напоминающий</a:t>
            </a:r>
            <a:endParaRPr lang="en-US" sz="2800" dirty="0" smtClean="0"/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the </a:t>
            </a:r>
            <a:r>
              <a:rPr lang="en-US" sz="3600" dirty="0" smtClean="0"/>
              <a:t>Victory </a:t>
            </a:r>
            <a:r>
              <a:rPr lang="en-US" sz="3600" dirty="0"/>
              <a:t>of </a:t>
            </a:r>
            <a:r>
              <a:rPr lang="en-US" sz="3600" dirty="0" smtClean="0"/>
              <a:t> USSR </a:t>
            </a:r>
          </a:p>
          <a:p>
            <a:pPr marL="0" indent="0" algn="ctr">
              <a:buNone/>
            </a:pPr>
            <a:r>
              <a:rPr lang="en-US" sz="3600" dirty="0" smtClean="0"/>
              <a:t>in </a:t>
            </a:r>
            <a:r>
              <a:rPr lang="en-US" sz="3600" dirty="0"/>
              <a:t>the great Patriotic war 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and </a:t>
            </a:r>
            <a:r>
              <a:rPr lang="en-US" sz="3600" dirty="0"/>
              <a:t>the liberation </a:t>
            </a:r>
            <a:r>
              <a:rPr lang="de-DE" sz="2800" dirty="0"/>
              <a:t>[lɪbəˈreɪʃn]</a:t>
            </a:r>
            <a:endParaRPr lang="en-US" sz="2800" dirty="0" smtClean="0"/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Europe from fascism.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94" y="676823"/>
            <a:ext cx="4528038" cy="565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0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54081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42333" y="231354"/>
            <a:ext cx="5894024" cy="6378766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The Sword</a:t>
            </a:r>
          </a:p>
          <a:p>
            <a:pPr algn="ctr"/>
            <a:r>
              <a:rPr lang="en-US" sz="4800" dirty="0" smtClean="0"/>
              <a:t> of</a:t>
            </a:r>
          </a:p>
          <a:p>
            <a:pPr algn="ctr"/>
            <a:r>
              <a:rPr lang="en-US" sz="4800" dirty="0" smtClean="0"/>
              <a:t> Victory</a:t>
            </a:r>
          </a:p>
          <a:p>
            <a:r>
              <a:rPr lang="en-US" sz="4800" dirty="0" smtClean="0"/>
              <a:t> was </a:t>
            </a:r>
            <a:r>
              <a:rPr lang="en-US" sz="4800" dirty="0"/>
              <a:t>forged  [</a:t>
            </a:r>
            <a:r>
              <a:rPr lang="en-US" sz="4800" dirty="0" err="1"/>
              <a:t>fɔːʤd</a:t>
            </a:r>
            <a:r>
              <a:rPr lang="en-US" sz="4800" dirty="0"/>
              <a:t>]</a:t>
            </a:r>
            <a:endParaRPr lang="en-US" sz="4800" dirty="0" smtClean="0"/>
          </a:p>
          <a:p>
            <a:r>
              <a:rPr lang="en-US" sz="4800" dirty="0" smtClean="0"/>
              <a:t>in the Urals.</a:t>
            </a:r>
          </a:p>
          <a:p>
            <a:r>
              <a:rPr lang="en-US" sz="4800" dirty="0" smtClean="0"/>
              <a:t>[</a:t>
            </a:r>
            <a:r>
              <a:rPr lang="en-US" sz="4800" dirty="0" err="1"/>
              <a:t>ði</a:t>
            </a:r>
            <a:r>
              <a:rPr lang="en-US" sz="4800" dirty="0"/>
              <a:t>ː ˈ</a:t>
            </a:r>
            <a:r>
              <a:rPr lang="en-US" sz="4800" dirty="0" err="1"/>
              <a:t>jʊərəlz</a:t>
            </a:r>
            <a:r>
              <a:rPr lang="en-US" sz="4800" dirty="0"/>
              <a:t>]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546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144299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27922" y="473725"/>
            <a:ext cx="5827923" cy="5927075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The Sword </a:t>
            </a:r>
          </a:p>
          <a:p>
            <a:pPr algn="ctr"/>
            <a:r>
              <a:rPr lang="en-US" sz="4800" dirty="0" smtClean="0"/>
              <a:t>of Victory</a:t>
            </a:r>
          </a:p>
          <a:p>
            <a:pPr algn="ctr"/>
            <a:r>
              <a:rPr lang="en-US" sz="4800" dirty="0" smtClean="0"/>
              <a:t> was raised </a:t>
            </a:r>
          </a:p>
          <a:p>
            <a:pPr algn="ctr"/>
            <a:r>
              <a:rPr lang="en-US" sz="4800" dirty="0" smtClean="0"/>
              <a:t> by the "Motherland“</a:t>
            </a:r>
          </a:p>
          <a:p>
            <a:pPr algn="ctr"/>
            <a:r>
              <a:rPr lang="en-US" sz="4800" dirty="0" smtClean="0"/>
              <a:t> in Stalingrad.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6046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95" y="99151"/>
            <a:ext cx="4483865" cy="689798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94873" y="727113"/>
            <a:ext cx="5012674" cy="5860974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The </a:t>
            </a:r>
            <a:r>
              <a:rPr lang="en-US" sz="4000" dirty="0"/>
              <a:t>S</a:t>
            </a:r>
            <a:r>
              <a:rPr lang="en-US" sz="4000" dirty="0" smtClean="0"/>
              <a:t>word </a:t>
            </a:r>
          </a:p>
          <a:p>
            <a:pPr algn="ctr"/>
            <a:r>
              <a:rPr lang="ru-RU" sz="4000" dirty="0"/>
              <a:t>о</a:t>
            </a:r>
            <a:r>
              <a:rPr lang="en-US" sz="4000" dirty="0" smtClean="0"/>
              <a:t>f</a:t>
            </a:r>
            <a:r>
              <a:rPr lang="ru-RU" sz="4000" dirty="0" smtClean="0"/>
              <a:t> </a:t>
            </a:r>
            <a:r>
              <a:rPr lang="en-US" sz="4000" dirty="0" smtClean="0"/>
              <a:t> </a:t>
            </a:r>
            <a:r>
              <a:rPr lang="en-US" sz="4000" dirty="0"/>
              <a:t>V</a:t>
            </a:r>
            <a:r>
              <a:rPr lang="en-US" sz="4000" dirty="0" smtClean="0"/>
              <a:t>ictory </a:t>
            </a:r>
          </a:p>
          <a:p>
            <a:pPr algn="ctr"/>
            <a:r>
              <a:rPr lang="en-US" sz="4000" dirty="0" smtClean="0"/>
              <a:t>is lowered</a:t>
            </a:r>
          </a:p>
          <a:p>
            <a:r>
              <a:rPr lang="ru-RU" sz="4000" dirty="0" smtClean="0"/>
              <a:t> </a:t>
            </a:r>
            <a:r>
              <a:rPr lang="en-US" sz="4000" dirty="0" smtClean="0"/>
              <a:t>in Berlin</a:t>
            </a:r>
            <a:r>
              <a:rPr lang="ru-RU" sz="4000" dirty="0" smtClean="0"/>
              <a:t>.</a:t>
            </a:r>
            <a:r>
              <a:rPr lang="en-US" sz="4000" dirty="0"/>
              <a:t> </a:t>
            </a:r>
            <a:endParaRPr lang="ru-RU" sz="4000" dirty="0" smtClean="0"/>
          </a:p>
          <a:p>
            <a:r>
              <a:rPr lang="en-US" sz="4000" dirty="0" smtClean="0"/>
              <a:t>The </a:t>
            </a:r>
            <a:r>
              <a:rPr lang="en-US" sz="4000" dirty="0"/>
              <a:t>sword destroys the enemy's symbol.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5474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048" y="304800"/>
            <a:ext cx="8705088" cy="640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7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96607"/>
            <a:ext cx="9144000" cy="1619480"/>
          </a:xfrm>
        </p:spPr>
        <p:txBody>
          <a:bodyPr/>
          <a:lstStyle/>
          <a:p>
            <a:r>
              <a:rPr lang="en-US" dirty="0" smtClean="0"/>
              <a:t>The Sword of Victory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26544" y="2082188"/>
            <a:ext cx="9144000" cy="4395729"/>
          </a:xfrm>
        </p:spPr>
        <p:txBody>
          <a:bodyPr>
            <a:normAutofit/>
          </a:bodyPr>
          <a:lstStyle/>
          <a:p>
            <a:r>
              <a:rPr lang="en-US" sz="4800" dirty="0" smtClean="0"/>
              <a:t> </a:t>
            </a:r>
            <a:r>
              <a:rPr lang="en-US" sz="4800" dirty="0" smtClean="0">
                <a:solidFill>
                  <a:srgbClr val="FF0000"/>
                </a:solidFill>
              </a:rPr>
              <a:t>75th </a:t>
            </a:r>
            <a:r>
              <a:rPr lang="en-US" sz="4800" dirty="0">
                <a:solidFill>
                  <a:srgbClr val="FF0000"/>
                </a:solidFill>
              </a:rPr>
              <a:t>A</a:t>
            </a:r>
            <a:r>
              <a:rPr lang="en-US" sz="4800" dirty="0" smtClean="0">
                <a:solidFill>
                  <a:srgbClr val="FF0000"/>
                </a:solidFill>
              </a:rPr>
              <a:t>nniversary </a:t>
            </a:r>
            <a:endParaRPr lang="ru-RU" sz="4800" dirty="0" smtClean="0">
              <a:solidFill>
                <a:srgbClr val="FF0000"/>
              </a:solidFill>
            </a:endParaRPr>
          </a:p>
          <a:p>
            <a:r>
              <a:rPr lang="en-US" sz="4800" dirty="0" smtClean="0">
                <a:solidFill>
                  <a:srgbClr val="FF0000"/>
                </a:solidFill>
              </a:rPr>
              <a:t>of the</a:t>
            </a:r>
            <a:endParaRPr lang="ru-RU" sz="4800" dirty="0" smtClean="0">
              <a:solidFill>
                <a:srgbClr val="FF0000"/>
              </a:solidFill>
            </a:endParaRPr>
          </a:p>
          <a:p>
            <a:r>
              <a:rPr lang="en-US" sz="4800" dirty="0" smtClean="0">
                <a:solidFill>
                  <a:srgbClr val="FF0000"/>
                </a:solidFill>
              </a:rPr>
              <a:t>Great Victory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288" y="275422"/>
            <a:ext cx="4846146" cy="2696378"/>
          </a:xfrm>
        </p:spPr>
        <p:txBody>
          <a:bodyPr>
            <a:normAutofit/>
          </a:bodyPr>
          <a:lstStyle/>
          <a:p>
            <a:pPr marL="0" indent="0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7239" y="685799"/>
            <a:ext cx="5364084" cy="5105401"/>
          </a:xfrm>
        </p:spPr>
        <p:txBody>
          <a:bodyPr/>
          <a:lstStyle/>
          <a:p>
            <a:pPr marL="0" indent="0">
              <a:buNone/>
            </a:pPr>
            <a:r>
              <a:rPr lang="en-US" sz="1800" b="1" i="1" dirty="0" smtClean="0"/>
              <a:t>Gospel </a:t>
            </a:r>
            <a:r>
              <a:rPr lang="en-US" sz="1800" b="1" i="1" dirty="0"/>
              <a:t>of </a:t>
            </a:r>
            <a:r>
              <a:rPr lang="en-US" sz="1800" b="1" i="1" dirty="0" smtClean="0"/>
              <a:t>Matthew (chapter 26:verses 51-52)</a:t>
            </a:r>
          </a:p>
          <a:p>
            <a:r>
              <a:rPr lang="en-US" dirty="0"/>
              <a:t>51. And, behold, one of them which were with Jesus stretched out his hand, and drew his sword, and struck a servant of the high priest's, and smote off his ear.</a:t>
            </a:r>
          </a:p>
          <a:p>
            <a:r>
              <a:rPr lang="en-US" dirty="0"/>
              <a:t>52. Then said Jesus unto </a:t>
            </a:r>
            <a:r>
              <a:rPr lang="en-US" dirty="0" smtClean="0"/>
              <a:t>him: put </a:t>
            </a:r>
            <a:r>
              <a:rPr lang="en-US" dirty="0"/>
              <a:t>up again thy sword into his place: </a:t>
            </a:r>
            <a:r>
              <a:rPr lang="en-US" b="1" dirty="0"/>
              <a:t>for all they that take the sword shall </a:t>
            </a:r>
            <a:r>
              <a:rPr lang="en-US" b="1" dirty="0" smtClean="0"/>
              <a:t>perish</a:t>
            </a:r>
            <a:r>
              <a:rPr lang="de-DE" dirty="0"/>
              <a:t> </a:t>
            </a:r>
            <a:r>
              <a:rPr lang="en-US" b="1" dirty="0" smtClean="0"/>
              <a:t>with </a:t>
            </a:r>
            <a:r>
              <a:rPr lang="en-US" b="1" dirty="0"/>
              <a:t>the sword.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en-US" dirty="0" smtClean="0"/>
              <a:t>thy</a:t>
            </a:r>
            <a:r>
              <a:rPr lang="ru-RU" dirty="0" smtClean="0"/>
              <a:t> -  </a:t>
            </a:r>
            <a:r>
              <a:rPr lang="de-DE" dirty="0" smtClean="0"/>
              <a:t>[</a:t>
            </a:r>
            <a:r>
              <a:rPr lang="de-DE" dirty="0"/>
              <a:t>ðaɪ</a:t>
            </a:r>
            <a:r>
              <a:rPr lang="de-DE" dirty="0" smtClean="0"/>
              <a:t>]</a:t>
            </a:r>
            <a:r>
              <a:rPr lang="ru-RU" dirty="0" smtClean="0"/>
              <a:t> -</a:t>
            </a:r>
            <a:r>
              <a:rPr lang="ru-RU" dirty="0"/>
              <a:t> </a:t>
            </a:r>
            <a:r>
              <a:rPr lang="de-DE" dirty="0" smtClean="0"/>
              <a:t>your</a:t>
            </a:r>
            <a:r>
              <a:rPr lang="ru-RU" dirty="0" smtClean="0"/>
              <a:t> – твой (устар.)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1354" y="3294043"/>
            <a:ext cx="6081311" cy="3150824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Евангелие от Матфея ( гл.26:51-52)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И </a:t>
            </a:r>
            <a:r>
              <a:rPr lang="ru-RU" sz="2000" dirty="0"/>
              <a:t>вот, один из бывших с Иисусом, простерши руку, извлек меч свой и, ударив раба первосвященникова, отсек ему ухо.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Т</a:t>
            </a:r>
            <a:r>
              <a:rPr lang="ru-RU" sz="2000" dirty="0" smtClean="0"/>
              <a:t>огда </a:t>
            </a:r>
            <a:r>
              <a:rPr lang="ru-RU" sz="2000" dirty="0"/>
              <a:t>говорит ему Иисус: возврати меч твой в его место, ибо </a:t>
            </a:r>
            <a:r>
              <a:rPr lang="ru-RU" sz="2000" b="1" dirty="0"/>
              <a:t>все, взявшие меч, мечом погибнут</a:t>
            </a:r>
            <a:r>
              <a:rPr lang="ru-RU" sz="2000" dirty="0"/>
              <a:t>;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319491"/>
            <a:ext cx="3492117" cy="279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7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Homework</a:t>
            </a:r>
            <a:r>
              <a:rPr lang="en-US" sz="3600" dirty="0"/>
              <a:t>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en-US" sz="3200" dirty="0"/>
              <a:t>In what city </a:t>
            </a:r>
            <a:endParaRPr lang="ru-RU" sz="3200" dirty="0" smtClean="0"/>
          </a:p>
          <a:p>
            <a:pPr marL="0" indent="0" algn="ctr">
              <a:buNone/>
            </a:pPr>
            <a:r>
              <a:rPr lang="en-US" sz="3200" dirty="0" smtClean="0"/>
              <a:t>is </a:t>
            </a:r>
            <a:r>
              <a:rPr lang="en-US" sz="3200" dirty="0"/>
              <a:t>the fourth </a:t>
            </a:r>
            <a:endParaRPr lang="ru-RU" sz="3200" dirty="0" smtClean="0"/>
          </a:p>
          <a:p>
            <a:pPr marL="0" indent="0" algn="ctr">
              <a:buNone/>
            </a:pPr>
            <a:r>
              <a:rPr lang="en-US" sz="3200" b="1" dirty="0" smtClean="0"/>
              <a:t>Sword</a:t>
            </a:r>
            <a:r>
              <a:rPr lang="ru-RU" sz="3200" b="1" dirty="0" smtClean="0"/>
              <a:t> </a:t>
            </a:r>
            <a:r>
              <a:rPr lang="en-US" sz="3200" b="1" dirty="0" smtClean="0"/>
              <a:t> </a:t>
            </a:r>
            <a:r>
              <a:rPr lang="en-US" sz="3200" b="1" dirty="0"/>
              <a:t>of </a:t>
            </a:r>
            <a:r>
              <a:rPr lang="en-US" sz="3200" b="1" dirty="0" smtClean="0"/>
              <a:t> Vuchetich </a:t>
            </a:r>
            <a:endParaRPr lang="ru-RU" sz="3200" b="1" dirty="0" smtClean="0"/>
          </a:p>
          <a:p>
            <a:pPr marL="0" indent="0" algn="ctr">
              <a:buNone/>
            </a:pPr>
            <a:r>
              <a:rPr lang="en-US" sz="3200" dirty="0" smtClean="0"/>
              <a:t>located?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de-DE" sz="3200" dirty="0"/>
              <a:t>What does </a:t>
            </a:r>
            <a:endParaRPr lang="ru-RU" sz="3200" dirty="0" smtClean="0"/>
          </a:p>
          <a:p>
            <a:pPr marL="0" indent="0" algn="ctr">
              <a:buNone/>
            </a:pPr>
            <a:r>
              <a:rPr lang="de-DE" sz="3200" b="1" dirty="0" smtClean="0"/>
              <a:t>it</a:t>
            </a:r>
            <a:r>
              <a:rPr lang="de-DE" sz="3200" dirty="0" smtClean="0"/>
              <a:t> </a:t>
            </a:r>
            <a:r>
              <a:rPr lang="ru-RU" sz="3200" dirty="0" smtClean="0"/>
              <a:t>  </a:t>
            </a:r>
            <a:r>
              <a:rPr lang="de-DE" sz="3200" dirty="0" smtClean="0"/>
              <a:t>symbolize</a:t>
            </a:r>
            <a:r>
              <a:rPr lang="de-DE" sz="3200" dirty="0"/>
              <a:t>?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13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of May, 2020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2850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355" y="386863"/>
            <a:ext cx="3294184" cy="4658862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dirty="0"/>
              <a:t>“</a:t>
            </a:r>
            <a:r>
              <a:rPr lang="de-DE" dirty="0"/>
              <a:t>There are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de-DE" dirty="0" smtClean="0"/>
              <a:t>no </a:t>
            </a:r>
            <a:r>
              <a:rPr lang="de-DE" dirty="0"/>
              <a:t>name left of those</a:t>
            </a:r>
            <a:r>
              <a:rPr lang="de-DE" dirty="0" smtClean="0"/>
              <a:t>“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«От героев былых времен</a:t>
            </a:r>
            <a:r>
              <a:rPr lang="ru-RU" dirty="0" smtClean="0"/>
              <a:t>» </a:t>
            </a:r>
            <a:br>
              <a:rPr lang="ru-RU" dirty="0" smtClean="0"/>
            </a:br>
            <a:r>
              <a:rPr lang="ru-RU" dirty="0" smtClean="0"/>
              <a:t>(из к/ф «Офицеры»)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de-DE" dirty="0"/>
              <a:t>Frank Viehweg</a:t>
            </a:r>
            <a:r>
              <a:rPr lang="ru-RU" dirty="0"/>
              <a:t>, </a:t>
            </a:r>
            <a:r>
              <a:rPr lang="en-US" dirty="0" smtClean="0"/>
              <a:t>Germany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Франк Фивег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 </a:t>
            </a:r>
            <a:r>
              <a:rPr lang="ru-RU" dirty="0"/>
              <a:t>Германия)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484" y="0"/>
            <a:ext cx="7754516" cy="476631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75394" y="4903470"/>
            <a:ext cx="7634688" cy="1851659"/>
          </a:xfrm>
        </p:spPr>
        <p:txBody>
          <a:bodyPr>
            <a:normAutofit/>
          </a:bodyPr>
          <a:lstStyle/>
          <a:p>
            <a:r>
              <a:rPr lang="en-US" sz="1800" dirty="0"/>
              <a:t>This is a song about heroes who have passed the difficult path of war</a:t>
            </a:r>
            <a:r>
              <a:rPr lang="en-US" sz="1800" dirty="0" smtClean="0"/>
              <a:t>.</a:t>
            </a:r>
            <a:endParaRPr lang="ru-RU" sz="1800" dirty="0" smtClean="0"/>
          </a:p>
          <a:p>
            <a:r>
              <a:rPr lang="en-US" sz="1800" b="1" dirty="0" smtClean="0"/>
              <a:t> </a:t>
            </a:r>
            <a:r>
              <a:rPr lang="en-US" sz="1800" b="1" dirty="0"/>
              <a:t>They took Berlin</a:t>
            </a:r>
            <a:r>
              <a:rPr lang="en-US" sz="1800" b="1" dirty="0" smtClean="0"/>
              <a:t>.</a:t>
            </a:r>
            <a:endParaRPr lang="ru-RU" sz="1800" b="1" dirty="0" smtClean="0"/>
          </a:p>
          <a:p>
            <a:r>
              <a:rPr lang="en-US" sz="1800" dirty="0" smtClean="0"/>
              <a:t> </a:t>
            </a:r>
            <a:r>
              <a:rPr lang="en-US" sz="1800" dirty="0"/>
              <a:t>These characters look at us from photos</a:t>
            </a:r>
            <a:r>
              <a:rPr lang="en-US" sz="1800" dirty="0" smtClean="0"/>
              <a:t>.</a:t>
            </a:r>
            <a:endParaRPr lang="ru-RU" sz="1800" dirty="0" smtClean="0"/>
          </a:p>
          <a:p>
            <a:r>
              <a:rPr lang="en-US" sz="1800" dirty="0" smtClean="0"/>
              <a:t> </a:t>
            </a:r>
            <a:r>
              <a:rPr lang="en-US" sz="1800" dirty="0"/>
              <a:t>Their </a:t>
            </a:r>
            <a:r>
              <a:rPr lang="en-US" sz="1800" dirty="0" smtClean="0"/>
              <a:t>eyes </a:t>
            </a:r>
            <a:r>
              <a:rPr lang="en-US" sz="1800" dirty="0"/>
              <a:t>are as the highest court for future generations.</a:t>
            </a:r>
            <a:endParaRPr lang="ru-RU" sz="1800" dirty="0"/>
          </a:p>
        </p:txBody>
      </p:sp>
      <p:pic>
        <p:nvPicPr>
          <p:cNvPr id="8" name="Вечный-огон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2529" y="5261472"/>
            <a:ext cx="71609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26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2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64405"/>
            <a:ext cx="10018713" cy="5398265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de-DE" sz="2800" b="1" dirty="0" smtClean="0"/>
              <a:t>References</a:t>
            </a:r>
            <a:r>
              <a:rPr lang="ru-RU" sz="2800" b="1" dirty="0" smtClean="0"/>
              <a:t>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u="sng" dirty="0">
                <a:hlinkClick r:id="rId2"/>
              </a:rPr>
              <a:t>https://</a:t>
            </a:r>
            <a:r>
              <a:rPr lang="ru-RU" u="sng" dirty="0" smtClean="0">
                <a:hlinkClick r:id="rId2"/>
              </a:rPr>
              <a:t>clck.ru/Nqfpw</a:t>
            </a:r>
            <a:r>
              <a:rPr lang="ru-RU" dirty="0"/>
              <a:t/>
            </a:r>
            <a:br>
              <a:rPr lang="ru-RU" dirty="0"/>
            </a:br>
            <a:r>
              <a:rPr lang="de-DE" u="sng" dirty="0">
                <a:hlinkClick r:id="rId3"/>
              </a:rPr>
              <a:t>https</a:t>
            </a:r>
            <a:r>
              <a:rPr lang="ru-RU" u="sng" dirty="0">
                <a:hlinkClick r:id="rId3"/>
              </a:rPr>
              <a:t>://</a:t>
            </a:r>
            <a:r>
              <a:rPr lang="de-DE" u="sng" dirty="0" err="1">
                <a:hlinkClick r:id="rId3"/>
              </a:rPr>
              <a:t>clck</a:t>
            </a:r>
            <a:r>
              <a:rPr lang="ru-RU" u="sng" dirty="0">
                <a:hlinkClick r:id="rId3"/>
              </a:rPr>
              <a:t>.</a:t>
            </a:r>
            <a:r>
              <a:rPr lang="de-DE" u="sng" dirty="0" err="1">
                <a:hlinkClick r:id="rId3"/>
              </a:rPr>
              <a:t>ru</a:t>
            </a:r>
            <a:r>
              <a:rPr lang="ru-RU" u="sng" dirty="0">
                <a:hlinkClick r:id="rId3"/>
              </a:rPr>
              <a:t>/</a:t>
            </a:r>
            <a:r>
              <a:rPr lang="de-DE" u="sng" dirty="0">
                <a:hlinkClick r:id="rId3"/>
              </a:rPr>
              <a:t>Er</a:t>
            </a:r>
            <a:r>
              <a:rPr lang="ru-RU" u="sng" dirty="0">
                <a:hlinkClick r:id="rId3"/>
              </a:rPr>
              <a:t>8</a:t>
            </a:r>
            <a:r>
              <a:rPr lang="de-DE" u="sng" dirty="0">
                <a:hlinkClick r:id="rId3"/>
              </a:rPr>
              <a:t>K</a:t>
            </a:r>
            <a:r>
              <a:rPr lang="ru-RU" u="sng" dirty="0">
                <a:hlinkClick r:id="rId3"/>
              </a:rPr>
              <a:t>3</a:t>
            </a:r>
            <a:r>
              <a:rPr lang="ru-RU" dirty="0"/>
              <a:t/>
            </a:r>
            <a:br>
              <a:rPr lang="ru-RU" dirty="0"/>
            </a:br>
            <a:r>
              <a:rPr lang="de-DE" u="sng" dirty="0">
                <a:hlinkClick r:id="rId4"/>
              </a:rPr>
              <a:t>https</a:t>
            </a:r>
            <a:r>
              <a:rPr lang="ru-RU" u="sng" dirty="0">
                <a:hlinkClick r:id="rId4"/>
              </a:rPr>
              <a:t>://</a:t>
            </a:r>
            <a:r>
              <a:rPr lang="de-DE" u="sng" dirty="0" err="1">
                <a:hlinkClick r:id="rId4"/>
              </a:rPr>
              <a:t>clck</a:t>
            </a:r>
            <a:r>
              <a:rPr lang="ru-RU" u="sng" dirty="0">
                <a:hlinkClick r:id="rId4"/>
              </a:rPr>
              <a:t>.</a:t>
            </a:r>
            <a:r>
              <a:rPr lang="de-DE" u="sng" dirty="0" err="1">
                <a:hlinkClick r:id="rId4"/>
              </a:rPr>
              <a:t>ru</a:t>
            </a:r>
            <a:r>
              <a:rPr lang="ru-RU" u="sng" dirty="0">
                <a:hlinkClick r:id="rId4"/>
              </a:rPr>
              <a:t>/9</a:t>
            </a:r>
            <a:r>
              <a:rPr lang="de-DE" u="sng" dirty="0" err="1">
                <a:hlinkClick r:id="rId4"/>
              </a:rPr>
              <a:t>aimw</a:t>
            </a:r>
            <a:r>
              <a:rPr lang="ru-RU" dirty="0"/>
              <a:t> </a:t>
            </a:r>
            <a:br>
              <a:rPr lang="ru-RU" dirty="0"/>
            </a:br>
            <a:r>
              <a:rPr lang="de-DE" u="sng" dirty="0">
                <a:hlinkClick r:id="rId5"/>
              </a:rPr>
              <a:t>https</a:t>
            </a:r>
            <a:r>
              <a:rPr lang="ru-RU" u="sng" dirty="0">
                <a:hlinkClick r:id="rId5"/>
              </a:rPr>
              <a:t>://</a:t>
            </a:r>
            <a:r>
              <a:rPr lang="de-DE" u="sng" dirty="0" err="1">
                <a:hlinkClick r:id="rId5"/>
              </a:rPr>
              <a:t>clck</a:t>
            </a:r>
            <a:r>
              <a:rPr lang="ru-RU" u="sng" dirty="0">
                <a:hlinkClick r:id="rId5"/>
              </a:rPr>
              <a:t>.</a:t>
            </a:r>
            <a:r>
              <a:rPr lang="de-DE" u="sng" dirty="0" err="1">
                <a:hlinkClick r:id="rId5"/>
              </a:rPr>
              <a:t>ru</a:t>
            </a:r>
            <a:r>
              <a:rPr lang="ru-RU" u="sng" dirty="0">
                <a:hlinkClick r:id="rId5"/>
              </a:rPr>
              <a:t>/</a:t>
            </a:r>
            <a:r>
              <a:rPr lang="de-DE" u="sng" dirty="0" err="1">
                <a:hlinkClick r:id="rId5"/>
              </a:rPr>
              <a:t>NqfmY</a:t>
            </a:r>
            <a:r>
              <a:rPr lang="ru-RU" dirty="0"/>
              <a:t> </a:t>
            </a:r>
            <a:br>
              <a:rPr lang="ru-RU" dirty="0"/>
            </a:br>
            <a:r>
              <a:rPr lang="de-DE" u="sng" dirty="0">
                <a:hlinkClick r:id="rId6"/>
              </a:rPr>
              <a:t>https</a:t>
            </a:r>
            <a:r>
              <a:rPr lang="ru-RU" u="sng" dirty="0">
                <a:hlinkClick r:id="rId6"/>
              </a:rPr>
              <a:t>://</a:t>
            </a:r>
            <a:r>
              <a:rPr lang="de-DE" u="sng" dirty="0" err="1">
                <a:hlinkClick r:id="rId6"/>
              </a:rPr>
              <a:t>clck</a:t>
            </a:r>
            <a:r>
              <a:rPr lang="ru-RU" u="sng" dirty="0">
                <a:hlinkClick r:id="rId6"/>
              </a:rPr>
              <a:t>.</a:t>
            </a:r>
            <a:r>
              <a:rPr lang="de-DE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de-DE" u="sng" dirty="0" err="1">
                <a:hlinkClick r:id="rId6"/>
              </a:rPr>
              <a:t>Nqfo</a:t>
            </a:r>
            <a:r>
              <a:rPr lang="ru-RU" u="sng" dirty="0">
                <a:hlinkClick r:id="rId6"/>
              </a:rPr>
              <a:t>6</a:t>
            </a:r>
            <a:r>
              <a:rPr lang="de-DE" dirty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de-DE" u="sng" dirty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</a:t>
            </a:r>
            <a:r>
              <a:rPr lang="de-DE" u="sng" dirty="0" err="1">
                <a:hlinkClick r:id="rId2"/>
              </a:rPr>
              <a:t>clck</a:t>
            </a:r>
            <a:r>
              <a:rPr lang="ru-RU" u="sng" dirty="0">
                <a:hlinkClick r:id="rId2"/>
              </a:rPr>
              <a:t>.</a:t>
            </a:r>
            <a:r>
              <a:rPr lang="de-DE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de-DE" u="sng" dirty="0" err="1">
                <a:hlinkClick r:id="rId2"/>
              </a:rPr>
              <a:t>Nqfpw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de-DE" u="sng" dirty="0">
                <a:hlinkClick r:id="rId7"/>
              </a:rPr>
              <a:t>https://clck.ru/NqgSp</a:t>
            </a:r>
            <a:r>
              <a:rPr lang="de-DE" dirty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26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383324"/>
            <a:ext cx="10018713" cy="2907322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/>
            </a:r>
            <a:br>
              <a:rPr lang="ru-RU" sz="5400" dirty="0">
                <a:solidFill>
                  <a:srgbClr val="FF0000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</a:br>
            <a:endParaRPr lang="ru-RU" sz="5400" dirty="0">
              <a:solidFill>
                <a:srgbClr val="FF0000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505" y="374573"/>
            <a:ext cx="8521547" cy="582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352540"/>
            <a:ext cx="10018713" cy="1773715"/>
          </a:xfrm>
        </p:spPr>
        <p:txBody>
          <a:bodyPr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word </a:t>
            </a:r>
            <a:r>
              <a:rPr lang="en-US" dirty="0"/>
              <a:t>-[sɔːd] </a:t>
            </a:r>
            <a:r>
              <a:rPr lang="en-US" dirty="0" smtClean="0"/>
              <a:t>- </a:t>
            </a:r>
            <a:r>
              <a:rPr lang="ru-RU" dirty="0" smtClean="0"/>
              <a:t>меч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349" y="1729649"/>
            <a:ext cx="5695722" cy="47592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Could we </a:t>
            </a:r>
            <a:r>
              <a:rPr lang="en-US" sz="4000" dirty="0" smtClean="0"/>
              <a:t>have</a:t>
            </a:r>
            <a:endParaRPr lang="ru-RU" sz="4000" dirty="0" smtClean="0"/>
          </a:p>
          <a:p>
            <a:pPr marL="0" indent="0">
              <a:buNone/>
            </a:pPr>
            <a:r>
              <a:rPr lang="en-US" sz="4000" dirty="0" smtClean="0"/>
              <a:t>won</a:t>
            </a:r>
            <a:r>
              <a:rPr lang="ru-RU" sz="4000" dirty="0" smtClean="0"/>
              <a:t> </a:t>
            </a:r>
            <a:r>
              <a:rPr lang="en-US" sz="4000" dirty="0" smtClean="0"/>
              <a:t>the </a:t>
            </a:r>
            <a:r>
              <a:rPr lang="en-US" sz="4000" dirty="0"/>
              <a:t>G</a:t>
            </a:r>
            <a:r>
              <a:rPr lang="en-US" sz="4000" dirty="0" smtClean="0"/>
              <a:t>reat </a:t>
            </a:r>
            <a:endParaRPr lang="ru-RU" sz="4000" dirty="0" smtClean="0"/>
          </a:p>
          <a:p>
            <a:pPr marL="0" indent="0">
              <a:buNone/>
            </a:pPr>
            <a:r>
              <a:rPr lang="en-US" sz="4000" dirty="0" smtClean="0"/>
              <a:t>Patriotic war</a:t>
            </a:r>
          </a:p>
          <a:p>
            <a:pPr marL="0" indent="0">
              <a:buNone/>
            </a:pPr>
            <a:r>
              <a:rPr lang="en-US" sz="4000" dirty="0" smtClean="0"/>
              <a:t>without </a:t>
            </a:r>
            <a:r>
              <a:rPr lang="en-US" sz="4000" dirty="0"/>
              <a:t>the sword</a:t>
            </a:r>
            <a:r>
              <a:rPr lang="ru-RU" sz="4000" dirty="0"/>
              <a:t>?</a:t>
            </a:r>
          </a:p>
          <a:p>
            <a:pPr marL="0" indent="0">
              <a:buNone/>
            </a:pPr>
            <a:endParaRPr lang="en-US" sz="2800" dirty="0" smtClean="0"/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1" y="0"/>
            <a:ext cx="5143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5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2033" y="154236"/>
            <a:ext cx="6735336" cy="65550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Where is this</a:t>
            </a:r>
          </a:p>
          <a:p>
            <a:pPr marL="0" indent="0" algn="ctr">
              <a:buNone/>
            </a:pPr>
            <a:r>
              <a:rPr lang="en-US" sz="3600" dirty="0" smtClean="0"/>
              <a:t> monument</a:t>
            </a:r>
          </a:p>
          <a:p>
            <a:pPr marL="0" indent="0" algn="ctr">
              <a:buNone/>
            </a:pPr>
            <a:r>
              <a:rPr lang="en-US" sz="3600" dirty="0" smtClean="0"/>
              <a:t> </a:t>
            </a:r>
            <a:r>
              <a:rPr lang="en-US" sz="3600" dirty="0"/>
              <a:t>located</a:t>
            </a:r>
            <a:r>
              <a:rPr lang="en-US" sz="3600" dirty="0" smtClean="0"/>
              <a:t>?</a:t>
            </a:r>
            <a:endParaRPr lang="ru-RU" sz="3600" dirty="0" smtClean="0"/>
          </a:p>
          <a:p>
            <a:pPr marL="0" indent="0" algn="ctr">
              <a:buNone/>
            </a:pPr>
            <a:r>
              <a:rPr lang="en-US" sz="3600" dirty="0" smtClean="0"/>
              <a:t>And why there?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en-US" sz="36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3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833" y="170688"/>
            <a:ext cx="11631167" cy="963167"/>
          </a:xfrm>
        </p:spPr>
        <p:txBody>
          <a:bodyPr>
            <a:noAutofit/>
          </a:bodyPr>
          <a:lstStyle/>
          <a:p>
            <a:r>
              <a:rPr lang="en-US" sz="3200" dirty="0"/>
              <a:t>Berlin-the lair of German fascism - was liberated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from </a:t>
            </a:r>
            <a:r>
              <a:rPr lang="en-US" sz="3200" dirty="0"/>
              <a:t>fascism by Soviet soldiers.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15939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76" y="5413248"/>
            <a:ext cx="5303519" cy="1121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Brandenburg  </a:t>
            </a:r>
            <a:r>
              <a:rPr lang="en-US" sz="2000" dirty="0" smtClean="0"/>
              <a:t>gates</a:t>
            </a:r>
            <a:r>
              <a:rPr lang="ru-RU" sz="2000" dirty="0" smtClean="0"/>
              <a:t> </a:t>
            </a:r>
            <a:r>
              <a:rPr lang="en-US" sz="2000" dirty="0" smtClean="0"/>
              <a:t>nowdays</a:t>
            </a:r>
            <a:r>
              <a:rPr lang="en-US" sz="2000" dirty="0"/>
              <a:t>.</a:t>
            </a:r>
            <a:endParaRPr lang="en-US" sz="2000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80487" y="2666999"/>
            <a:ext cx="4622537" cy="17397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07967" y="5608320"/>
            <a:ext cx="4895056" cy="1121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Brandenburg  </a:t>
            </a:r>
            <a:r>
              <a:rPr lang="en-US" sz="2000" dirty="0" smtClean="0"/>
              <a:t>gates  </a:t>
            </a:r>
            <a:r>
              <a:rPr lang="en-US" sz="2000" dirty="0"/>
              <a:t>in May 1945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German capital </a:t>
            </a:r>
            <a:r>
              <a:rPr lang="en-US" sz="2000" dirty="0" smtClean="0"/>
              <a:t>was  </a:t>
            </a:r>
            <a:r>
              <a:rPr lang="en-US" sz="2000" dirty="0"/>
              <a:t>heavily </a:t>
            </a:r>
            <a:r>
              <a:rPr lang="en-US" sz="2000" dirty="0" smtClean="0"/>
              <a:t>destroyed  </a:t>
            </a:r>
            <a:r>
              <a:rPr lang="en-US" sz="2000" dirty="0"/>
              <a:t>by bombing.</a:t>
            </a:r>
            <a:endParaRPr lang="ru-RU" sz="2000" dirty="0"/>
          </a:p>
        </p:txBody>
      </p:sp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78" y="1509052"/>
            <a:ext cx="5596128" cy="3730752"/>
          </a:xfr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568" y="1502856"/>
            <a:ext cx="5597374" cy="367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4529" y="638979"/>
            <a:ext cx="5728772" cy="59160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During the construction </a:t>
            </a:r>
            <a:endParaRPr lang="ru-RU" sz="3600" dirty="0" smtClean="0"/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the memorial complex, </a:t>
            </a:r>
            <a:endParaRPr lang="ru-RU" sz="3600" dirty="0" smtClean="0"/>
          </a:p>
          <a:p>
            <a:pPr marL="0" indent="0" algn="ctr">
              <a:buNone/>
            </a:pPr>
            <a:r>
              <a:rPr lang="en-US" sz="3600" dirty="0" smtClean="0"/>
              <a:t>the </a:t>
            </a:r>
            <a:r>
              <a:rPr lang="en-US" sz="3600" dirty="0"/>
              <a:t>marble of the </a:t>
            </a:r>
            <a:endParaRPr lang="ru-RU" sz="3600" dirty="0" smtClean="0"/>
          </a:p>
          <a:p>
            <a:pPr marL="0" indent="0" algn="ctr">
              <a:buNone/>
            </a:pPr>
            <a:r>
              <a:rPr lang="en-US" sz="3600" dirty="0" smtClean="0"/>
              <a:t>destroyed </a:t>
            </a:r>
            <a:r>
              <a:rPr lang="en-US" sz="3600" dirty="0"/>
              <a:t>building </a:t>
            </a:r>
            <a:endParaRPr lang="ru-RU" sz="3600" dirty="0" smtClean="0"/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the Reich Chancellery </a:t>
            </a:r>
            <a:endParaRPr lang="ru-RU" sz="3600" dirty="0" smtClean="0"/>
          </a:p>
          <a:p>
            <a:pPr marL="0" indent="0" algn="ctr">
              <a:buNone/>
            </a:pPr>
            <a:r>
              <a:rPr lang="en-US" sz="3600" dirty="0" smtClean="0"/>
              <a:t>of </a:t>
            </a:r>
            <a:r>
              <a:rPr lang="en-US" sz="3600" dirty="0"/>
              <a:t>Hitler was used.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294" y="1161333"/>
            <a:ext cx="3712684" cy="4639074"/>
          </a:xfrm>
        </p:spPr>
      </p:pic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424" y="1170513"/>
            <a:ext cx="3712684" cy="4639074"/>
          </a:xfrm>
        </p:spPr>
      </p:pic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323" y="1302716"/>
            <a:ext cx="3712684" cy="4639074"/>
          </a:xfrm>
        </p:spPr>
      </p:pic>
      <p:pic>
        <p:nvPicPr>
          <p:cNvPr id="8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307" y="1126446"/>
            <a:ext cx="3712684" cy="4639074"/>
          </a:xfrm>
        </p:spPr>
      </p:pic>
      <p:pic>
        <p:nvPicPr>
          <p:cNvPr id="9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0" y="616932"/>
            <a:ext cx="4702366" cy="5875702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61" y="352540"/>
            <a:ext cx="5775929" cy="604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0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1600199"/>
            <a:ext cx="3549121" cy="41285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294" y="1161333"/>
            <a:ext cx="3712684" cy="463907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29619" y="110170"/>
            <a:ext cx="6466901" cy="6747830"/>
          </a:xfrm>
        </p:spPr>
        <p:txBody>
          <a:bodyPr>
            <a:normAutofit/>
          </a:bodyPr>
          <a:lstStyle/>
          <a:p>
            <a:r>
              <a:rPr lang="en-US" sz="3600" dirty="0"/>
              <a:t>The center of the </a:t>
            </a:r>
            <a:r>
              <a:rPr lang="en-US" sz="3600" dirty="0" smtClean="0"/>
              <a:t>composition</a:t>
            </a:r>
            <a:endParaRPr lang="ru-RU" sz="3600" dirty="0" smtClean="0"/>
          </a:p>
          <a:p>
            <a:r>
              <a:rPr lang="en-US" sz="3600" dirty="0" smtClean="0"/>
              <a:t> </a:t>
            </a:r>
            <a:r>
              <a:rPr lang="en-US" sz="3600" dirty="0"/>
              <a:t>is a bronze figure </a:t>
            </a:r>
            <a:endParaRPr lang="ru-RU" sz="3600" dirty="0" smtClean="0"/>
          </a:p>
          <a:p>
            <a:r>
              <a:rPr lang="en-US" sz="3600" dirty="0" smtClean="0"/>
              <a:t>of </a:t>
            </a:r>
            <a:r>
              <a:rPr lang="en-US" sz="3600" dirty="0"/>
              <a:t>a Soviet </a:t>
            </a:r>
            <a:r>
              <a:rPr lang="en-US" sz="3600" dirty="0" smtClean="0"/>
              <a:t>soldier</a:t>
            </a:r>
            <a:r>
              <a:rPr lang="de-DE" dirty="0"/>
              <a:t> </a:t>
            </a:r>
            <a:r>
              <a:rPr lang="de-DE" sz="3200" dirty="0"/>
              <a:t>[ˈsəʊlʤə]</a:t>
            </a:r>
            <a:r>
              <a:rPr lang="en-US" sz="3200" dirty="0" smtClean="0"/>
              <a:t> </a:t>
            </a:r>
            <a:r>
              <a:rPr lang="en-US" sz="3600" dirty="0" smtClean="0"/>
              <a:t>standing </a:t>
            </a:r>
            <a:r>
              <a:rPr lang="en-US" sz="3600" dirty="0"/>
              <a:t>on the ruins </a:t>
            </a:r>
            <a:r>
              <a:rPr lang="en-US" sz="3600" dirty="0" smtClean="0"/>
              <a:t>of </a:t>
            </a:r>
            <a:r>
              <a:rPr lang="en-US" sz="3600" dirty="0"/>
              <a:t>a </a:t>
            </a:r>
            <a:r>
              <a:rPr lang="en-US" sz="3600" dirty="0" smtClean="0"/>
              <a:t>swastika</a:t>
            </a:r>
            <a:r>
              <a:rPr lang="de-DE" sz="3200" dirty="0"/>
              <a:t>[ˊ</a:t>
            </a:r>
            <a:r>
              <a:rPr lang="de-DE" sz="3200" dirty="0" smtClean="0"/>
              <a:t>swɒstɪkə]</a:t>
            </a:r>
            <a:r>
              <a:rPr lang="en-US" sz="3600" dirty="0" smtClean="0"/>
              <a:t>. </a:t>
            </a:r>
            <a:endParaRPr lang="ru-RU" sz="3600" dirty="0" smtClean="0"/>
          </a:p>
          <a:p>
            <a:r>
              <a:rPr lang="en-US" sz="3600" dirty="0" smtClean="0"/>
              <a:t>In </a:t>
            </a:r>
            <a:r>
              <a:rPr lang="en-US" sz="3600" dirty="0"/>
              <a:t>one hand, the soldier holds a lowered sword, </a:t>
            </a:r>
            <a:endParaRPr lang="ru-RU" sz="3600" dirty="0" smtClean="0"/>
          </a:p>
          <a:p>
            <a:r>
              <a:rPr lang="en-US" sz="3600" dirty="0" smtClean="0"/>
              <a:t>and </a:t>
            </a:r>
            <a:r>
              <a:rPr lang="en-US" sz="3600" dirty="0"/>
              <a:t>the other supports </a:t>
            </a:r>
            <a:endParaRPr lang="ru-RU" sz="3600" dirty="0" smtClean="0"/>
          </a:p>
          <a:p>
            <a:r>
              <a:rPr lang="en-US" sz="3600" dirty="0" smtClean="0"/>
              <a:t>the </a:t>
            </a:r>
            <a:r>
              <a:rPr lang="en-US" sz="3600" dirty="0"/>
              <a:t>German girl he saved.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6578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184" y="4645152"/>
            <a:ext cx="4047744" cy="2048256"/>
          </a:xfrm>
        </p:spPr>
        <p:txBody>
          <a:bodyPr>
            <a:noAutofit/>
          </a:bodyPr>
          <a:lstStyle/>
          <a:p>
            <a:pPr marL="0" indent="0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000" dirty="0" smtClean="0">
                <a:latin typeface="+mn-lt"/>
              </a:rPr>
              <a:t>The </a:t>
            </a:r>
            <a:r>
              <a:rPr lang="en-US" sz="2000" dirty="0">
                <a:latin typeface="+mn-lt"/>
              </a:rPr>
              <a:t>prototype  [ˈprəʊtətaɪp</a:t>
            </a:r>
            <a:r>
              <a:rPr lang="en-US" sz="2000" dirty="0" smtClean="0">
                <a:latin typeface="+mn-lt"/>
              </a:rPr>
              <a:t>]</a:t>
            </a:r>
            <a:r>
              <a:rPr lang="ru-RU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for </a:t>
            </a:r>
            <a:r>
              <a:rPr lang="en-US" sz="2000" dirty="0" smtClean="0">
                <a:latin typeface="+mn-lt"/>
              </a:rPr>
              <a:t>the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sculptor could </a:t>
            </a:r>
            <a:r>
              <a:rPr lang="en-US" sz="2000" dirty="0" smtClean="0">
                <a:latin typeface="+mn-lt"/>
              </a:rPr>
              <a:t>serve </a:t>
            </a:r>
            <a:r>
              <a:rPr lang="en-US" sz="2000" dirty="0">
                <a:latin typeface="+mn-lt"/>
              </a:rPr>
              <a:t>as a Soviet soldier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Nikolay Masalov </a:t>
            </a:r>
            <a:r>
              <a:rPr lang="en-US" sz="2000" dirty="0" smtClean="0">
                <a:latin typeface="+mn-lt"/>
              </a:rPr>
              <a:t>who </a:t>
            </a:r>
            <a:r>
              <a:rPr lang="en-US" sz="2000" dirty="0">
                <a:latin typeface="+mn-lt"/>
              </a:rPr>
              <a:t>saved 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a </a:t>
            </a:r>
            <a:r>
              <a:rPr lang="en-US" sz="2000" dirty="0">
                <a:latin typeface="+mn-lt"/>
              </a:rPr>
              <a:t>German </a:t>
            </a:r>
            <a:r>
              <a:rPr lang="en-US" sz="2000" dirty="0" smtClean="0">
                <a:latin typeface="+mn-lt"/>
              </a:rPr>
              <a:t>girl </a:t>
            </a:r>
            <a:r>
              <a:rPr lang="en-US" sz="2000" dirty="0">
                <a:latin typeface="+mn-lt"/>
              </a:rPr>
              <a:t>during </a:t>
            </a:r>
            <a:r>
              <a:rPr lang="en-US" sz="2000" dirty="0" smtClean="0">
                <a:latin typeface="+mn-lt"/>
              </a:rPr>
              <a:t>the </a:t>
            </a:r>
            <a:r>
              <a:rPr lang="en-US" sz="2000" dirty="0">
                <a:latin typeface="+mn-lt"/>
              </a:rPr>
              <a:t>storming 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of </a:t>
            </a:r>
            <a:r>
              <a:rPr lang="en-US" sz="2000" dirty="0">
                <a:latin typeface="+mn-lt"/>
              </a:rPr>
              <a:t>Berlin </a:t>
            </a:r>
            <a:r>
              <a:rPr lang="en-US" sz="2000" dirty="0" smtClean="0">
                <a:latin typeface="+mn-lt"/>
              </a:rPr>
              <a:t>on </a:t>
            </a:r>
            <a:r>
              <a:rPr lang="en-US" sz="2000" dirty="0">
                <a:latin typeface="+mn-lt"/>
              </a:rPr>
              <a:t>30 April 1945</a:t>
            </a:r>
            <a:r>
              <a:rPr lang="ru-RU" sz="2000" dirty="0">
                <a:latin typeface="+mn-lt"/>
              </a:rPr>
              <a:t>.</a:t>
            </a:r>
            <a:br>
              <a:rPr lang="ru-RU" sz="2000" dirty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2336" y="97536"/>
            <a:ext cx="4692057" cy="3438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7" y="170688"/>
            <a:ext cx="2938272" cy="4227846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5188880" y="3669793"/>
            <a:ext cx="6552015" cy="135331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5315712" y="4681728"/>
            <a:ext cx="6291072" cy="199948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i="1" dirty="0"/>
              <a:t>I</a:t>
            </a:r>
            <a:r>
              <a:rPr lang="en-US" i="1" dirty="0" smtClean="0"/>
              <a:t>n </a:t>
            </a:r>
            <a:r>
              <a:rPr lang="en-US" i="1" dirty="0"/>
              <a:t>memory of the Soviet </a:t>
            </a:r>
            <a:r>
              <a:rPr lang="en-US" i="1" dirty="0" smtClean="0"/>
              <a:t>soldier</a:t>
            </a:r>
            <a:endParaRPr lang="ru-RU" i="1" dirty="0" smtClean="0"/>
          </a:p>
          <a:p>
            <a:pPr marL="0" indent="0" algn="ctr">
              <a:buNone/>
            </a:pPr>
            <a:r>
              <a:rPr lang="en-US" i="1" dirty="0" smtClean="0"/>
              <a:t> </a:t>
            </a:r>
            <a:r>
              <a:rPr lang="en-US" i="1" dirty="0"/>
              <a:t>Nikolai I. </a:t>
            </a:r>
            <a:r>
              <a:rPr lang="en-US" i="1" dirty="0" smtClean="0"/>
              <a:t>Masalov</a:t>
            </a:r>
            <a:r>
              <a:rPr lang="ru-RU" i="1" dirty="0" smtClean="0"/>
              <a:t> </a:t>
            </a:r>
            <a:r>
              <a:rPr lang="en-US" i="1" dirty="0" smtClean="0"/>
              <a:t>(1921-2001)</a:t>
            </a:r>
            <a:endParaRPr lang="en-US" i="1" dirty="0"/>
          </a:p>
          <a:p>
            <a:pPr marL="0" indent="0" algn="ctr">
              <a:buNone/>
            </a:pPr>
            <a:r>
              <a:rPr lang="en-US" dirty="0"/>
              <a:t>During the battle for Berlin on April 30, 1945,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/>
              <a:t>near </a:t>
            </a:r>
            <a:r>
              <a:rPr lang="en-US" dirty="0"/>
              <a:t>this bridge, at the risk of his life, he saved a </a:t>
            </a:r>
            <a:r>
              <a:rPr lang="en-US" dirty="0" smtClean="0"/>
              <a:t>child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/>
              <a:t>caught between two fronts from fire.</a:t>
            </a:r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11740896" y="685799"/>
            <a:ext cx="268224" cy="41178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" name="Объект 1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515" y="0"/>
            <a:ext cx="6205307" cy="4498848"/>
          </a:xfrm>
        </p:spPr>
      </p:pic>
    </p:spTree>
    <p:extLst>
      <p:ext uri="{BB962C8B-B14F-4D97-AF65-F5344CB8AC3E}">
        <p14:creationId xmlns:p14="http://schemas.microsoft.com/office/powerpoint/2010/main" val="283450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569" y="4505899"/>
            <a:ext cx="10478454" cy="23521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98208" y="374573"/>
            <a:ext cx="4864608" cy="39550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85582" y="4949952"/>
            <a:ext cx="10135518" cy="18254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en-US" sz="2800" dirty="0" smtClean="0"/>
              <a:t>Or  </a:t>
            </a:r>
            <a:r>
              <a:rPr lang="en-US" sz="2800" dirty="0"/>
              <a:t>Sergeant </a:t>
            </a:r>
            <a:r>
              <a:rPr lang="en-US" sz="2800" dirty="0" smtClean="0"/>
              <a:t>Trifon Lukyanovich</a:t>
            </a:r>
            <a:r>
              <a:rPr lang="ru-RU" sz="2800" dirty="0" smtClean="0"/>
              <a:t> </a:t>
            </a:r>
            <a:r>
              <a:rPr lang="en-US" sz="2800" dirty="0" smtClean="0"/>
              <a:t>also </a:t>
            </a:r>
            <a:r>
              <a:rPr lang="en-US" sz="2800" dirty="0"/>
              <a:t>who saved </a:t>
            </a:r>
          </a:p>
          <a:p>
            <a:pPr marL="0" indent="0" algn="ctr">
              <a:buNone/>
            </a:pPr>
            <a:r>
              <a:rPr lang="en-US" sz="2800" dirty="0"/>
              <a:t>the girl </a:t>
            </a:r>
            <a:r>
              <a:rPr lang="en-US" sz="2800" dirty="0" smtClean="0"/>
              <a:t>during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/>
              <a:t>urban fighting and </a:t>
            </a:r>
          </a:p>
          <a:p>
            <a:pPr marL="0" indent="0" algn="ctr">
              <a:buNone/>
            </a:pPr>
            <a:r>
              <a:rPr lang="en-US" sz="2800" dirty="0"/>
              <a:t>who died of wounds </a:t>
            </a:r>
            <a:r>
              <a:rPr lang="ru-RU" sz="2800" dirty="0" smtClean="0"/>
              <a:t> </a:t>
            </a:r>
            <a:r>
              <a:rPr lang="en-US" sz="2800" dirty="0" smtClean="0"/>
              <a:t>on </a:t>
            </a:r>
            <a:r>
              <a:rPr lang="en-US" sz="2800" dirty="0"/>
              <a:t>29 April 1945.</a:t>
            </a:r>
            <a:endParaRPr lang="ru-RU" sz="2800" dirty="0"/>
          </a:p>
          <a:p>
            <a:endParaRPr lang="ru-RU" sz="36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1" y="87481"/>
            <a:ext cx="7071360" cy="4709636"/>
          </a:xfrm>
        </p:spPr>
      </p:pic>
      <p:pic>
        <p:nvPicPr>
          <p:cNvPr id="10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442"/>
            <a:ext cx="4840224" cy="2722625"/>
          </a:xfrm>
        </p:spPr>
      </p:pic>
    </p:spTree>
    <p:extLst>
      <p:ext uri="{BB962C8B-B14F-4D97-AF65-F5344CB8AC3E}">
        <p14:creationId xmlns:p14="http://schemas.microsoft.com/office/powerpoint/2010/main" val="58717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1568</TotalTime>
  <Words>703</Words>
  <Application>Microsoft Office PowerPoint</Application>
  <PresentationFormat>Широкоэкранный</PresentationFormat>
  <Paragraphs>129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Arimo</vt:lpstr>
      <vt:lpstr>Corbel</vt:lpstr>
      <vt:lpstr>Параллакс</vt:lpstr>
      <vt:lpstr>Презентация «Меч Победы» к уроку  «75 - летие празднования Победы в Великой Отечественной войне 1941-1945»  по учебному предмету Английский язык  в 11 классе  </vt:lpstr>
      <vt:lpstr>The Sword of Victory</vt:lpstr>
      <vt:lpstr>sword -[sɔːd] - меч</vt:lpstr>
      <vt:lpstr>Презентация PowerPoint</vt:lpstr>
      <vt:lpstr>Berlin-the lair of German fascism - was liberated  from fascism by Soviet soldiers.</vt:lpstr>
      <vt:lpstr>Презентация PowerPoint</vt:lpstr>
      <vt:lpstr>Презентация PowerPoint</vt:lpstr>
      <vt:lpstr>        The prototype  [ˈprəʊtətaɪp]  for the  sculptor could serve as a Soviet soldier   Nikolay Masalov who saved  a German girl during the storming   of Berlin on 30 April 1945.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Homework:</vt:lpstr>
      <vt:lpstr>“There are  no name left of those“  «От героев былых времен»  (из к/ф «Офицеры»)  Frank Viehweg, Germany  Франк Фивег  ( Германия) </vt:lpstr>
      <vt:lpstr>   References: https://clck.ru/Nqfpw https://clck.ru/Er8K3 https://clck.ru/9aimw  https://clck.ru/NqfmY  https://clck.ru/Nqfo6  https://clck.ru/Nqfpw https://clck.ru/NqgSp    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Treptow Park-memorial to Soviet soldiers in Berlin</dc:title>
  <dc:creator>Татьяна Клеменкова</dc:creator>
  <cp:lastModifiedBy>Татьяна Клеменкова</cp:lastModifiedBy>
  <cp:revision>83</cp:revision>
  <dcterms:created xsi:type="dcterms:W3CDTF">2020-05-11T04:54:54Z</dcterms:created>
  <dcterms:modified xsi:type="dcterms:W3CDTF">2020-06-10T05:40:10Z</dcterms:modified>
</cp:coreProperties>
</file>