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84" r:id="rId3"/>
    <p:sldId id="285" r:id="rId4"/>
    <p:sldId id="286" r:id="rId5"/>
    <p:sldId id="287" r:id="rId6"/>
    <p:sldId id="260" r:id="rId7"/>
    <p:sldId id="264" r:id="rId8"/>
    <p:sldId id="279" r:id="rId9"/>
    <p:sldId id="261" r:id="rId10"/>
    <p:sldId id="267" r:id="rId11"/>
    <p:sldId id="289" r:id="rId12"/>
    <p:sldId id="270" r:id="rId13"/>
    <p:sldId id="265" r:id="rId14"/>
    <p:sldId id="280" r:id="rId15"/>
    <p:sldId id="283" r:id="rId16"/>
    <p:sldId id="273" r:id="rId17"/>
    <p:sldId id="290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09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554A1F-773D-4326-BB77-4888FA4C6E91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3DA886-DC00-4580-9BCA-237235F67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Ответьте на вопросы</a:t>
            </a:r>
            <a:r>
              <a:rPr lang="ru-RU" baseline="0" dirty="0" smtClean="0"/>
              <a:t> : - Какое число записано на 1 строчке 3 столбике?,  на 2 строчке 2 столбике?, на 4 строке в 6 столбике?, на 2 строчке в 3 столбике?, на 4 строчке в 1 столбике? – вычислите сумму чисел 4 столбика.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3DA886-DC00-4580-9BCA-237235F674C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b="0" i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У Мухина по литературе оценка за год – «3». У Алексеевой по математике оценка за год – «5». У Дроздова по природоведению оценка за год – «5». У Галкина по природоведению оценка за год – «5». У </a:t>
            </a:r>
            <a:r>
              <a:rPr lang="ru-RU" sz="1000" b="0" i="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Прозоровой</a:t>
            </a:r>
            <a:r>
              <a:rPr lang="ru-RU" sz="1000" b="0" i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по литературе оценка за год – «5». У Радугиной по математике оценка за год – «4». У Алексеевой по природоведению оценка за год – «5». У Дроздова по русскому языку оценка за год – «4». У Алексеевой по русскому языку оценка за год – «5». У Алексеевой по литературе оценка за год – «5». У Дроздова по математике оценка за год – «5». У Мухина по математике оценка за год – «3». У Мухина по русскому языку оценка за год – «3». У </a:t>
            </a:r>
            <a:r>
              <a:rPr lang="ru-RU" sz="1000" b="0" i="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Прозоровой</a:t>
            </a:r>
            <a:r>
              <a:rPr lang="ru-RU" sz="1000" b="0" i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по математике оценка за год – «5». У </a:t>
            </a:r>
            <a:r>
              <a:rPr lang="ru-RU" sz="1000" b="0" i="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Прозоровой</a:t>
            </a:r>
            <a:r>
              <a:rPr lang="ru-RU" sz="1000" b="0" i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по русскому языку оценка за год – «5». У Радугиной по русскому языку оценка за год – «4». У Галкина по русскому языку оценка за год – «4». У Радугиной по природоведению оценка за год – «4». У Галкина по литературе оценка за год – «4». У Радугиной по литературе оценка за год – «5». У Дроздова по литературе оценка за год – «4». У Галкина по математике оценка за год – «3». У </a:t>
            </a:r>
            <a:r>
              <a:rPr lang="ru-RU" sz="1000" b="0" i="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Прозоровой</a:t>
            </a:r>
            <a:r>
              <a:rPr lang="ru-RU" sz="1000" b="0" i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по природоведению оценка за год – «5». У Мухина по природоведению оценка за год – «4».</a:t>
            </a:r>
            <a:endParaRPr lang="ru-RU" sz="1000" b="0" i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3DA886-DC00-4580-9BCA-237235F674C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Ответьте теперь, пожалуйста, на вопросы: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Вот теперь вы справились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быстро.Скажите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а почему это произошло? Что стало с информацией? Ее стало больше или меньше?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Кто может сформулировать тему урока? («Представление информации»)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Чему мы будем учиться?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Поставьте цели урока.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Сегодня на уроке мы научимся составлять таблицы по написанному тексту.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3DA886-DC00-4580-9BCA-237235F674C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таблицами вы уже встречались, знакомить вас не надо, ведь табличная форма информации окружает нас повсюду. Приведите, пожалуйста, несколько примеров, с какими таблицами вы встречались в жизни и на учебе.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Давайте же выясним, что общего у всех этих таблиц. Они имеют следующую структуру. (Посмотрите, пожалуйста, на таблицу, расскажите, из каких частей она состоит?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3DA886-DC00-4580-9BCA-237235F674C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FF4A90E-4A86-4D92-B02D-AD2FFB2A4201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2A832A1-5927-44FA-A598-01F2E08CE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F4A90E-4A86-4D92-B02D-AD2FFB2A4201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A832A1-5927-44FA-A598-01F2E08CE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F4A90E-4A86-4D92-B02D-AD2FFB2A4201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A832A1-5927-44FA-A598-01F2E08CE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F4A90E-4A86-4D92-B02D-AD2FFB2A4201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A832A1-5927-44FA-A598-01F2E08CEC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F4A90E-4A86-4D92-B02D-AD2FFB2A4201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A832A1-5927-44FA-A598-01F2E08CEC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F4A90E-4A86-4D92-B02D-AD2FFB2A4201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A832A1-5927-44FA-A598-01F2E08CEC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F4A90E-4A86-4D92-B02D-AD2FFB2A4201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A832A1-5927-44FA-A598-01F2E08CE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F4A90E-4A86-4D92-B02D-AD2FFB2A4201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A832A1-5927-44FA-A598-01F2E08CEC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F4A90E-4A86-4D92-B02D-AD2FFB2A4201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A832A1-5927-44FA-A598-01F2E08CE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FF4A90E-4A86-4D92-B02D-AD2FFB2A4201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A832A1-5927-44FA-A598-01F2E08CE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FF4A90E-4A86-4D92-B02D-AD2FFB2A4201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2A832A1-5927-44FA-A598-01F2E08CEC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FF4A90E-4A86-4D92-B02D-AD2FFB2A4201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2A832A1-5927-44FA-A598-01F2E08CEC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214422"/>
            <a:ext cx="8229600" cy="27146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математики по теме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Табличная форма </a:t>
            </a:r>
            <a:b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представления информации» </a:t>
            </a:r>
            <a:b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класс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8172480" cy="1199704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Составила: 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Носова Ирина Владимировна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«СОШ № 8»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Г.Набережные Челны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94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018" y="3786190"/>
            <a:ext cx="8856982" cy="824955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600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4.</a:t>
            </a:r>
            <a:r>
              <a:rPr lang="ru-RU" sz="3600" b="1" dirty="0" smtClean="0">
                <a:solidFill>
                  <a:srgbClr val="0070C0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3600" b="1" i="1" dirty="0" smtClean="0">
                <a:solidFill>
                  <a:srgbClr val="0070C0"/>
                </a:solidFill>
                <a:effectLst/>
                <a:latin typeface="Times New Roman"/>
                <a:ea typeface="Calibri"/>
                <a:cs typeface="Times New Roman"/>
              </a:rPr>
              <a:t>Заполните таблицу, извлекая  информацию  из сплошного текста  </a:t>
            </a:r>
            <a:endParaRPr lang="ru-RU" sz="3600" b="1" i="1" dirty="0">
              <a:solidFill>
                <a:srgbClr val="0070C0"/>
              </a:solidFill>
              <a:ea typeface="Calibri"/>
              <a:cs typeface="Times New Roman"/>
            </a:endParaRPr>
          </a:p>
          <a:p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342900" lvl="0" indent="-342900">
              <a:lnSpc>
                <a:spcPct val="107000"/>
              </a:lnSpc>
              <a:spcBef>
                <a:spcPct val="20000"/>
              </a:spcBef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Алгоритм  составления таблицы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:</a:t>
            </a: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124744"/>
            <a:ext cx="7920880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07000"/>
              </a:lnSpc>
              <a:spcBef>
                <a:spcPct val="20000"/>
              </a:spcBef>
            </a:pPr>
            <a:r>
              <a:rPr lang="ru-RU" sz="36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1.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Прочитайте  </a:t>
            </a:r>
            <a:r>
              <a:rPr lang="ru-RU" sz="3600" b="1" i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текст</a:t>
            </a:r>
            <a:endParaRPr lang="ru-RU" sz="3600" b="1" i="1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7017" y="1785926"/>
            <a:ext cx="8856983" cy="1277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  <a:spcBef>
                <a:spcPct val="20000"/>
              </a:spcBef>
            </a:pPr>
            <a:r>
              <a:rPr lang="ru-RU" sz="3600" b="1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2.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Выделите </a:t>
            </a:r>
            <a:r>
              <a:rPr lang="ru-RU" sz="3600" b="1" i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 тексте объекты и их значения.</a:t>
            </a:r>
            <a:endParaRPr lang="ru-RU" sz="3600" b="1" i="1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7017" y="2928934"/>
            <a:ext cx="8856983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  <a:spcBef>
                <a:spcPct val="20000"/>
              </a:spcBef>
            </a:pPr>
            <a:r>
              <a:rPr lang="ru-RU" sz="3600" b="1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3.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Запишите </a:t>
            </a:r>
            <a:r>
              <a:rPr lang="ru-RU" sz="3600" b="1" i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название строк и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столбцов</a:t>
            </a:r>
            <a:endParaRPr lang="ru-RU" sz="3600" b="1" i="1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421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4525963"/>
          </a:xfrm>
        </p:spPr>
        <p:txBody>
          <a:bodyPr/>
          <a:lstStyle/>
          <a:p>
            <a:pPr marL="0" lvl="0" indent="0" algn="just">
              <a:spcBef>
                <a:spcPct val="50000"/>
              </a:spcBef>
              <a:buNone/>
              <a:defRPr/>
            </a:pP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Три подружки - Вера, Оля и Таня - пошли в лес по ягоды. Для сбора ягод у них были корзинка, лукошко, ведёрко. Известно, что Оля была не </a:t>
            </a:r>
            <a:b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корзинкой и не с лукошком, Вера не с лукошком. Что с собой взяла каждая из девочек?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725470"/>
          </a:xfrm>
        </p:spPr>
        <p:txBody>
          <a:bodyPr>
            <a:noAutofit/>
          </a:bodyPr>
          <a:lstStyle/>
          <a:p>
            <a:r>
              <a:rPr lang="ru-RU" sz="2800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Табличный  способ решения логических задач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3143248"/>
            <a:ext cx="4071966" cy="335758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1472" y="4286256"/>
            <a:ext cx="26431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b="1" i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Ответ:  </a:t>
            </a:r>
          </a:p>
          <a:p>
            <a:pPr lvl="0">
              <a:defRPr/>
            </a:pPr>
            <a:r>
              <a:rPr lang="ru-RU" b="1" i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Вера взяла корзинку, </a:t>
            </a:r>
          </a:p>
          <a:p>
            <a:pPr lvl="0">
              <a:defRPr/>
            </a:pPr>
            <a:r>
              <a:rPr lang="ru-RU" b="1" i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Оля – ведёрко, </a:t>
            </a:r>
          </a:p>
          <a:p>
            <a:pPr lvl="0">
              <a:defRPr/>
            </a:pPr>
            <a:r>
              <a:rPr lang="ru-RU" b="1" i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Таня – лукошко.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715140" y="4214818"/>
            <a:ext cx="500066" cy="1588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643702" y="5072074"/>
            <a:ext cx="500066" cy="1588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715008" y="5072074"/>
            <a:ext cx="500066" cy="1588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6786578" y="5786454"/>
            <a:ext cx="357190" cy="42862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643834" y="4786322"/>
            <a:ext cx="357190" cy="42862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643834" y="4214818"/>
            <a:ext cx="500066" cy="1588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643834" y="6143644"/>
            <a:ext cx="500066" cy="1588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786446" y="6000768"/>
            <a:ext cx="500066" cy="1588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5857884" y="4000504"/>
            <a:ext cx="357190" cy="42862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1071546"/>
            <a:ext cx="7972452" cy="4500594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10000"/>
              </a:lnSpc>
              <a:buNone/>
            </a:pPr>
            <a:r>
              <a:rPr lang="ru-RU" sz="39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	</a:t>
            </a:r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Три одноклассницы – Соня, Таня и Женя – занимаются в различных спортивных секциях. Одна из них – в гимнастической, другая – в лыжной, третья занимается плаванием. Каким видом спорта занимается каждая из них, если известно, что Соня плаваньем не увлекается, Таня в лыжную секцию никогда не ходила, а Женя является победителем в соревнованиях по лыжам?</a:t>
            </a:r>
          </a:p>
          <a:p>
            <a:pPr marL="0" lvl="0" indent="0" algn="just">
              <a:lnSpc>
                <a:spcPct val="150000"/>
              </a:lnSpc>
              <a:spcAft>
                <a:spcPts val="800"/>
              </a:spcAft>
              <a:buNone/>
            </a:pPr>
            <a:endParaRPr lang="ru-RU" sz="39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817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85619618"/>
              </p:ext>
            </p:extLst>
          </p:nvPr>
        </p:nvGraphicFramePr>
        <p:xfrm>
          <a:off x="571472" y="1357298"/>
          <a:ext cx="8072493" cy="22830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3295"/>
                <a:gridCol w="2140054"/>
                <a:gridCol w="2373826"/>
                <a:gridCol w="1975318"/>
              </a:tblGrid>
              <a:tr h="4794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Лыжная</a:t>
                      </a:r>
                      <a:endParaRPr lang="ru-RU" sz="3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Гимнастика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Плавание </a:t>
                      </a:r>
                      <a:endParaRPr lang="ru-RU" sz="3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391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Соня</a:t>
                      </a:r>
                      <a:endParaRPr lang="ru-RU" sz="3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+</a:t>
                      </a:r>
                      <a:endParaRPr lang="ru-RU" sz="3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--</a:t>
                      </a:r>
                      <a:endParaRPr lang="ru-RU" sz="3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--</a:t>
                      </a:r>
                      <a:endParaRPr lang="ru-RU" sz="3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676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Таня</a:t>
                      </a:r>
                      <a:endParaRPr lang="ru-RU" sz="3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--</a:t>
                      </a:r>
                      <a:endParaRPr lang="ru-RU" sz="3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--</a:t>
                      </a:r>
                      <a:endParaRPr lang="ru-RU" sz="3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+</a:t>
                      </a:r>
                      <a:endParaRPr lang="ru-RU" sz="3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676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Женя</a:t>
                      </a:r>
                      <a:endParaRPr lang="ru-RU" sz="3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--</a:t>
                      </a:r>
                      <a:endParaRPr lang="ru-RU" sz="3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+</a:t>
                      </a:r>
                      <a:endParaRPr lang="ru-RU" sz="3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--</a:t>
                      </a:r>
                      <a:endParaRPr lang="ru-RU" sz="3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ts val="0"/>
              </a:spcBef>
              <a:defRPr/>
            </a:pPr>
            <a:r>
              <a:rPr lang="ru-RU" b="1" kern="0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b="1" kern="0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71604" y="4000504"/>
            <a:ext cx="7072362" cy="18158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Соня занимается в лыжной секции,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Таня – плаванием,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Женя – гимнастикой.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285728"/>
            <a:ext cx="27575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Проверяем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252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1357298"/>
            <a:ext cx="7115196" cy="2786082"/>
          </a:xfrm>
        </p:spPr>
        <p:txBody>
          <a:bodyPr>
            <a:normAutofit fontScale="70000" lnSpcReduction="20000"/>
          </a:bodyPr>
          <a:lstStyle/>
          <a:p>
            <a:pPr marL="0" lvl="0" indent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39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	</a:t>
            </a:r>
            <a:r>
              <a:rPr lang="ru-RU" sz="3500" b="1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Катя</a:t>
            </a:r>
            <a:r>
              <a:rPr lang="ru-RU" sz="3500" b="1" i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, Соня, Галя и Тамара родились 2 марта, 17 мая, 2 июля и 20 марта. Соня и Галя родились в одном месяце, а у Гали и Кати дни рождения обозначаются одинаковыми числами. Кто когда родился?</a:t>
            </a:r>
            <a:endParaRPr lang="ru-RU" sz="3500" b="1" i="1" dirty="0">
              <a:solidFill>
                <a:srgbClr val="7030A0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b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(заполни таблицу и ответь на вопрос)</a:t>
            </a:r>
            <a:endParaRPr lang="ru-RU" sz="27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071934" y="4286256"/>
          <a:ext cx="4572030" cy="17609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4406"/>
                <a:gridCol w="914406"/>
                <a:gridCol w="914406"/>
                <a:gridCol w="914406"/>
                <a:gridCol w="914406"/>
              </a:tblGrid>
              <a:tr h="26263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День рождения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26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2626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Катя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284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Соня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284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Галя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284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Тамара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1817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85619618"/>
              </p:ext>
            </p:extLst>
          </p:nvPr>
        </p:nvGraphicFramePr>
        <p:xfrm>
          <a:off x="1214414" y="1071546"/>
          <a:ext cx="6482595" cy="30848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519"/>
                <a:gridCol w="1296519"/>
                <a:gridCol w="1296519"/>
                <a:gridCol w="1296519"/>
                <a:gridCol w="1296519"/>
              </a:tblGrid>
              <a:tr h="493416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Имя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День рождения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34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марта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мая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июля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марта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4934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Катя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––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––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––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348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Соня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––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––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––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aseline="-25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348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Галя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––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––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––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348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Тамара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––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––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––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6015054" cy="571504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  <a:defRPr/>
            </a:pPr>
            <a:r>
              <a:rPr lang="ru-RU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Проверяем</a:t>
            </a:r>
            <a:br>
              <a:rPr lang="ru-RU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kern="0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b="1" kern="0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28728" y="4357694"/>
            <a:ext cx="7000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Катя родилась 2 июля, Соня-20 марта,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Галя-2 марта, Тамара – 17 мая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252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8507288" cy="1801340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</a:t>
            </a:r>
            <a:r>
              <a:rPr lang="ru-RU" sz="36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простая и удобная форма представления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информации.</a:t>
            </a:r>
            <a:endParaRPr lang="ru-RU" sz="36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1143000"/>
          </a:xfr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ru-RU" sz="4000" dirty="0">
                <a:solidFill>
                  <a:srgbClr val="00206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Вывод: </a:t>
            </a:r>
            <a:r>
              <a:rPr lang="ru-RU" sz="4000" dirty="0">
                <a:solidFill>
                  <a:srgbClr val="002060"/>
                </a:solidFill>
                <a:effectLst/>
                <a:latin typeface="Arial" charset="0"/>
                <a:ea typeface="+mn-ea"/>
                <a:cs typeface="+mn-cs"/>
              </a:rPr>
              <a:t/>
            </a:r>
            <a:br>
              <a:rPr lang="ru-RU" sz="4000" dirty="0">
                <a:solidFill>
                  <a:srgbClr val="002060"/>
                </a:solidFill>
                <a:effectLst/>
                <a:latin typeface="Arial" charset="0"/>
                <a:ea typeface="+mn-ea"/>
                <a:cs typeface="+mn-cs"/>
              </a:rPr>
            </a:br>
            <a:endParaRPr lang="ru-RU" sz="4000" dirty="0">
              <a:solidFill>
                <a:srgbClr val="00206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242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Билет на выход</a:t>
            </a:r>
            <a:br>
              <a:rPr lang="ru-RU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заполнить таблицу)</a:t>
            </a:r>
            <a:endParaRPr lang="ru-RU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4" y="2285992"/>
          <a:ext cx="8229600" cy="1750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2334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Понятен ли вам новый материал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Интересен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ли он вам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Считаете </a:t>
                      </a:r>
                      <a:endParaRPr lang="ru-RU" sz="20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ли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вы его полезным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Чувствовали </a:t>
                      </a:r>
                      <a:endParaRPr lang="ru-RU" sz="20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ли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вы себя комфортно на уроке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71612"/>
            <a:ext cx="8507288" cy="214314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sz="4000" b="1" dirty="0"/>
          </a:p>
          <a:p>
            <a:pPr algn="ctr"/>
            <a:endParaRPr lang="ru-RU" sz="4000" b="1" dirty="0" smtClean="0"/>
          </a:p>
          <a:p>
            <a:pPr algn="ctr"/>
            <a:endParaRPr lang="ru-RU" sz="4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Придумать логическую задачу.</a:t>
            </a:r>
            <a:endParaRPr lang="ru-RU" sz="4000" b="1" dirty="0" smtClean="0"/>
          </a:p>
          <a:p>
            <a:pPr algn="ctr"/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932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929454" y="4929198"/>
            <a:ext cx="1757346" cy="107809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14414" y="571480"/>
            <a:ext cx="7472386" cy="2214578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УСТНЫЙ СЧЕТ</a:t>
            </a:r>
            <a:endParaRPr lang="ru-RU" sz="48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14272" cy="296842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571480"/>
          <a:ext cx="7715304" cy="48577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5884"/>
                <a:gridCol w="1285884"/>
                <a:gridCol w="1285884"/>
                <a:gridCol w="1285884"/>
                <a:gridCol w="1285884"/>
                <a:gridCol w="1285884"/>
              </a:tblGrid>
              <a:tr h="121444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1444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1444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1444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5-конечная звезда 4"/>
          <p:cNvSpPr/>
          <p:nvPr/>
        </p:nvSpPr>
        <p:spPr>
          <a:xfrm>
            <a:off x="3857620" y="1357298"/>
            <a:ext cx="428628" cy="35719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2571736" y="2571744"/>
            <a:ext cx="428628" cy="35719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5-конечная звезда 6"/>
          <p:cNvSpPr/>
          <p:nvPr/>
        </p:nvSpPr>
        <p:spPr>
          <a:xfrm>
            <a:off x="7786710" y="4929198"/>
            <a:ext cx="428628" cy="35719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5-конечная звезда 7"/>
          <p:cNvSpPr/>
          <p:nvPr/>
        </p:nvSpPr>
        <p:spPr>
          <a:xfrm>
            <a:off x="3857620" y="2571744"/>
            <a:ext cx="428628" cy="35719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5-конечная звезда 8"/>
          <p:cNvSpPr/>
          <p:nvPr/>
        </p:nvSpPr>
        <p:spPr>
          <a:xfrm>
            <a:off x="1357290" y="4929198"/>
            <a:ext cx="428628" cy="35719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572000" y="5214950"/>
            <a:ext cx="1071570" cy="64294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500175"/>
            <a:ext cx="9401212" cy="321471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Прочитайте текст 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текст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партах)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Ответьте на вопросы (ответы записываете в тетрадь)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1.Об оценках скольких учеников говорится в этом тексте?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2.По каким предметам приведены годовые оценки учеников?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3.Сколько учеников имеют только отличные оценки?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4.Кто из учеников имеет «4» и «5» по математике?</a:t>
            </a:r>
            <a:endParaRPr lang="ru-RU" sz="2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Работа в парах</a:t>
            </a:r>
            <a:endParaRPr lang="ru-RU" i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785794"/>
            <a:ext cx="8686800" cy="4525963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Получилось  быстро ответить на эти вопросы?</a:t>
            </a:r>
          </a:p>
          <a:p>
            <a:endParaRPr lang="ru-RU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Почему вам сложно ответить на поставленные вопросы?</a:t>
            </a:r>
          </a:p>
          <a:p>
            <a:endParaRPr lang="ru-RU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Всегда ли удобна текстовая форма представления информации?</a:t>
            </a:r>
            <a:endParaRPr lang="ru-RU" sz="28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2900" cy="225404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6846" y="1785926"/>
            <a:ext cx="7004244" cy="463360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5536" y="5373216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214290"/>
            <a:ext cx="75009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Ответьте на вопросы (ответы записываете в тетрадь)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1.Об оценках скольких учеников говорится в этом тексте?</a:t>
            </a:r>
          </a:p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2.По каким предметам приведены годовые оценки учеников?</a:t>
            </a:r>
          </a:p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3.Сколько учеников имеют только отличные оценки?</a:t>
            </a:r>
          </a:p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4.Кто из учеников имеет «4» и «5» по математике?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959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129" y="692696"/>
            <a:ext cx="8496944" cy="20882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Табличная </a:t>
            </a:r>
            <a:r>
              <a:rPr lang="ru-RU" sz="3600" b="1" i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форма представления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информации</a:t>
            </a:r>
            <a:endParaRPr lang="ru-RU" sz="3600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500034" cy="225404"/>
          </a:xfrm>
        </p:spPr>
        <p:txBody>
          <a:bodyPr>
            <a:normAutofit fontScale="90000"/>
          </a:bodyPr>
          <a:lstStyle/>
          <a:p>
            <a:endParaRPr lang="ru-RU" sz="9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924944"/>
            <a:ext cx="8568952" cy="1803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</a:p>
          <a:p>
            <a:pPr lvl="0">
              <a:spcBef>
                <a:spcPct val="20000"/>
              </a:spcBef>
            </a:pPr>
            <a:r>
              <a:rPr lang="ru-RU" sz="3600" b="1" i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Научиться представлять информацию в табличной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форме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13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1643050"/>
          <a:ext cx="8286808" cy="36178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38179"/>
                <a:gridCol w="2062679"/>
                <a:gridCol w="1785950"/>
              </a:tblGrid>
              <a:tr h="528502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 pitchFamily="18" charset="0"/>
                          <a:cs typeface="Times New Roman" pitchFamily="18" charset="0"/>
                        </a:rPr>
                        <a:t>Умею представлять информацию в таблице</a:t>
                      </a:r>
                      <a:endParaRPr lang="ru-RU" sz="3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70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 pitchFamily="18" charset="0"/>
                          <a:cs typeface="Times New Roman" pitchFamily="18" charset="0"/>
                        </a:rPr>
                        <a:t>1. Умею сам  и могу научить другого</a:t>
                      </a:r>
                      <a:endParaRPr lang="ru-RU" sz="3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3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570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 pitchFamily="18" charset="0"/>
                          <a:cs typeface="Times New Roman" pitchFamily="18" charset="0"/>
                        </a:rPr>
                        <a:t>2. Умею, но не всегда уверен в себе</a:t>
                      </a:r>
                      <a:endParaRPr lang="ru-RU" sz="3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3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579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 pitchFamily="18" charset="0"/>
                          <a:cs typeface="Times New Roman" pitchFamily="18" charset="0"/>
                        </a:rPr>
                        <a:t>3.Не умею,  поэтому нужна помощь</a:t>
                      </a:r>
                      <a:endParaRPr lang="ru-RU" sz="3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3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Лист самооценки</a:t>
            </a:r>
            <a:endParaRPr lang="ru-RU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00108"/>
            <a:ext cx="236403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Таблицы в нашей жизни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6464" y="1152508"/>
            <a:ext cx="2310718" cy="2998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0" descr="D:\Моя\Информатика\Информатика 5 класс Босова\Уроки Босова 5кл\Инф5_Босова_15урок\Календарь 201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1285860"/>
            <a:ext cx="3192463" cy="2212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2509" y="3400103"/>
            <a:ext cx="2341491" cy="3457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9" descr="http://shkola-rf.narod.ru/images/rusyz/rusyz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182" y="3786190"/>
            <a:ext cx="2611746" cy="2472958"/>
          </a:xfrm>
          <a:prstGeom prst="rect">
            <a:avLst/>
          </a:prstGeom>
          <a:noFill/>
          <a:ln w="9525">
            <a:solidFill>
              <a:srgbClr val="BBE0E3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4414" y="3929066"/>
            <a:ext cx="1811024" cy="2031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9809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709</TotalTime>
  <Words>857</Words>
  <Application>Microsoft Office PowerPoint</Application>
  <PresentationFormat>Экран (4:3)</PresentationFormat>
  <Paragraphs>165</Paragraphs>
  <Slides>18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Открытая</vt:lpstr>
      <vt:lpstr>Урок математики по теме  «Табличная форма  представления информации»  3 класс </vt:lpstr>
      <vt:lpstr>УСТНЫЙ СЧЕТ</vt:lpstr>
      <vt:lpstr>Слайд 3</vt:lpstr>
      <vt:lpstr>Работа в парах</vt:lpstr>
      <vt:lpstr>Слайд 5</vt:lpstr>
      <vt:lpstr>Слайд 6</vt:lpstr>
      <vt:lpstr>Слайд 7</vt:lpstr>
      <vt:lpstr>Лист самооценки</vt:lpstr>
      <vt:lpstr>Таблицы в нашей жизни</vt:lpstr>
      <vt:lpstr>Алгоритм  составления таблицы: </vt:lpstr>
      <vt:lpstr>Табличный  способ решения логических задач</vt:lpstr>
      <vt:lpstr>Работа в группах</vt:lpstr>
      <vt:lpstr> </vt:lpstr>
      <vt:lpstr>Самостоятельная работа (заполни таблицу и ответь на вопрос)</vt:lpstr>
      <vt:lpstr>  Проверяем  </vt:lpstr>
      <vt:lpstr>Вывод:  </vt:lpstr>
      <vt:lpstr>Билет на выход ( заполнить таблицу)</vt:lpstr>
      <vt:lpstr>Домашнее задание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4</cp:lastModifiedBy>
  <cp:revision>49</cp:revision>
  <dcterms:created xsi:type="dcterms:W3CDTF">2017-04-20T18:56:10Z</dcterms:created>
  <dcterms:modified xsi:type="dcterms:W3CDTF">2023-03-30T08:35:07Z</dcterms:modified>
</cp:coreProperties>
</file>