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1" r:id="rId3"/>
    <p:sldId id="260" r:id="rId4"/>
    <p:sldId id="273" r:id="rId5"/>
    <p:sldId id="279" r:id="rId6"/>
    <p:sldId id="257" r:id="rId7"/>
    <p:sldId id="277" r:id="rId8"/>
    <p:sldId id="276" r:id="rId9"/>
    <p:sldId id="275" r:id="rId10"/>
    <p:sldId id="258" r:id="rId11"/>
    <p:sldId id="259" r:id="rId12"/>
    <p:sldId id="269" r:id="rId13"/>
    <p:sldId id="272" r:id="rId14"/>
    <p:sldId id="262" r:id="rId15"/>
    <p:sldId id="261" r:id="rId16"/>
    <p:sldId id="263" r:id="rId17"/>
    <p:sldId id="268" r:id="rId18"/>
    <p:sldId id="264" r:id="rId19"/>
    <p:sldId id="265" r:id="rId20"/>
    <p:sldId id="267" r:id="rId21"/>
    <p:sldId id="274" r:id="rId22"/>
    <p:sldId id="266" r:id="rId23"/>
    <p:sldId id="278" r:id="rId24"/>
    <p:sldId id="270" r:id="rId2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A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71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043627-5AFD-434D-9DFA-7A943C46F2A1}" type="datetimeFigureOut">
              <a:rPr lang="ru-RU" smtClean="0"/>
              <a:t>25.03.2021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AB61EE-D1C3-4350-81DA-9DD23457D2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78123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043627-5AFD-434D-9DFA-7A943C46F2A1}" type="datetimeFigureOut">
              <a:rPr lang="ru-RU" smtClean="0"/>
              <a:t>25.03.2021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AB61EE-D1C3-4350-81DA-9DD23457D2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89100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043627-5AFD-434D-9DFA-7A943C46F2A1}" type="datetimeFigureOut">
              <a:rPr lang="ru-RU" smtClean="0"/>
              <a:t>25.03.2021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AB61EE-D1C3-4350-81DA-9DD23457D2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97763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043627-5AFD-434D-9DFA-7A943C46F2A1}" type="datetimeFigureOut">
              <a:rPr lang="ru-RU" smtClean="0"/>
              <a:t>25.03.2021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AB61EE-D1C3-4350-81DA-9DD23457D2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55242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043627-5AFD-434D-9DFA-7A943C46F2A1}" type="datetimeFigureOut">
              <a:rPr lang="ru-RU" smtClean="0"/>
              <a:t>25.03.2021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AB61EE-D1C3-4350-81DA-9DD23457D2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64011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043627-5AFD-434D-9DFA-7A943C46F2A1}" type="datetimeFigureOut">
              <a:rPr lang="ru-RU" smtClean="0"/>
              <a:t>25.03.2021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AB61EE-D1C3-4350-81DA-9DD23457D2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83431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043627-5AFD-434D-9DFA-7A943C46F2A1}" type="datetimeFigureOut">
              <a:rPr lang="ru-RU" smtClean="0"/>
              <a:t>25.03.2021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AB61EE-D1C3-4350-81DA-9DD23457D2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74210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043627-5AFD-434D-9DFA-7A943C46F2A1}" type="datetimeFigureOut">
              <a:rPr lang="ru-RU" smtClean="0"/>
              <a:t>25.03.2021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AB61EE-D1C3-4350-81DA-9DD23457D2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16520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043627-5AFD-434D-9DFA-7A943C46F2A1}" type="datetimeFigureOut">
              <a:rPr lang="ru-RU" smtClean="0"/>
              <a:t>25.03.2021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AB61EE-D1C3-4350-81DA-9DD23457D2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05520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043627-5AFD-434D-9DFA-7A943C46F2A1}" type="datetimeFigureOut">
              <a:rPr lang="ru-RU" smtClean="0"/>
              <a:t>25.03.2021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AB61EE-D1C3-4350-81DA-9DD23457D2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75500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043627-5AFD-434D-9DFA-7A943C46F2A1}" type="datetimeFigureOut">
              <a:rPr lang="ru-RU" smtClean="0"/>
              <a:t>25.03.2021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AB61EE-D1C3-4350-81DA-9DD23457D2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4397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043627-5AFD-434D-9DFA-7A943C46F2A1}" type="datetimeFigureOut">
              <a:rPr lang="ru-RU" smtClean="0"/>
              <a:t>25.03.2021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AB61EE-D1C3-4350-81DA-9DD23457D2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47653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g"/><Relationship Id="rId5" Type="http://schemas.openxmlformats.org/officeDocument/2006/relationships/image" Target="../media/image20.jpeg"/><Relationship Id="rId4" Type="http://schemas.openxmlformats.org/officeDocument/2006/relationships/image" Target="../media/image19.jp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82638" y="3528974"/>
            <a:ext cx="10809027" cy="1544685"/>
          </a:xfrm>
        </p:spPr>
        <p:txBody>
          <a:bodyPr>
            <a:normAutofit fontScale="90000"/>
          </a:bodyPr>
          <a:lstStyle/>
          <a:p>
            <a:r>
              <a:rPr lang="ru-RU" sz="3100" dirty="0" smtClean="0">
                <a:latin typeface="Arial Black" panose="020B0A04020102020204" pitchFamily="34" charset="0"/>
              </a:rPr>
              <a:t/>
            </a:r>
            <a:br>
              <a:rPr lang="ru-RU" sz="3100" dirty="0" smtClean="0">
                <a:latin typeface="Arial Black" panose="020B0A04020102020204" pitchFamily="34" charset="0"/>
              </a:rPr>
            </a:br>
            <a:r>
              <a:rPr lang="ru-RU" sz="2700" dirty="0">
                <a:latin typeface="Arial Black" panose="020B0A04020102020204" pitchFamily="34" charset="0"/>
              </a:rPr>
              <a:t>Конкурс «Мой лучший урок по ФГОС</a:t>
            </a:r>
            <a:r>
              <a:rPr lang="ru-RU" sz="2700" dirty="0" smtClean="0">
                <a:latin typeface="Arial Black" panose="020B0A04020102020204" pitchFamily="34" charset="0"/>
              </a:rPr>
              <a:t>»</a:t>
            </a:r>
            <a:br>
              <a:rPr lang="ru-RU" sz="2700" dirty="0" smtClean="0">
                <a:latin typeface="Arial Black" panose="020B0A04020102020204" pitchFamily="34" charset="0"/>
              </a:rPr>
            </a:br>
            <a:r>
              <a:rPr lang="ru-RU" sz="2700" dirty="0" smtClean="0">
                <a:latin typeface="Arial Black" panose="020B0A04020102020204" pitchFamily="34" charset="0"/>
              </a:rPr>
              <a:t>Номинация: «Творческая презентация к уроку»</a:t>
            </a:r>
            <a:r>
              <a:rPr lang="ru-RU" sz="2700" dirty="0">
                <a:latin typeface="Arial Black" panose="020B0A04020102020204" pitchFamily="34" charset="0"/>
              </a:rPr>
              <a:t/>
            </a:r>
            <a:br>
              <a:rPr lang="ru-RU" sz="2700" dirty="0">
                <a:latin typeface="Arial Black" panose="020B0A04020102020204" pitchFamily="34" charset="0"/>
              </a:rPr>
            </a:br>
            <a:r>
              <a:rPr lang="ru-RU" sz="2700" dirty="0" smtClean="0">
                <a:latin typeface="Arial Black" panose="020B0A04020102020204" pitchFamily="34" charset="0"/>
              </a:rPr>
              <a:t/>
            </a:r>
            <a:br>
              <a:rPr lang="ru-RU" sz="2700" dirty="0" smtClean="0">
                <a:latin typeface="Arial Black" panose="020B0A04020102020204" pitchFamily="34" charset="0"/>
              </a:rPr>
            </a:br>
            <a:r>
              <a:rPr lang="ru-RU" sz="2700" dirty="0" smtClean="0">
                <a:latin typeface="Arial Black" panose="020B0A04020102020204" pitchFamily="34" charset="0"/>
              </a:rPr>
              <a:t>Презентация </a:t>
            </a:r>
            <a:r>
              <a:rPr lang="ru-RU" sz="2700" dirty="0">
                <a:latin typeface="Arial Black" panose="020B0A04020102020204" pitchFamily="34" charset="0"/>
              </a:rPr>
              <a:t>к уроку по учебному предмету </a:t>
            </a:r>
            <a:r>
              <a:rPr lang="ru-RU" sz="2700" dirty="0" smtClean="0">
                <a:latin typeface="Arial Black" panose="020B0A04020102020204" pitchFamily="34" charset="0"/>
              </a:rPr>
              <a:t>«Литература» </a:t>
            </a:r>
            <a:br>
              <a:rPr lang="ru-RU" sz="2700" dirty="0" smtClean="0">
                <a:latin typeface="Arial Black" panose="020B0A04020102020204" pitchFamily="34" charset="0"/>
              </a:rPr>
            </a:br>
            <a:r>
              <a:rPr lang="ru-RU" sz="2700" dirty="0" smtClean="0">
                <a:latin typeface="Arial Black" panose="020B0A04020102020204" pitchFamily="34" charset="0"/>
              </a:rPr>
              <a:t>в 8-ом </a:t>
            </a:r>
            <a:r>
              <a:rPr lang="ru-RU" sz="2700" dirty="0">
                <a:latin typeface="Arial Black" panose="020B0A04020102020204" pitchFamily="34" charset="0"/>
              </a:rPr>
              <a:t>классе на тему </a:t>
            </a:r>
            <a:r>
              <a:rPr lang="ru-RU" sz="2700" dirty="0" smtClean="0">
                <a:latin typeface="Arial Black" panose="020B0A04020102020204" pitchFamily="34" charset="0"/>
              </a:rPr>
              <a:t/>
            </a:r>
            <a:br>
              <a:rPr lang="ru-RU" sz="2700" dirty="0" smtClean="0">
                <a:latin typeface="Arial Black" panose="020B0A04020102020204" pitchFamily="34" charset="0"/>
              </a:rPr>
            </a:br>
            <a:r>
              <a:rPr lang="ru-RU" sz="2700" dirty="0" smtClean="0">
                <a:latin typeface="Arial Black" panose="020B0A04020102020204" pitchFamily="34" charset="0"/>
              </a:rPr>
              <a:t/>
            </a:r>
            <a:br>
              <a:rPr lang="ru-RU" sz="2700" dirty="0" smtClean="0">
                <a:latin typeface="Arial Black" panose="020B0A04020102020204" pitchFamily="34" charset="0"/>
              </a:rPr>
            </a:br>
            <a:r>
              <a:rPr lang="ru-RU" sz="3100" dirty="0" smtClean="0">
                <a:solidFill>
                  <a:srgbClr val="8A0000"/>
                </a:solidFill>
                <a:latin typeface="Arial Black" panose="020B0A04020102020204" pitchFamily="34" charset="0"/>
              </a:rPr>
              <a:t>«О Родине. </a:t>
            </a:r>
            <a:r>
              <a:rPr lang="ru-RU" sz="3100" smtClean="0">
                <a:solidFill>
                  <a:srgbClr val="8A0000"/>
                </a:solidFill>
                <a:latin typeface="Arial Black" panose="020B0A04020102020204" pitchFamily="34" charset="0"/>
              </a:rPr>
              <a:t>Образ Родины в картинах </a:t>
            </a:r>
            <a:r>
              <a:rPr lang="ru-RU" sz="3100" dirty="0">
                <a:solidFill>
                  <a:srgbClr val="8A0000"/>
                </a:solidFill>
                <a:latin typeface="Arial Black" panose="020B0A04020102020204" pitchFamily="34" charset="0"/>
              </a:rPr>
              <a:t>художников </a:t>
            </a:r>
            <a:r>
              <a:rPr lang="ru-RU" sz="3100" dirty="0" smtClean="0">
                <a:solidFill>
                  <a:srgbClr val="8A0000"/>
                </a:solidFill>
                <a:latin typeface="Arial Black" panose="020B0A04020102020204" pitchFamily="34" charset="0"/>
              </a:rPr>
              <a:t/>
            </a:r>
            <a:br>
              <a:rPr lang="ru-RU" sz="3100" dirty="0" smtClean="0">
                <a:solidFill>
                  <a:srgbClr val="8A0000"/>
                </a:solidFill>
                <a:latin typeface="Arial Black" panose="020B0A04020102020204" pitchFamily="34" charset="0"/>
              </a:rPr>
            </a:br>
            <a:r>
              <a:rPr lang="en-US" sz="3100" dirty="0" smtClean="0">
                <a:solidFill>
                  <a:srgbClr val="8A0000"/>
                </a:solidFill>
                <a:latin typeface="Arial Black" panose="020B0A04020102020204" pitchFamily="34" charset="0"/>
              </a:rPr>
              <a:t>XIX</a:t>
            </a:r>
            <a:r>
              <a:rPr lang="ru-RU" sz="3100" dirty="0" smtClean="0">
                <a:solidFill>
                  <a:srgbClr val="8A0000"/>
                </a:solidFill>
                <a:latin typeface="Arial Black" panose="020B0A04020102020204" pitchFamily="34" charset="0"/>
              </a:rPr>
              <a:t> </a:t>
            </a:r>
            <a:r>
              <a:rPr lang="ru-RU" sz="3100" dirty="0">
                <a:solidFill>
                  <a:srgbClr val="8A0000"/>
                </a:solidFill>
                <a:latin typeface="Arial Black" panose="020B0A04020102020204" pitchFamily="34" charset="0"/>
              </a:rPr>
              <a:t>– начала </a:t>
            </a:r>
            <a:r>
              <a:rPr lang="en-US" sz="3100" dirty="0">
                <a:solidFill>
                  <a:srgbClr val="8A0000"/>
                </a:solidFill>
                <a:latin typeface="Arial Black" panose="020B0A04020102020204" pitchFamily="34" charset="0"/>
              </a:rPr>
              <a:t>XX</a:t>
            </a:r>
            <a:r>
              <a:rPr lang="ru-RU" sz="3100" dirty="0">
                <a:solidFill>
                  <a:srgbClr val="8A0000"/>
                </a:solidFill>
                <a:latin typeface="Arial Black" panose="020B0A04020102020204" pitchFamily="34" charset="0"/>
              </a:rPr>
              <a:t> </a:t>
            </a:r>
            <a:r>
              <a:rPr lang="ru-RU" sz="3100" dirty="0" smtClean="0">
                <a:solidFill>
                  <a:srgbClr val="8A0000"/>
                </a:solidFill>
                <a:latin typeface="Arial Black" panose="020B0A04020102020204" pitchFamily="34" charset="0"/>
              </a:rPr>
              <a:t>веков» </a:t>
            </a:r>
            <a:br>
              <a:rPr lang="ru-RU" sz="3100" dirty="0" smtClean="0">
                <a:solidFill>
                  <a:srgbClr val="8A0000"/>
                </a:solidFill>
                <a:latin typeface="Arial Black" panose="020B0A04020102020204" pitchFamily="34" charset="0"/>
              </a:rPr>
            </a:br>
            <a:r>
              <a:rPr lang="ru-RU" sz="2700" dirty="0" smtClean="0">
                <a:latin typeface="Arial Black" panose="020B0A04020102020204" pitchFamily="34" charset="0"/>
              </a:rPr>
              <a:t/>
            </a:r>
            <a:br>
              <a:rPr lang="ru-RU" sz="2700" dirty="0" smtClean="0">
                <a:latin typeface="Arial Black" panose="020B0A04020102020204" pitchFamily="34" charset="0"/>
              </a:rPr>
            </a:br>
            <a:r>
              <a:rPr lang="ru-RU" sz="2200" dirty="0" smtClean="0">
                <a:latin typeface="Arial Black" panose="020B0A04020102020204" pitchFamily="34" charset="0"/>
              </a:rPr>
              <a:t>(Литература: учебник для 8 класса общеобразовательных организаций: основное общее образование: в 2-х ч.Ч.1/ под ред. И.Н. Сухих)</a:t>
            </a:r>
            <a:r>
              <a:rPr lang="ru-RU" sz="2700" dirty="0" smtClean="0">
                <a:solidFill>
                  <a:srgbClr val="C00000"/>
                </a:solidFill>
                <a:latin typeface="Arial Black" panose="020B0A04020102020204" pitchFamily="34" charset="0"/>
                <a:cs typeface="Aharoni" panose="02010803020104030203" pitchFamily="2" charset="-79"/>
              </a:rPr>
              <a:t/>
            </a:r>
            <a:br>
              <a:rPr lang="ru-RU" sz="2700" dirty="0" smtClean="0">
                <a:solidFill>
                  <a:srgbClr val="C00000"/>
                </a:solidFill>
                <a:latin typeface="Arial Black" panose="020B0A04020102020204" pitchFamily="34" charset="0"/>
                <a:cs typeface="Aharoni" panose="02010803020104030203" pitchFamily="2" charset="-79"/>
              </a:rPr>
            </a:br>
            <a:endParaRPr lang="ru-RU" sz="2700" dirty="0">
              <a:solidFill>
                <a:srgbClr val="C00000"/>
              </a:solidFill>
              <a:latin typeface="Arial Black" panose="020B0A04020102020204" pitchFamily="34" charset="0"/>
              <a:cs typeface="Aharoni" panose="02010803020104030203" pitchFamily="2" charset="-79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70240" y="5073659"/>
            <a:ext cx="10821425" cy="1518209"/>
          </a:xfrm>
        </p:spPr>
        <p:txBody>
          <a:bodyPr>
            <a:normAutofit lnSpcReduction="10000"/>
          </a:bodyPr>
          <a:lstStyle/>
          <a:p>
            <a:pPr algn="r"/>
            <a:r>
              <a:rPr lang="ru-RU" sz="2000" b="1" dirty="0" smtClean="0">
                <a:latin typeface="Arial Black" panose="020B0A04020102020204" pitchFamily="34" charset="0"/>
              </a:rPr>
              <a:t>Разработчик презентации: </a:t>
            </a:r>
          </a:p>
          <a:p>
            <a:pPr algn="r"/>
            <a:r>
              <a:rPr lang="ru-RU" sz="2000" b="1" dirty="0" smtClean="0">
                <a:latin typeface="Arial Black" panose="020B0A04020102020204" pitchFamily="34" charset="0"/>
              </a:rPr>
              <a:t>учитель русского языка и литературы, методист</a:t>
            </a:r>
          </a:p>
          <a:p>
            <a:pPr algn="r"/>
            <a:r>
              <a:rPr lang="ru-RU" sz="2000" b="1" dirty="0" smtClean="0">
                <a:latin typeface="Arial Black" panose="020B0A04020102020204" pitchFamily="34" charset="0"/>
              </a:rPr>
              <a:t>ГБОУ «Академическая гимназия №56» Санкт-Петербурга</a:t>
            </a:r>
          </a:p>
          <a:p>
            <a:pPr algn="r"/>
            <a:r>
              <a:rPr lang="ru-RU" sz="2000" b="1" dirty="0" smtClean="0">
                <a:latin typeface="Arial Black" panose="020B0A04020102020204" pitchFamily="34" charset="0"/>
              </a:rPr>
              <a:t>Черниенко Таисия Александровна </a:t>
            </a:r>
            <a:endParaRPr lang="ru-RU" sz="2000" b="1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6576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30045" y="6263232"/>
            <a:ext cx="10515600" cy="440094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latin typeface="Arial Black" panose="020B0A04020102020204" pitchFamily="34" charset="0"/>
              </a:rPr>
              <a:t>И. Левитан (1860-1900). «Над вечным покоем»</a:t>
            </a:r>
            <a:endParaRPr lang="ru-RU" sz="2800" b="1" dirty="0">
              <a:latin typeface="Arial Black" panose="020B0A04020102020204" pitchFamily="34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8236" y="270567"/>
            <a:ext cx="8059217" cy="578248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52667387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53070" y="6248433"/>
            <a:ext cx="10515600" cy="576571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latin typeface="Arial Black" panose="020B0A04020102020204" pitchFamily="34" charset="0"/>
              </a:rPr>
              <a:t>И. Шишкин. «Корабельная роща»</a:t>
            </a:r>
            <a:endParaRPr lang="ru-RU" sz="3200" b="1" dirty="0">
              <a:latin typeface="Arial Black" panose="020B0A04020102020204" pitchFamily="34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3173" y="177421"/>
            <a:ext cx="9267660" cy="593130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5414115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44262" y="6177246"/>
            <a:ext cx="10515600" cy="530629"/>
          </a:xfrm>
        </p:spPr>
        <p:txBody>
          <a:bodyPr>
            <a:normAutofit/>
          </a:bodyPr>
          <a:lstStyle/>
          <a:p>
            <a:pPr algn="ctr"/>
            <a:r>
              <a:rPr lang="ru-RU" sz="3200" dirty="0" smtClean="0">
                <a:latin typeface="Arial Black" panose="020B0A04020102020204" pitchFamily="34" charset="0"/>
              </a:rPr>
              <a:t>И. Шишкин</a:t>
            </a:r>
            <a:r>
              <a:rPr lang="ru-RU" sz="3200" dirty="0">
                <a:latin typeface="Arial Black" panose="020B0A04020102020204" pitchFamily="34" charset="0"/>
              </a:rPr>
              <a:t>.</a:t>
            </a:r>
            <a:r>
              <a:rPr lang="ru-RU" sz="3200" dirty="0" smtClean="0">
                <a:latin typeface="Arial Black" panose="020B0A04020102020204" pitchFamily="34" charset="0"/>
              </a:rPr>
              <a:t> «Ручей в березовом лесу»</a:t>
            </a:r>
            <a:endParaRPr lang="ru-RU" sz="3200" dirty="0">
              <a:latin typeface="Arial Black" panose="020B0A04020102020204" pitchFamily="34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3416" y="327546"/>
            <a:ext cx="8497293" cy="57538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74180243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31161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latin typeface="Arial Black" panose="020B0A04020102020204" pitchFamily="34" charset="0"/>
              </a:rPr>
              <a:t>Ф. И. Тютчев «Эти бедные селенья…»</a:t>
            </a:r>
            <a:endParaRPr lang="ru-RU" sz="3200" b="1" dirty="0">
              <a:latin typeface="Arial Black" panose="020B0A040201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207828"/>
            <a:ext cx="10515600" cy="5650172"/>
          </a:xfrm>
        </p:spPr>
        <p:txBody>
          <a:bodyPr>
            <a:normAutofit fontScale="62500" lnSpcReduction="20000"/>
          </a:bodyPr>
          <a:lstStyle/>
          <a:p>
            <a:pPr marL="0" indent="0" algn="ctr">
              <a:buNone/>
            </a:pPr>
            <a:r>
              <a:rPr lang="ru-RU" sz="3800" b="1" i="1" dirty="0" smtClean="0"/>
              <a:t>Эти бедные селенья,</a:t>
            </a:r>
          </a:p>
          <a:p>
            <a:pPr marL="0" indent="0" algn="ctr">
              <a:buNone/>
            </a:pPr>
            <a:r>
              <a:rPr lang="ru-RU" sz="3800" b="1" i="1" dirty="0" smtClean="0"/>
              <a:t>Эта скудная природа – </a:t>
            </a:r>
          </a:p>
          <a:p>
            <a:pPr marL="0" indent="0" algn="ctr">
              <a:buNone/>
            </a:pPr>
            <a:r>
              <a:rPr lang="ru-RU" sz="3800" b="1" i="1" dirty="0" smtClean="0"/>
              <a:t>Край ты мой долготерпенья,</a:t>
            </a:r>
          </a:p>
          <a:p>
            <a:pPr marL="0" indent="0" algn="ctr">
              <a:buNone/>
            </a:pPr>
            <a:r>
              <a:rPr lang="ru-RU" sz="3800" b="1" i="1" dirty="0" smtClean="0"/>
              <a:t>Край ты русского народа!</a:t>
            </a:r>
          </a:p>
          <a:p>
            <a:pPr marL="0" indent="0" algn="ctr">
              <a:buNone/>
            </a:pPr>
            <a:endParaRPr lang="ru-RU" sz="3800" b="1" i="1" dirty="0"/>
          </a:p>
          <a:p>
            <a:pPr marL="0" indent="0" algn="ctr">
              <a:buNone/>
            </a:pPr>
            <a:r>
              <a:rPr lang="ru-RU" sz="3800" b="1" i="1" dirty="0" smtClean="0">
                <a:solidFill>
                  <a:srgbClr val="8A0000"/>
                </a:solidFill>
              </a:rPr>
              <a:t>Не поймет и не заметит</a:t>
            </a:r>
          </a:p>
          <a:p>
            <a:pPr marL="0" indent="0" algn="ctr">
              <a:buNone/>
            </a:pPr>
            <a:r>
              <a:rPr lang="ru-RU" sz="3800" b="1" i="1" dirty="0" smtClean="0"/>
              <a:t>Гордый взор </a:t>
            </a:r>
            <a:r>
              <a:rPr lang="ru-RU" sz="3800" b="1" i="1" dirty="0" smtClean="0">
                <a:solidFill>
                  <a:srgbClr val="8A0000"/>
                </a:solidFill>
              </a:rPr>
              <a:t>иноплеменный,</a:t>
            </a:r>
          </a:p>
          <a:p>
            <a:pPr marL="0" indent="0" algn="ctr">
              <a:buNone/>
            </a:pPr>
            <a:r>
              <a:rPr lang="ru-RU" sz="3800" b="1" i="1" dirty="0" smtClean="0"/>
              <a:t>Что сквозит и тайно светит</a:t>
            </a:r>
          </a:p>
          <a:p>
            <a:pPr marL="0" indent="0" algn="ctr">
              <a:buNone/>
            </a:pPr>
            <a:r>
              <a:rPr lang="ru-RU" sz="3800" b="1" i="1" dirty="0" smtClean="0"/>
              <a:t>В наготе твоей смиренной</a:t>
            </a:r>
          </a:p>
          <a:p>
            <a:pPr marL="0" indent="0" algn="ctr">
              <a:buNone/>
            </a:pPr>
            <a:endParaRPr lang="ru-RU" sz="3800" b="1" i="1" dirty="0"/>
          </a:p>
          <a:p>
            <a:pPr marL="0" indent="0" algn="ctr">
              <a:buNone/>
            </a:pPr>
            <a:r>
              <a:rPr lang="ru-RU" sz="3800" b="1" i="1" dirty="0" smtClean="0"/>
              <a:t>Удрученный ношей крестной,</a:t>
            </a:r>
          </a:p>
          <a:p>
            <a:pPr marL="0" indent="0" algn="ctr">
              <a:buNone/>
            </a:pPr>
            <a:r>
              <a:rPr lang="ru-RU" sz="3800" b="1" i="1" dirty="0" smtClean="0"/>
              <a:t>Всю тебя, земля родная,</a:t>
            </a:r>
          </a:p>
          <a:p>
            <a:pPr marL="0" indent="0" algn="ctr">
              <a:buNone/>
            </a:pPr>
            <a:r>
              <a:rPr lang="ru-RU" sz="3800" b="1" i="1" dirty="0" smtClean="0"/>
              <a:t>В рабском виде Царь Небесный</a:t>
            </a:r>
          </a:p>
          <a:p>
            <a:pPr marL="0" indent="0" algn="ctr">
              <a:buNone/>
            </a:pPr>
            <a:r>
              <a:rPr lang="ru-RU" sz="3800" b="1" i="1" dirty="0" smtClean="0"/>
              <a:t>Исходил, благословляя.</a:t>
            </a:r>
          </a:p>
          <a:p>
            <a:pPr marL="0" indent="0" algn="ctr">
              <a:buNone/>
            </a:pPr>
            <a:r>
              <a:rPr lang="ru-RU" dirty="0" smtClean="0"/>
              <a:t>               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723768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02225" y="5459104"/>
            <a:ext cx="10515600" cy="1023582"/>
          </a:xfrm>
        </p:spPr>
        <p:txBody>
          <a:bodyPr>
            <a:normAutofit fontScale="90000"/>
          </a:bodyPr>
          <a:lstStyle/>
          <a:p>
            <a:pPr algn="r"/>
            <a:r>
              <a:rPr lang="ru-RU" sz="3200" b="1" dirty="0" smtClean="0">
                <a:latin typeface="Arial Black" panose="020B0A04020102020204" pitchFamily="34" charset="0"/>
              </a:rPr>
              <a:t>Ф. Васильев</a:t>
            </a:r>
            <a:br>
              <a:rPr lang="ru-RU" sz="3200" b="1" dirty="0" smtClean="0">
                <a:latin typeface="Arial Black" panose="020B0A04020102020204" pitchFamily="34" charset="0"/>
              </a:rPr>
            </a:br>
            <a:r>
              <a:rPr lang="ru-RU" sz="3200" b="1" dirty="0" smtClean="0">
                <a:latin typeface="Arial Black" panose="020B0A04020102020204" pitchFamily="34" charset="0"/>
              </a:rPr>
              <a:t>(1850 – 1873). </a:t>
            </a:r>
            <a:br>
              <a:rPr lang="ru-RU" sz="3200" b="1" dirty="0" smtClean="0">
                <a:latin typeface="Arial Black" panose="020B0A04020102020204" pitchFamily="34" charset="0"/>
              </a:rPr>
            </a:br>
            <a:r>
              <a:rPr lang="ru-RU" sz="3200" b="1" dirty="0" smtClean="0">
                <a:latin typeface="Arial Black" panose="020B0A04020102020204" pitchFamily="34" charset="0"/>
              </a:rPr>
              <a:t>«Деревня»</a:t>
            </a:r>
            <a:endParaRPr lang="ru-RU" sz="3200" b="1" dirty="0">
              <a:latin typeface="Arial Black" panose="020B0A04020102020204" pitchFamily="34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080" y="323056"/>
            <a:ext cx="8023974" cy="62787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25031776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3593" y="6168788"/>
            <a:ext cx="11089581" cy="47084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dirty="0" smtClean="0">
                <a:latin typeface="Arial Black" panose="020B0A04020102020204" pitchFamily="34" charset="0"/>
              </a:rPr>
              <a:t>Г. Мясоедов (1834 – 1911). «Страдная пора (косцы)»</a:t>
            </a:r>
            <a:endParaRPr lang="ru-RU" sz="3200" dirty="0">
              <a:latin typeface="Arial Black" panose="020B0A04020102020204" pitchFamily="34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502" y="242484"/>
            <a:ext cx="10217764" cy="59263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41951907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68789" y="4996676"/>
            <a:ext cx="5145206" cy="1325563"/>
          </a:xfrm>
        </p:spPr>
        <p:txBody>
          <a:bodyPr>
            <a:normAutofit fontScale="90000"/>
          </a:bodyPr>
          <a:lstStyle/>
          <a:p>
            <a:pPr algn="r"/>
            <a:r>
              <a:rPr lang="ru-RU" sz="3200" b="1" dirty="0" smtClean="0">
                <a:latin typeface="Arial Black" panose="020B0A04020102020204" pitchFamily="34" charset="0"/>
              </a:rPr>
              <a:t>К.Е. Маковский</a:t>
            </a:r>
            <a:br>
              <a:rPr lang="ru-RU" sz="3200" b="1" dirty="0" smtClean="0">
                <a:latin typeface="Arial Black" panose="020B0A04020102020204" pitchFamily="34" charset="0"/>
              </a:rPr>
            </a:br>
            <a:r>
              <a:rPr lang="ru-RU" sz="3200" b="1" dirty="0" smtClean="0">
                <a:latin typeface="Arial Black" panose="020B0A04020102020204" pitchFamily="34" charset="0"/>
              </a:rPr>
              <a:t>(1839 – 1915). </a:t>
            </a:r>
            <a:br>
              <a:rPr lang="ru-RU" sz="3200" b="1" dirty="0" smtClean="0">
                <a:latin typeface="Arial Black" panose="020B0A04020102020204" pitchFamily="34" charset="0"/>
              </a:rPr>
            </a:br>
            <a:r>
              <a:rPr lang="ru-RU" sz="3200" b="1" dirty="0" smtClean="0">
                <a:latin typeface="Arial Black" panose="020B0A04020102020204" pitchFamily="34" charset="0"/>
              </a:rPr>
              <a:t>«Дети, </a:t>
            </a:r>
            <a:br>
              <a:rPr lang="ru-RU" sz="3200" b="1" dirty="0" smtClean="0">
                <a:latin typeface="Arial Black" panose="020B0A04020102020204" pitchFamily="34" charset="0"/>
              </a:rPr>
            </a:br>
            <a:r>
              <a:rPr lang="ru-RU" sz="3200" b="1" dirty="0" smtClean="0">
                <a:latin typeface="Arial Black" panose="020B0A04020102020204" pitchFamily="34" charset="0"/>
              </a:rPr>
              <a:t>бегущие от грозы»</a:t>
            </a:r>
            <a:endParaRPr lang="ru-RU" sz="3200" b="1" dirty="0">
              <a:latin typeface="Arial Black" panose="020B0A04020102020204" pitchFamily="34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3020" y="154446"/>
            <a:ext cx="3934870" cy="65581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25677297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36978" y="6018663"/>
            <a:ext cx="11312857" cy="73643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b="1" dirty="0" smtClean="0">
                <a:latin typeface="Arial Black" panose="020B0A04020102020204" pitchFamily="34" charset="0"/>
                <a:cs typeface="Aharoni" panose="02010803020104030203" pitchFamily="2" charset="-79"/>
              </a:rPr>
              <a:t>Илья Репин (1844 – 1930). «Проводы новобранца»</a:t>
            </a:r>
            <a:endParaRPr lang="ru-RU" sz="3200" b="1" dirty="0">
              <a:latin typeface="Arial Black" panose="020B0A04020102020204" pitchFamily="34" charset="0"/>
              <a:cs typeface="Aharoni" panose="02010803020104030203" pitchFamily="2" charset="-79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2212" y="307275"/>
            <a:ext cx="8522390" cy="54907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25435874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7507" y="6192718"/>
            <a:ext cx="10515600" cy="521979"/>
          </a:xfrm>
        </p:spPr>
        <p:txBody>
          <a:bodyPr>
            <a:noAutofit/>
          </a:bodyPr>
          <a:lstStyle/>
          <a:p>
            <a:pPr algn="ctr"/>
            <a:r>
              <a:rPr lang="ru-RU" sz="3200" dirty="0" smtClean="0">
                <a:latin typeface="Arial Black" panose="020B0A04020102020204" pitchFamily="34" charset="0"/>
              </a:rPr>
              <a:t>К. Е. Маковский</a:t>
            </a:r>
            <a:r>
              <a:rPr lang="ru-RU" sz="3200" dirty="0">
                <a:latin typeface="Arial Black" panose="020B0A04020102020204" pitchFamily="34" charset="0"/>
              </a:rPr>
              <a:t>.</a:t>
            </a:r>
            <a:r>
              <a:rPr lang="ru-RU" sz="3200" dirty="0" smtClean="0">
                <a:latin typeface="Arial Black" panose="020B0A04020102020204" pitchFamily="34" charset="0"/>
              </a:rPr>
              <a:t> «Игра в бабки»</a:t>
            </a:r>
            <a:endParaRPr lang="ru-RU" sz="3200" dirty="0">
              <a:latin typeface="Arial Black" panose="020B0A04020102020204" pitchFamily="34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6439" y="155390"/>
            <a:ext cx="8073621" cy="59260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49403068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6138129"/>
            <a:ext cx="12055522" cy="562923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latin typeface="Arial Black" panose="020B0A04020102020204" pitchFamily="34" charset="0"/>
              </a:rPr>
              <a:t>В. И. Суриков (1848 – 1916). «Взятие снежного городка»</a:t>
            </a:r>
            <a:endParaRPr lang="ru-RU" sz="2800" b="1" dirty="0">
              <a:latin typeface="Arial Black" panose="020B0A04020102020204" pitchFamily="34" charset="0"/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5794" y="342166"/>
            <a:ext cx="10303934" cy="57959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99120983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679214"/>
            <a:ext cx="11144534" cy="597407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200" b="1" i="1" dirty="0"/>
              <a:t>О России петь – что стремиться в храм</a:t>
            </a:r>
          </a:p>
          <a:p>
            <a:pPr marL="0" indent="0" algn="ctr">
              <a:buNone/>
            </a:pPr>
            <a:r>
              <a:rPr lang="ru-RU" sz="3200" b="1" i="1" dirty="0"/>
              <a:t>По лесным горам, полевым коврам…</a:t>
            </a:r>
          </a:p>
          <a:p>
            <a:pPr marL="0" indent="0" algn="ctr">
              <a:buNone/>
            </a:pPr>
            <a:endParaRPr lang="ru-RU" sz="3200" b="1" i="1" dirty="0"/>
          </a:p>
          <a:p>
            <a:pPr marL="0" indent="0" algn="ctr">
              <a:buNone/>
            </a:pPr>
            <a:r>
              <a:rPr lang="ru-RU" sz="3200" b="1" i="1" dirty="0"/>
              <a:t>О России петь – что весну встречать,</a:t>
            </a:r>
          </a:p>
          <a:p>
            <a:pPr marL="0" indent="0" algn="ctr">
              <a:buNone/>
            </a:pPr>
            <a:r>
              <a:rPr lang="ru-RU" sz="3200" b="1" i="1" dirty="0"/>
              <a:t>Что невесту ждать, что утешить мать…</a:t>
            </a:r>
          </a:p>
          <a:p>
            <a:pPr marL="0" indent="0" algn="ctr">
              <a:buNone/>
            </a:pPr>
            <a:endParaRPr lang="ru-RU" sz="3200" b="1" i="1" dirty="0"/>
          </a:p>
          <a:p>
            <a:pPr marL="0" indent="0" algn="ctr">
              <a:buNone/>
            </a:pPr>
            <a:r>
              <a:rPr lang="ru-RU" sz="3200" b="1" i="1" dirty="0"/>
              <a:t>О России петь – что тоску забыть,</a:t>
            </a:r>
          </a:p>
          <a:p>
            <a:pPr marL="0" indent="0" algn="ctr">
              <a:buNone/>
            </a:pPr>
            <a:r>
              <a:rPr lang="ru-RU" sz="3200" b="1" i="1" dirty="0"/>
              <a:t>Что Любовь любить, что бессмертным </a:t>
            </a:r>
            <a:r>
              <a:rPr lang="ru-RU" sz="3200" b="1" i="1" dirty="0" smtClean="0"/>
              <a:t>быть!</a:t>
            </a:r>
            <a:endParaRPr lang="ru-RU" sz="3200" b="1" i="1" dirty="0"/>
          </a:p>
          <a:p>
            <a:pPr marL="0" indent="0" algn="r">
              <a:buNone/>
            </a:pPr>
            <a:endParaRPr lang="ru-RU" sz="3200" dirty="0" smtClean="0"/>
          </a:p>
          <a:p>
            <a:pPr marL="0" indent="0" algn="r">
              <a:buNone/>
            </a:pPr>
            <a:r>
              <a:rPr lang="ru-RU" sz="3200" b="1" dirty="0" smtClean="0"/>
              <a:t>Игорь Северянин (1887 – 1941), «Запевка»</a:t>
            </a:r>
          </a:p>
          <a:p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150340148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6602" y="5862972"/>
            <a:ext cx="12055522" cy="87182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b="1" dirty="0" err="1" smtClean="0">
                <a:latin typeface="Arial Black" panose="020B0A04020102020204" pitchFamily="34" charset="0"/>
              </a:rPr>
              <a:t>К.Е.Маковский</a:t>
            </a:r>
            <a:r>
              <a:rPr lang="ru-RU" sz="2800" b="1" dirty="0" smtClean="0">
                <a:latin typeface="Arial Black" panose="020B0A04020102020204" pitchFamily="34" charset="0"/>
              </a:rPr>
              <a:t>, </a:t>
            </a:r>
            <a:br>
              <a:rPr lang="ru-RU" sz="2800" b="1" dirty="0" smtClean="0">
                <a:latin typeface="Arial Black" panose="020B0A04020102020204" pitchFamily="34" charset="0"/>
              </a:rPr>
            </a:br>
            <a:r>
              <a:rPr lang="ru-RU" sz="2800" b="1" dirty="0" smtClean="0">
                <a:latin typeface="Arial Black" panose="020B0A04020102020204" pitchFamily="34" charset="0"/>
              </a:rPr>
              <a:t>«Народное гуляние во время Масленицы на Адмиралтейской площади в Санкт-Петербурге»</a:t>
            </a:r>
            <a:endParaRPr lang="ru-RU" sz="2800" b="1" dirty="0">
              <a:latin typeface="Arial Black" panose="020B0A040201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0031" y="217735"/>
            <a:ext cx="8288665" cy="551095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Объект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mtClean="0"/>
              <a:t>  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7842198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801854"/>
            <a:ext cx="10515600" cy="822230"/>
          </a:xfrm>
        </p:spPr>
        <p:txBody>
          <a:bodyPr/>
          <a:lstStyle/>
          <a:p>
            <a:pPr algn="ctr"/>
            <a:r>
              <a:rPr lang="ru-RU" dirty="0" smtClean="0">
                <a:latin typeface="Arial Black" panose="020B0A04020102020204" pitchFamily="34" charset="0"/>
              </a:rPr>
              <a:t>С. А. Есенин. «Русь»</a:t>
            </a:r>
            <a:endParaRPr lang="ru-RU" dirty="0">
              <a:latin typeface="Arial Black" panose="020B0A040201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2511188"/>
            <a:ext cx="10515600" cy="297521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000" b="1" i="1" dirty="0" smtClean="0">
                <a:solidFill>
                  <a:srgbClr val="8A0000"/>
                </a:solidFill>
              </a:rPr>
              <a:t>Но люблю </a:t>
            </a:r>
            <a:r>
              <a:rPr lang="ru-RU" sz="4000" b="1" i="1" dirty="0" smtClean="0"/>
              <a:t>тебя, родина кроткая!</a:t>
            </a:r>
          </a:p>
          <a:p>
            <a:pPr marL="0" indent="0" algn="ctr">
              <a:buNone/>
            </a:pPr>
            <a:r>
              <a:rPr lang="ru-RU" sz="4000" b="1" i="1" dirty="0" smtClean="0">
                <a:solidFill>
                  <a:srgbClr val="8A0000"/>
                </a:solidFill>
              </a:rPr>
              <a:t>А за что – разгадать не могу</a:t>
            </a:r>
            <a:r>
              <a:rPr lang="ru-RU" sz="4000" b="1" i="1" dirty="0" smtClean="0">
                <a:solidFill>
                  <a:srgbClr val="C00000"/>
                </a:solidFill>
              </a:rPr>
              <a:t>.</a:t>
            </a:r>
          </a:p>
          <a:p>
            <a:pPr marL="0" indent="0" algn="ctr">
              <a:buNone/>
            </a:pPr>
            <a:r>
              <a:rPr lang="ru-RU" sz="4000" b="1" i="1" dirty="0" smtClean="0"/>
              <a:t>Весела твоя радость короткая</a:t>
            </a:r>
          </a:p>
          <a:p>
            <a:pPr marL="0" indent="0" algn="ctr">
              <a:buNone/>
            </a:pPr>
            <a:r>
              <a:rPr lang="ru-RU" sz="4000" b="1" i="1" dirty="0" smtClean="0"/>
              <a:t>С громкой песней весной на лугу.</a:t>
            </a:r>
            <a:endParaRPr lang="ru-RU" sz="4000" b="1" i="1" dirty="0"/>
          </a:p>
        </p:txBody>
      </p:sp>
    </p:spTree>
    <p:extLst>
      <p:ext uri="{BB962C8B-B14F-4D97-AF65-F5344CB8AC3E}">
        <p14:creationId xmlns:p14="http://schemas.microsoft.com/office/powerpoint/2010/main" val="291171199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49133" y="6049418"/>
            <a:ext cx="10515600" cy="644809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latin typeface="Arial Black" panose="020B0A04020102020204" pitchFamily="34" charset="0"/>
              </a:rPr>
              <a:t>Ф. Малявин (1869 – 1940). «Вихрь»</a:t>
            </a:r>
            <a:endParaRPr lang="ru-RU" sz="3200" b="1" dirty="0">
              <a:latin typeface="Arial Black" panose="020B0A04020102020204" pitchFamily="34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267" y="257725"/>
            <a:ext cx="10737466" cy="56669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7972753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859809"/>
            <a:ext cx="10515600" cy="912766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8A0000"/>
                </a:solidFill>
                <a:latin typeface="Arial Black" panose="020B0A04020102020204" pitchFamily="34" charset="0"/>
              </a:rPr>
              <a:t>Творческое задание</a:t>
            </a:r>
            <a:endParaRPr lang="ru-RU" b="1" dirty="0">
              <a:solidFill>
                <a:srgbClr val="8A0000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74677" y="2467070"/>
            <a:ext cx="10515600" cy="286920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400" b="1" dirty="0" smtClean="0"/>
              <a:t>В чем вы видите сходство и различия в представлении поэтов и художников о России? Россия для них – государство, страна, отчизна, родина или народ?</a:t>
            </a:r>
            <a:endParaRPr lang="ru-RU" sz="4400" b="1" dirty="0"/>
          </a:p>
        </p:txBody>
      </p:sp>
    </p:spTree>
    <p:extLst>
      <p:ext uri="{BB962C8B-B14F-4D97-AF65-F5344CB8AC3E}">
        <p14:creationId xmlns:p14="http://schemas.microsoft.com/office/powerpoint/2010/main" val="67443656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61597" y="368488"/>
            <a:ext cx="10515600" cy="625067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600" b="1" dirty="0" smtClean="0">
                <a:solidFill>
                  <a:srgbClr val="8A0000"/>
                </a:solidFill>
                <a:latin typeface="Arial Black" panose="020B0A04020102020204" pitchFamily="34" charset="0"/>
              </a:rPr>
              <a:t>«Славяне – </a:t>
            </a:r>
            <a:r>
              <a:rPr lang="ru-RU" sz="3600" b="1" dirty="0" err="1" smtClean="0">
                <a:solidFill>
                  <a:srgbClr val="8A0000"/>
                </a:solidFill>
                <a:latin typeface="Arial Black" panose="020B0A04020102020204" pitchFamily="34" charset="0"/>
              </a:rPr>
              <a:t>отчизнолюбцы</a:t>
            </a:r>
            <a:r>
              <a:rPr lang="ru-RU" sz="3600" b="1" dirty="0" smtClean="0">
                <a:solidFill>
                  <a:srgbClr val="8A0000"/>
                </a:solidFill>
                <a:latin typeface="Arial Black" panose="020B0A04020102020204" pitchFamily="34" charset="0"/>
              </a:rPr>
              <a:t>» (В. Даль)</a:t>
            </a:r>
          </a:p>
          <a:p>
            <a:pPr marL="0" indent="0" algn="ctr">
              <a:buNone/>
            </a:pPr>
            <a:endParaRPr lang="ru-RU" sz="6000" dirty="0" smtClean="0"/>
          </a:p>
          <a:p>
            <a:pPr marL="0" indent="0" algn="ctr">
              <a:buNone/>
            </a:pPr>
            <a:endParaRPr lang="ru-RU" dirty="0" smtClean="0"/>
          </a:p>
          <a:p>
            <a:pPr marL="0" indent="0" algn="ctr">
              <a:buNone/>
            </a:pPr>
            <a:endParaRPr lang="ru-RU" sz="3600" dirty="0"/>
          </a:p>
          <a:p>
            <a:pPr marL="0" indent="0" algn="ctr">
              <a:buNone/>
            </a:pPr>
            <a:endParaRPr lang="ru-RU" sz="36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732" y="1033916"/>
            <a:ext cx="3650877" cy="24351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4296" y="4274917"/>
            <a:ext cx="4080893" cy="234424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4743" y="1916707"/>
            <a:ext cx="4425371" cy="27039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4699" y="4214732"/>
            <a:ext cx="4482150" cy="253645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5009" y="1101632"/>
            <a:ext cx="3649637" cy="28604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475061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193" y="5773002"/>
            <a:ext cx="10515600" cy="56811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b="1" dirty="0" smtClean="0">
                <a:latin typeface="Arial Black" panose="020B0A04020102020204" pitchFamily="34" charset="0"/>
              </a:rPr>
              <a:t>И.И</a:t>
            </a:r>
            <a:r>
              <a:rPr lang="ru-RU" sz="3200" b="1" dirty="0">
                <a:latin typeface="Arial Black" panose="020B0A04020102020204" pitchFamily="34" charset="0"/>
              </a:rPr>
              <a:t>. Шишкин (1832 – 1898</a:t>
            </a:r>
            <a:r>
              <a:rPr lang="ru-RU" sz="3200" b="1" dirty="0" smtClean="0">
                <a:latin typeface="Arial Black" panose="020B0A04020102020204" pitchFamily="34" charset="0"/>
              </a:rPr>
              <a:t>). «Дорога во ржи»</a:t>
            </a:r>
            <a:br>
              <a:rPr lang="ru-RU" sz="3200" b="1" dirty="0" smtClean="0">
                <a:latin typeface="Arial Black" panose="020B0A04020102020204" pitchFamily="34" charset="0"/>
              </a:rPr>
            </a:br>
            <a:r>
              <a:rPr lang="ru-RU" sz="3200" b="1" dirty="0">
                <a:latin typeface="Arial Black" panose="020B0A04020102020204" pitchFamily="34" charset="0"/>
              </a:rPr>
              <a:t/>
            </a:r>
            <a:br>
              <a:rPr lang="ru-RU" sz="3200" b="1" dirty="0">
                <a:latin typeface="Arial Black" panose="020B0A04020102020204" pitchFamily="34" charset="0"/>
              </a:rPr>
            </a:br>
            <a:endParaRPr lang="ru-RU" sz="3200" b="1" dirty="0">
              <a:latin typeface="Arial Black" panose="020B0A04020102020204" pitchFamily="34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243" y="970857"/>
            <a:ext cx="11557501" cy="416070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18680659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9306" y="518617"/>
            <a:ext cx="11048999" cy="1842446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>
                <a:solidFill>
                  <a:srgbClr val="8A0000"/>
                </a:solidFill>
                <a:latin typeface="Arial Black" panose="020B0A04020102020204" pitchFamily="34" charset="0"/>
              </a:rPr>
              <a:t>Тема Родины - вечная тема </a:t>
            </a:r>
            <a:r>
              <a:rPr lang="ru-RU" sz="3600" b="1" dirty="0" smtClean="0">
                <a:solidFill>
                  <a:srgbClr val="8A0000"/>
                </a:solidFill>
                <a:latin typeface="Arial Black" panose="020B0A04020102020204" pitchFamily="34" charset="0"/>
              </a:rPr>
              <a:t/>
            </a:r>
            <a:br>
              <a:rPr lang="ru-RU" sz="3600" b="1" dirty="0" smtClean="0">
                <a:solidFill>
                  <a:srgbClr val="8A0000"/>
                </a:solidFill>
                <a:latin typeface="Arial Black" panose="020B0A04020102020204" pitchFamily="34" charset="0"/>
              </a:rPr>
            </a:br>
            <a:r>
              <a:rPr lang="ru-RU" sz="3600" b="1" dirty="0" smtClean="0">
                <a:solidFill>
                  <a:srgbClr val="8A0000"/>
                </a:solidFill>
                <a:latin typeface="Arial Black" panose="020B0A04020102020204" pitchFamily="34" charset="0"/>
              </a:rPr>
              <a:t>русской  </a:t>
            </a:r>
            <a:r>
              <a:rPr lang="ru-RU" sz="3600" b="1" dirty="0">
                <a:solidFill>
                  <a:srgbClr val="8A0000"/>
                </a:solidFill>
                <a:latin typeface="Arial Black" panose="020B0A04020102020204" pitchFamily="34" charset="0"/>
              </a:rPr>
              <a:t>литературы и </a:t>
            </a:r>
            <a:r>
              <a:rPr lang="ru-RU" sz="3600" b="1" dirty="0" smtClean="0">
                <a:solidFill>
                  <a:srgbClr val="8A0000"/>
                </a:solidFill>
                <a:latin typeface="Arial Black" panose="020B0A04020102020204" pitchFamily="34" charset="0"/>
              </a:rPr>
              <a:t/>
            </a:r>
            <a:br>
              <a:rPr lang="ru-RU" sz="3600" b="1" dirty="0" smtClean="0">
                <a:solidFill>
                  <a:srgbClr val="8A0000"/>
                </a:solidFill>
                <a:latin typeface="Arial Black" panose="020B0A04020102020204" pitchFamily="34" charset="0"/>
              </a:rPr>
            </a:br>
            <a:r>
              <a:rPr lang="ru-RU" sz="3600" b="1" dirty="0" smtClean="0">
                <a:solidFill>
                  <a:srgbClr val="8A0000"/>
                </a:solidFill>
                <a:latin typeface="Arial Black" panose="020B0A04020102020204" pitchFamily="34" charset="0"/>
              </a:rPr>
              <a:t>национального искусства. Почему?</a:t>
            </a:r>
            <a:endParaRPr lang="ru-RU" sz="3600" dirty="0">
              <a:solidFill>
                <a:srgbClr val="8A0000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9306" y="2543943"/>
            <a:ext cx="11627893" cy="396353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200" b="1" i="1" dirty="0"/>
              <a:t>Подберите к слову «родина» синонимы и </a:t>
            </a:r>
            <a:r>
              <a:rPr lang="ru-RU" sz="3200" b="1" i="1" dirty="0" smtClean="0"/>
              <a:t>слова с общим корнем</a:t>
            </a:r>
          </a:p>
          <a:p>
            <a:pPr marL="0" indent="0">
              <a:buNone/>
            </a:pPr>
            <a:endParaRPr lang="ru-RU" sz="3600" b="1" i="1" dirty="0" smtClean="0"/>
          </a:p>
          <a:p>
            <a:pPr marL="0" indent="0">
              <a:buNone/>
            </a:pPr>
            <a:endParaRPr lang="ru-RU" sz="3600" b="1" i="1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1298655"/>
              </p:ext>
            </p:extLst>
          </p:nvPr>
        </p:nvGraphicFramePr>
        <p:xfrm>
          <a:off x="1162069" y="3631302"/>
          <a:ext cx="9822365" cy="2743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843648"/>
                <a:gridCol w="4978717"/>
              </a:tblGrid>
              <a:tr h="323417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Синонимы</a:t>
                      </a:r>
                      <a:endParaRPr lang="ru-RU" sz="2800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Слова с общим корнем</a:t>
                      </a:r>
                      <a:endParaRPr lang="ru-RU" sz="2800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982250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ru-RU" sz="2800" b="1" i="1" dirty="0" smtClean="0"/>
                        <a:t>страна (сторона)</a:t>
                      </a:r>
                    </a:p>
                    <a:p>
                      <a:pPr marL="0" indent="0" algn="ctr">
                        <a:buNone/>
                      </a:pPr>
                      <a:r>
                        <a:rPr lang="ru-RU" sz="2800" b="1" i="1" dirty="0" smtClean="0"/>
                        <a:t>край</a:t>
                      </a:r>
                    </a:p>
                    <a:p>
                      <a:pPr marL="0" indent="0" algn="ctr">
                        <a:buNone/>
                      </a:pPr>
                      <a:r>
                        <a:rPr lang="ru-RU" sz="2800" b="1" i="1" dirty="0" smtClean="0"/>
                        <a:t>отчизна </a:t>
                      </a:r>
                    </a:p>
                    <a:p>
                      <a:pPr marL="0" indent="0" algn="ctr">
                        <a:buNone/>
                      </a:pPr>
                      <a:r>
                        <a:rPr lang="ru-RU" sz="2800" b="1" i="1" dirty="0" smtClean="0"/>
                        <a:t>держава</a:t>
                      </a:r>
                    </a:p>
                    <a:p>
                      <a:pPr marL="0" indent="0" algn="ctr">
                        <a:buNone/>
                      </a:pPr>
                      <a:r>
                        <a:rPr lang="ru-RU" sz="2800" b="1" i="1" dirty="0" smtClean="0"/>
                        <a:t>мать-земля   </a:t>
                      </a:r>
                      <a:endParaRPr lang="ru-RU" sz="28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i="1" dirty="0" smtClean="0"/>
                        <a:t>род, Род</a:t>
                      </a:r>
                    </a:p>
                    <a:p>
                      <a:pPr algn="ctr"/>
                      <a:r>
                        <a:rPr lang="ru-RU" sz="2800" b="1" i="1" dirty="0" smtClean="0"/>
                        <a:t>родной</a:t>
                      </a:r>
                    </a:p>
                    <a:p>
                      <a:pPr algn="ctr"/>
                      <a:r>
                        <a:rPr lang="ru-RU" sz="2800" b="1" i="1" dirty="0" smtClean="0"/>
                        <a:t>родственник</a:t>
                      </a:r>
                    </a:p>
                    <a:p>
                      <a:pPr algn="ctr"/>
                      <a:r>
                        <a:rPr lang="ru-RU" sz="2800" b="1" i="1" dirty="0" smtClean="0"/>
                        <a:t>родство</a:t>
                      </a:r>
                    </a:p>
                    <a:p>
                      <a:pPr algn="ctr"/>
                      <a:r>
                        <a:rPr lang="ru-RU" sz="2800" b="1" i="1" dirty="0" smtClean="0"/>
                        <a:t>родственный</a:t>
                      </a:r>
                      <a:endParaRPr lang="ru-RU" sz="2800" b="1" i="1" dirty="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6474514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47382" y="1074809"/>
            <a:ext cx="10515600" cy="631162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>
                <a:latin typeface="Arial Black" panose="020B0A04020102020204" pitchFamily="34" charset="0"/>
              </a:rPr>
              <a:t>С.А. Есенин (1895 – 1925). «Русь»</a:t>
            </a:r>
            <a:r>
              <a:rPr lang="ru-RU" b="1" dirty="0"/>
              <a:t/>
            </a:r>
            <a:br>
              <a:rPr lang="ru-RU" b="1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ru-RU" b="1" dirty="0"/>
          </a:p>
          <a:p>
            <a:pPr marL="0" indent="0" algn="ctr">
              <a:buNone/>
            </a:pPr>
            <a:r>
              <a:rPr lang="ru-RU" sz="4400" b="1" i="1" dirty="0"/>
              <a:t>Потонула деревня в ухабинах, </a:t>
            </a:r>
          </a:p>
          <a:p>
            <a:pPr marL="0" indent="0" algn="ctr">
              <a:buNone/>
            </a:pPr>
            <a:r>
              <a:rPr lang="ru-RU" sz="4400" b="1" i="1" dirty="0"/>
              <a:t>Заслонили избёнки леса</a:t>
            </a:r>
          </a:p>
          <a:p>
            <a:pPr marL="0" indent="0" algn="ctr">
              <a:buNone/>
            </a:pPr>
            <a:r>
              <a:rPr lang="ru-RU" sz="4400" b="1" i="1" dirty="0"/>
              <a:t>Только видно, на кочках и впадинках,</a:t>
            </a:r>
          </a:p>
          <a:p>
            <a:pPr marL="0" indent="0" algn="ctr">
              <a:buNone/>
            </a:pPr>
            <a:r>
              <a:rPr lang="ru-RU" sz="4400" b="1" i="1" dirty="0"/>
              <a:t>Как синеют кругом небеса…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03694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3934" y="6308747"/>
            <a:ext cx="10515600" cy="530601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latin typeface="Arial Black" panose="020B0A04020102020204" pitchFamily="34" charset="0"/>
              </a:rPr>
              <a:t>А.М. Васнецов (1848 – 1926). «Родина»</a:t>
            </a:r>
            <a:endParaRPr lang="ru-RU" sz="3200" b="1" dirty="0">
              <a:latin typeface="Arial Black" panose="020B0A04020102020204" pitchFamily="34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4209" y="336285"/>
            <a:ext cx="8674359" cy="586138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93022585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97167" y="6073110"/>
            <a:ext cx="8731768" cy="602231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>
                <a:latin typeface="Arial Black" panose="020B0A04020102020204" pitchFamily="34" charset="0"/>
              </a:rPr>
              <a:t>И.И. </a:t>
            </a:r>
            <a:r>
              <a:rPr lang="ru-RU" sz="2800" b="1" dirty="0" smtClean="0">
                <a:latin typeface="Arial Black" panose="020B0A04020102020204" pitchFamily="34" charset="0"/>
              </a:rPr>
              <a:t>Шишкин. «Среди долины </a:t>
            </a:r>
            <a:r>
              <a:rPr lang="ru-RU" sz="2800" b="1" dirty="0" err="1" smtClean="0">
                <a:latin typeface="Arial Black" panose="020B0A04020102020204" pitchFamily="34" charset="0"/>
              </a:rPr>
              <a:t>ровныя</a:t>
            </a:r>
            <a:r>
              <a:rPr lang="ru-RU" sz="2800" b="1" dirty="0" smtClean="0">
                <a:latin typeface="Arial Black" panose="020B0A04020102020204" pitchFamily="34" charset="0"/>
              </a:rPr>
              <a:t>…»</a:t>
            </a:r>
            <a:endParaRPr lang="ru-RU" sz="2800" dirty="0"/>
          </a:p>
        </p:txBody>
      </p:sp>
      <p:pic>
        <p:nvPicPr>
          <p:cNvPr id="2050" name="Picture 2" descr="Среди долины ровныя... 1883х203. Иван Иванович Шишкин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8108" y="185404"/>
            <a:ext cx="8780827" cy="58392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Олег Погудин - Среди долины ровныя (www.hotplayer.ru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086531" y="606574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807915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051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40344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srgbClr val="8A0000"/>
                </a:solidFill>
                <a:latin typeface="Arial Black" panose="020B0A04020102020204" pitchFamily="34" charset="0"/>
              </a:rPr>
              <a:t>Образы-символы Родины</a:t>
            </a:r>
            <a:endParaRPr lang="ru-RU" sz="3200" b="1" dirty="0">
              <a:solidFill>
                <a:srgbClr val="8A0000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03277" y="1228300"/>
            <a:ext cx="9785445" cy="5377217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sz="3500" b="1" dirty="0" smtClean="0">
                <a:solidFill>
                  <a:srgbClr val="8A0000"/>
                </a:solidFill>
              </a:rPr>
              <a:t>Дорога</a:t>
            </a:r>
            <a:r>
              <a:rPr lang="ru-RU" sz="3500" b="1" dirty="0" smtClean="0"/>
              <a:t> – символ внутреннего развития личности, судьбы человека, истории страны</a:t>
            </a:r>
          </a:p>
          <a:p>
            <a:pPr marL="0" indent="0">
              <a:buNone/>
            </a:pPr>
            <a:endParaRPr lang="ru-RU" sz="3500" b="1" dirty="0" smtClean="0"/>
          </a:p>
          <a:p>
            <a:pPr marL="0" indent="0">
              <a:buNone/>
            </a:pPr>
            <a:r>
              <a:rPr lang="ru-RU" sz="3500" b="1" dirty="0" smtClean="0">
                <a:solidFill>
                  <a:srgbClr val="8A0000"/>
                </a:solidFill>
              </a:rPr>
              <a:t>Небо</a:t>
            </a:r>
            <a:r>
              <a:rPr lang="ru-RU" sz="3500" b="1" dirty="0" smtClean="0"/>
              <a:t> – символ высокого, чистого, божественного</a:t>
            </a:r>
          </a:p>
          <a:p>
            <a:pPr marL="0" indent="0">
              <a:buNone/>
            </a:pPr>
            <a:endParaRPr lang="ru-RU" sz="3500" b="1" dirty="0" smtClean="0"/>
          </a:p>
          <a:p>
            <a:pPr marL="0" indent="0">
              <a:buNone/>
            </a:pPr>
            <a:r>
              <a:rPr lang="ru-RU" sz="3500" b="1" dirty="0" smtClean="0">
                <a:solidFill>
                  <a:srgbClr val="8A0000"/>
                </a:solidFill>
              </a:rPr>
              <a:t>Поле (русская долина) </a:t>
            </a:r>
            <a:r>
              <a:rPr lang="ru-RU" sz="3500" b="1" dirty="0" smtClean="0"/>
              <a:t>-  вольный простор, близок небу и земле – «под Богом»</a:t>
            </a:r>
          </a:p>
          <a:p>
            <a:pPr marL="0" indent="0">
              <a:buNone/>
            </a:pPr>
            <a:endParaRPr lang="ru-RU" sz="3500" b="1" dirty="0" smtClean="0"/>
          </a:p>
          <a:p>
            <a:pPr marL="0" indent="0">
              <a:buNone/>
            </a:pPr>
            <a:r>
              <a:rPr lang="ru-RU" sz="3500" b="1" dirty="0" smtClean="0">
                <a:solidFill>
                  <a:srgbClr val="8A0000"/>
                </a:solidFill>
              </a:rPr>
              <a:t>Тучи</a:t>
            </a:r>
            <a:r>
              <a:rPr lang="ru-RU" sz="3500" b="1" dirty="0" smtClean="0"/>
              <a:t> – символ бури, тьмы, угрозы, испытаний</a:t>
            </a:r>
          </a:p>
          <a:p>
            <a:pPr marL="0" indent="0">
              <a:buNone/>
            </a:pPr>
            <a:endParaRPr lang="ru-RU" sz="3500" b="1" dirty="0" smtClean="0"/>
          </a:p>
          <a:p>
            <a:pPr marL="0" indent="0">
              <a:buNone/>
            </a:pPr>
            <a:r>
              <a:rPr lang="ru-RU" sz="3500" b="1" dirty="0" smtClean="0">
                <a:solidFill>
                  <a:srgbClr val="8A0000"/>
                </a:solidFill>
              </a:rPr>
              <a:t>Дуб</a:t>
            </a:r>
            <a:r>
              <a:rPr lang="ru-RU" sz="3500" b="1" dirty="0"/>
              <a:t> </a:t>
            </a:r>
            <a:r>
              <a:rPr lang="ru-RU" sz="3500" b="1" dirty="0" smtClean="0"/>
              <a:t>– мужское начало, мужество и благородство</a:t>
            </a:r>
            <a:endParaRPr lang="ru-RU" sz="3500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1888966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774559"/>
            <a:ext cx="10515600" cy="94506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b="1" dirty="0" smtClean="0">
                <a:latin typeface="Arial Black" panose="020B0A04020102020204" pitchFamily="34" charset="0"/>
              </a:rPr>
              <a:t>М.Ю. Лермонтов (1814 – 1841). «Родина»</a:t>
            </a:r>
            <a:endParaRPr lang="ru-RU" sz="4000" b="1" dirty="0">
              <a:latin typeface="Arial Black" panose="020B0A040201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2658138"/>
            <a:ext cx="10515600" cy="3264990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/>
              <a:t>…</a:t>
            </a:r>
            <a:r>
              <a:rPr lang="ru-RU" sz="4000" b="1" i="1" dirty="0" smtClean="0"/>
              <a:t>Но я люблю – </a:t>
            </a:r>
            <a:r>
              <a:rPr lang="ru-RU" sz="4000" b="1" i="1" dirty="0" smtClean="0">
                <a:solidFill>
                  <a:srgbClr val="8A0000"/>
                </a:solidFill>
              </a:rPr>
              <a:t>за что, не знаю сам </a:t>
            </a:r>
            <a:r>
              <a:rPr lang="ru-RU" sz="4000" b="1" i="1" dirty="0" smtClean="0"/>
              <a:t>– </a:t>
            </a:r>
          </a:p>
          <a:p>
            <a:pPr marL="0" indent="0" algn="ctr">
              <a:buNone/>
            </a:pPr>
            <a:r>
              <a:rPr lang="ru-RU" sz="4000" b="1" i="1" dirty="0" smtClean="0"/>
              <a:t>Её степей холодное молчанье,</a:t>
            </a:r>
          </a:p>
          <a:p>
            <a:pPr marL="0" indent="0" algn="ctr">
              <a:buNone/>
            </a:pPr>
            <a:r>
              <a:rPr lang="ru-RU" sz="4000" b="1" i="1" dirty="0" smtClean="0"/>
              <a:t>Её лесов безбрежных колыханье, </a:t>
            </a:r>
          </a:p>
          <a:p>
            <a:pPr marL="0" indent="0" algn="ctr">
              <a:buNone/>
            </a:pPr>
            <a:r>
              <a:rPr lang="ru-RU" sz="4000" b="1" i="1" dirty="0" smtClean="0"/>
              <a:t>Разливы рек ее, подобные морям…</a:t>
            </a:r>
            <a:endParaRPr lang="ru-RU" sz="4000" b="1" i="1" dirty="0"/>
          </a:p>
        </p:txBody>
      </p:sp>
    </p:spTree>
    <p:extLst>
      <p:ext uri="{BB962C8B-B14F-4D97-AF65-F5344CB8AC3E}">
        <p14:creationId xmlns:p14="http://schemas.microsoft.com/office/powerpoint/2010/main" val="248021114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886</TotalTime>
  <Words>520</Words>
  <Application>Microsoft Office PowerPoint</Application>
  <PresentationFormat>Широкоэкранный</PresentationFormat>
  <Paragraphs>91</Paragraphs>
  <Slides>24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30" baseType="lpstr">
      <vt:lpstr>Aharoni</vt:lpstr>
      <vt:lpstr>Arial</vt:lpstr>
      <vt:lpstr>Arial Black</vt:lpstr>
      <vt:lpstr>Calibri</vt:lpstr>
      <vt:lpstr>Calibri Light</vt:lpstr>
      <vt:lpstr>Тема Office</vt:lpstr>
      <vt:lpstr> Конкурс «Мой лучший урок по ФГОС» Номинация: «Творческая презентация к уроку»  Презентация к уроку по учебному предмету «Литература»  в 8-ом классе на тему   «О Родине. Образ Родины в картинах художников  XIX – начала XX веков»   (Литература: учебник для 8 класса общеобразовательных организаций: основное общее образование: в 2-х ч.Ч.1/ под ред. И.Н. Сухих) </vt:lpstr>
      <vt:lpstr>Презентация PowerPoint</vt:lpstr>
      <vt:lpstr>И.И. Шишкин (1832 – 1898). «Дорога во ржи»  </vt:lpstr>
      <vt:lpstr>Тема Родины - вечная тема  русской  литературы и  национального искусства. Почему?</vt:lpstr>
      <vt:lpstr>С.А. Есенин (1895 – 1925). «Русь» </vt:lpstr>
      <vt:lpstr>А.М. Васнецов (1848 – 1926). «Родина»</vt:lpstr>
      <vt:lpstr>И.И. Шишкин. «Среди долины ровныя…»</vt:lpstr>
      <vt:lpstr>Образы-символы Родины</vt:lpstr>
      <vt:lpstr>М.Ю. Лермонтов (1814 – 1841). «Родина»</vt:lpstr>
      <vt:lpstr>И. Левитан (1860-1900). «Над вечным покоем»</vt:lpstr>
      <vt:lpstr>И. Шишкин. «Корабельная роща»</vt:lpstr>
      <vt:lpstr>И. Шишкин. «Ручей в березовом лесу»</vt:lpstr>
      <vt:lpstr>Ф. И. Тютчев «Эти бедные селенья…»</vt:lpstr>
      <vt:lpstr>Ф. Васильев (1850 – 1873).  «Деревня»</vt:lpstr>
      <vt:lpstr>Г. Мясоедов (1834 – 1911). «Страдная пора (косцы)»</vt:lpstr>
      <vt:lpstr>К.Е. Маковский (1839 – 1915).  «Дети,  бегущие от грозы»</vt:lpstr>
      <vt:lpstr>Илья Репин (1844 – 1930). «Проводы новобранца»</vt:lpstr>
      <vt:lpstr>К. Е. Маковский. «Игра в бабки»</vt:lpstr>
      <vt:lpstr>В. И. Суриков (1848 – 1916). «Взятие снежного городка»</vt:lpstr>
      <vt:lpstr>К.Е.Маковский,  «Народное гуляние во время Масленицы на Адмиралтейской площади в Санкт-Петербурге»</vt:lpstr>
      <vt:lpstr>С. А. Есенин. «Русь»</vt:lpstr>
      <vt:lpstr>Ф. Малявин (1869 – 1940). «Вихрь»</vt:lpstr>
      <vt:lpstr>Творческое задание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asus</dc:creator>
  <cp:lastModifiedBy>asus</cp:lastModifiedBy>
  <cp:revision>59</cp:revision>
  <dcterms:created xsi:type="dcterms:W3CDTF">2019-01-13T13:57:01Z</dcterms:created>
  <dcterms:modified xsi:type="dcterms:W3CDTF">2021-03-25T13:25:15Z</dcterms:modified>
  <cp:contentStatus>Окончательное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arkAsFinal">
    <vt:bool>true</vt:bool>
  </property>
</Properties>
</file>