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8" r:id="rId2"/>
    <p:sldId id="283" r:id="rId3"/>
    <p:sldId id="257" r:id="rId4"/>
    <p:sldId id="284" r:id="rId5"/>
    <p:sldId id="258" r:id="rId6"/>
    <p:sldId id="277" r:id="rId7"/>
    <p:sldId id="262" r:id="rId8"/>
    <p:sldId id="263" r:id="rId9"/>
    <p:sldId id="285" r:id="rId10"/>
    <p:sldId id="264" r:id="rId11"/>
    <p:sldId id="265" r:id="rId12"/>
    <p:sldId id="266" r:id="rId13"/>
    <p:sldId id="267" r:id="rId14"/>
    <p:sldId id="268" r:id="rId15"/>
    <p:sldId id="278" r:id="rId16"/>
    <p:sldId id="270" r:id="rId17"/>
    <p:sldId id="279" r:id="rId18"/>
    <p:sldId id="272" r:id="rId19"/>
    <p:sldId id="281" r:id="rId20"/>
    <p:sldId id="275" r:id="rId21"/>
    <p:sldId id="287" r:id="rId22"/>
    <p:sldId id="289" r:id="rId23"/>
    <p:sldId id="27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ajLah2DHy8&amp;ab_channel=%D0%A3%D1%87%D0%B5%D0%B1%D0%BD%D0%B8%D0%BA%D0%92%D1%81%D0%BB%D1%83%D1%85" TargetMode="External"/><Relationship Id="rId2" Type="http://schemas.openxmlformats.org/officeDocument/2006/relationships/hyperlink" Target="https://www.youtube.com/watch?v=VgdKYa-n_0w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4400" dirty="0" smtClean="0">
                <a:solidFill>
                  <a:srgbClr val="0070C0"/>
                </a:solidFill>
              </a:rPr>
              <a:t>Презентация к уроку по учебному предмету «Окружающий мир» в 4-ом классе на тему «Характеристика природной зоны России - Тайга»</a:t>
            </a:r>
            <a:endParaRPr lang="ru-RU" sz="44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565158"/>
            <a:ext cx="8621486" cy="1096899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/>
              <a:t>Авторы:</a:t>
            </a:r>
            <a:r>
              <a:rPr lang="ru-RU" dirty="0" smtClean="0"/>
              <a:t> </a:t>
            </a:r>
          </a:p>
          <a:p>
            <a:pPr algn="l"/>
            <a:r>
              <a:rPr lang="ru-RU" sz="1600" b="1" i="1" dirty="0" smtClean="0"/>
              <a:t>Ли Алена Николаевна учитель географии МАОУ гимназия №177</a:t>
            </a:r>
          </a:p>
          <a:p>
            <a:pPr algn="l"/>
            <a:r>
              <a:rPr lang="ru-RU" sz="1600" b="1" i="1" dirty="0" smtClean="0"/>
              <a:t>Перетягина Анна Михайловна учитель начальных классов МАОУ гимназия №177</a:t>
            </a:r>
            <a:endParaRPr lang="ru-RU" sz="1600" b="1" i="1" dirty="0"/>
          </a:p>
        </p:txBody>
      </p:sp>
    </p:spTree>
    <p:extLst>
      <p:ext uri="{BB962C8B-B14F-4D97-AF65-F5344CB8AC3E}">
        <p14:creationId xmlns:p14="http://schemas.microsoft.com/office/powerpoint/2010/main" val="1509940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1F9C44-EF96-7FBD-F35F-8ED674468E20}"/>
              </a:ext>
            </a:extLst>
          </p:cNvPr>
          <p:cNvSpPr txBox="1"/>
          <p:nvPr/>
        </p:nvSpPr>
        <p:spPr>
          <a:xfrm>
            <a:off x="820301" y="50191"/>
            <a:ext cx="8658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Продукты групповой работы в Мастерских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F34F63-13B0-EA3C-2A29-3AEF3C898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22" t="17105" r="4276" b="5644"/>
          <a:stretch/>
        </p:blipFill>
        <p:spPr bwMode="auto">
          <a:xfrm>
            <a:off x="397692" y="689393"/>
            <a:ext cx="4912047" cy="2808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60883A-5ABB-A223-16CB-4FE3D1EBD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39" t="15679" r="4436" b="2223"/>
          <a:stretch/>
        </p:blipFill>
        <p:spPr bwMode="auto">
          <a:xfrm>
            <a:off x="397692" y="3866708"/>
            <a:ext cx="4912047" cy="29411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78F2F68-3A73-04D2-11EB-250BEC90F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104" y="4028104"/>
            <a:ext cx="2849934" cy="277970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18C7E1-A480-5813-FB38-B83C6E01F8C6}"/>
              </a:ext>
            </a:extLst>
          </p:cNvPr>
          <p:cNvSpPr txBox="1"/>
          <p:nvPr/>
        </p:nvSpPr>
        <p:spPr>
          <a:xfrm>
            <a:off x="1089328" y="3446200"/>
            <a:ext cx="381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Кластер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C6E3C1-3EDC-B8E9-3DA7-2F4CDE9C6457}"/>
              </a:ext>
            </a:extLst>
          </p:cNvPr>
          <p:cNvSpPr txBox="1"/>
          <p:nvPr/>
        </p:nvSpPr>
        <p:spPr>
          <a:xfrm>
            <a:off x="7976742" y="3736245"/>
            <a:ext cx="1820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Модель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BA08F1-4078-4049-A716-24269C582B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40" t="22136" r="31480" b="13657"/>
          <a:stretch/>
        </p:blipFill>
        <p:spPr>
          <a:xfrm>
            <a:off x="6476011" y="803466"/>
            <a:ext cx="4148120" cy="29561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5A13EF-6120-4F52-8F79-31D985A8952D}"/>
              </a:ext>
            </a:extLst>
          </p:cNvPr>
          <p:cNvSpPr txBox="1"/>
          <p:nvPr/>
        </p:nvSpPr>
        <p:spPr>
          <a:xfrm>
            <a:off x="7286047" y="561083"/>
            <a:ext cx="2372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Лэпбук «</a:t>
            </a:r>
            <a:r>
              <a:rPr lang="ru-RU" i="1" dirty="0"/>
              <a:t>Тайга</a:t>
            </a:r>
            <a:r>
              <a:rPr lang="ru-RU" dirty="0"/>
              <a:t>»</a:t>
            </a: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95C82F34-8D94-3180-9C7B-C923B3A357EF}"/>
              </a:ext>
            </a:extLst>
          </p:cNvPr>
          <p:cNvSpPr/>
          <p:nvPr/>
        </p:nvSpPr>
        <p:spPr>
          <a:xfrm>
            <a:off x="4716249" y="3084439"/>
            <a:ext cx="2570251" cy="1452667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7 минут</a:t>
            </a:r>
          </a:p>
        </p:txBody>
      </p:sp>
    </p:spTree>
    <p:extLst>
      <p:ext uri="{BB962C8B-B14F-4D97-AF65-F5344CB8AC3E}">
        <p14:creationId xmlns:p14="http://schemas.microsoft.com/office/powerpoint/2010/main" val="2600639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7C1C19-87BB-F3B7-25CF-9B0EBD2CA833}"/>
              </a:ext>
            </a:extLst>
          </p:cNvPr>
          <p:cNvSpPr txBox="1"/>
          <p:nvPr/>
        </p:nvSpPr>
        <p:spPr>
          <a:xfrm>
            <a:off x="1152939" y="143124"/>
            <a:ext cx="8364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Критерии оценивания работы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4191B4B-4769-A389-B740-70D71BCBE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66175"/>
              </p:ext>
            </p:extLst>
          </p:nvPr>
        </p:nvGraphicFramePr>
        <p:xfrm>
          <a:off x="396680" y="727899"/>
          <a:ext cx="10281921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899">
                  <a:extLst>
                    <a:ext uri="{9D8B030D-6E8A-4147-A177-3AD203B41FA5}">
                      <a16:colId xmlns:a16="http://schemas.microsoft.com/office/drawing/2014/main" val="2667320852"/>
                    </a:ext>
                  </a:extLst>
                </a:gridCol>
                <a:gridCol w="3159715">
                  <a:extLst>
                    <a:ext uri="{9D8B030D-6E8A-4147-A177-3AD203B41FA5}">
                      <a16:colId xmlns:a16="http://schemas.microsoft.com/office/drawing/2014/main" val="2910976456"/>
                    </a:ext>
                  </a:extLst>
                </a:gridCol>
                <a:gridCol w="3427307">
                  <a:extLst>
                    <a:ext uri="{9D8B030D-6E8A-4147-A177-3AD203B41FA5}">
                      <a16:colId xmlns:a16="http://schemas.microsoft.com/office/drawing/2014/main" val="2630219050"/>
                    </a:ext>
                  </a:extLst>
                </a:gridCol>
              </a:tblGrid>
              <a:tr h="512407"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Критерии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Баллы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743232"/>
                  </a:ext>
                </a:extLst>
              </a:tr>
              <a:tr h="512407">
                <a:tc v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098265"/>
                  </a:ext>
                </a:extLst>
              </a:tr>
              <a:tr h="512407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Полнота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 ответа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287601"/>
                  </a:ext>
                </a:extLst>
              </a:tr>
              <a:tr h="93438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ru-RU" sz="2800" b="0" dirty="0">
                          <a:solidFill>
                            <a:schemeClr val="tx1"/>
                          </a:solidFill>
                        </a:rPr>
                        <a:t>Выполнение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всех</a:t>
                      </a:r>
                      <a:r>
                        <a:rPr lang="ru-RU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заданий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148734"/>
                  </a:ext>
                </a:extLst>
              </a:tr>
              <a:tr h="93438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Презентация</a:t>
                      </a:r>
                    </a:p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продукта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198416"/>
                  </a:ext>
                </a:extLst>
              </a:tr>
              <a:tr h="512407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Итого: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221166"/>
                  </a:ext>
                </a:extLst>
              </a:tr>
              <a:tr h="177835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Перевод баллов в отметку:</a:t>
                      </a:r>
                    </a:p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6-5 баллов – «</a:t>
                      </a:r>
                      <a:r>
                        <a:rPr lang="ru-RU" sz="2800" dirty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»</a:t>
                      </a:r>
                    </a:p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4-3 балла – «</a:t>
                      </a:r>
                      <a:r>
                        <a:rPr lang="ru-RU" sz="2800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»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965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1398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347AB-F9BF-7248-A149-87ACEF961F21}"/>
              </a:ext>
            </a:extLst>
          </p:cNvPr>
          <p:cNvSpPr txBox="1"/>
          <p:nvPr/>
        </p:nvSpPr>
        <p:spPr>
          <a:xfrm>
            <a:off x="1240404" y="0"/>
            <a:ext cx="8977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Презентация мастерской «Русоведы»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F1111F-0123-A81D-C1D7-41EFF3C68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" t="8096" r="2334" b="1353"/>
          <a:stretch/>
        </p:blipFill>
        <p:spPr>
          <a:xfrm>
            <a:off x="18886" y="834888"/>
            <a:ext cx="11136794" cy="5949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18188A-0C73-0F0C-2273-641793C2FA40}"/>
              </a:ext>
            </a:extLst>
          </p:cNvPr>
          <p:cNvSpPr txBox="1"/>
          <p:nvPr/>
        </p:nvSpPr>
        <p:spPr>
          <a:xfrm>
            <a:off x="2499360" y="424759"/>
            <a:ext cx="7187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highlight>
                  <a:srgbClr val="00FF00"/>
                </a:highlight>
              </a:rPr>
              <a:t>Паспорт слова «тайга»</a:t>
            </a:r>
          </a:p>
        </p:txBody>
      </p:sp>
    </p:spTree>
    <p:extLst>
      <p:ext uri="{BB962C8B-B14F-4D97-AF65-F5344CB8AC3E}">
        <p14:creationId xmlns:p14="http://schemas.microsoft.com/office/powerpoint/2010/main" val="2248241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7C1C19-87BB-F3B7-25CF-9B0EBD2CA833}"/>
              </a:ext>
            </a:extLst>
          </p:cNvPr>
          <p:cNvSpPr txBox="1"/>
          <p:nvPr/>
        </p:nvSpPr>
        <p:spPr>
          <a:xfrm>
            <a:off x="1224501" y="0"/>
            <a:ext cx="8364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Критерии оценивания работы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4191B4B-4769-A389-B740-70D71BCBE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567870"/>
              </p:ext>
            </p:extLst>
          </p:nvPr>
        </p:nvGraphicFramePr>
        <p:xfrm>
          <a:off x="396680" y="513213"/>
          <a:ext cx="10281921" cy="627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899">
                  <a:extLst>
                    <a:ext uri="{9D8B030D-6E8A-4147-A177-3AD203B41FA5}">
                      <a16:colId xmlns:a16="http://schemas.microsoft.com/office/drawing/2014/main" val="2667320852"/>
                    </a:ext>
                  </a:extLst>
                </a:gridCol>
                <a:gridCol w="3159715">
                  <a:extLst>
                    <a:ext uri="{9D8B030D-6E8A-4147-A177-3AD203B41FA5}">
                      <a16:colId xmlns:a16="http://schemas.microsoft.com/office/drawing/2014/main" val="2910976456"/>
                    </a:ext>
                  </a:extLst>
                </a:gridCol>
                <a:gridCol w="3427307">
                  <a:extLst>
                    <a:ext uri="{9D8B030D-6E8A-4147-A177-3AD203B41FA5}">
                      <a16:colId xmlns:a16="http://schemas.microsoft.com/office/drawing/2014/main" val="2630219050"/>
                    </a:ext>
                  </a:extLst>
                </a:gridCol>
              </a:tblGrid>
              <a:tr h="512407"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Критерии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Баллы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743232"/>
                  </a:ext>
                </a:extLst>
              </a:tr>
              <a:tr h="512407">
                <a:tc v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098265"/>
                  </a:ext>
                </a:extLst>
              </a:tr>
              <a:tr h="51240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Название мастерской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«Русоведы»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170005"/>
                  </a:ext>
                </a:extLst>
              </a:tr>
              <a:tr h="512407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Полнота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 ответа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287601"/>
                  </a:ext>
                </a:extLst>
              </a:tr>
              <a:tr h="93438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ru-RU" sz="2800" b="0" dirty="0">
                          <a:solidFill>
                            <a:schemeClr val="tx1"/>
                          </a:solidFill>
                        </a:rPr>
                        <a:t>Выполнение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всех</a:t>
                      </a:r>
                      <a:r>
                        <a:rPr lang="ru-RU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заданий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148734"/>
                  </a:ext>
                </a:extLst>
              </a:tr>
              <a:tr h="93438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Презентация</a:t>
                      </a:r>
                    </a:p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продукта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198416"/>
                  </a:ext>
                </a:extLst>
              </a:tr>
              <a:tr h="512407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Итого: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221166"/>
                  </a:ext>
                </a:extLst>
              </a:tr>
              <a:tr h="177835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Перевод баллов в отметку:</a:t>
                      </a:r>
                    </a:p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6-5 баллов – «</a:t>
                      </a:r>
                      <a:r>
                        <a:rPr lang="ru-RU" sz="2800" dirty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»</a:t>
                      </a:r>
                    </a:p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4-3 балла – «</a:t>
                      </a:r>
                      <a:r>
                        <a:rPr lang="ru-RU" sz="2800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»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965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9106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FB2FB3-E60D-2218-0A43-7F0DA1CA7DA5}"/>
              </a:ext>
            </a:extLst>
          </p:cNvPr>
          <p:cNvSpPr txBox="1"/>
          <p:nvPr/>
        </p:nvSpPr>
        <p:spPr>
          <a:xfrm>
            <a:off x="310101" y="151075"/>
            <a:ext cx="8977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Презентация мастерской «Исследователи природы»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73C453-1767-59D6-CD7B-80BF9532A491}"/>
              </a:ext>
            </a:extLst>
          </p:cNvPr>
          <p:cNvSpPr txBox="1"/>
          <p:nvPr/>
        </p:nvSpPr>
        <p:spPr>
          <a:xfrm>
            <a:off x="1648570" y="674295"/>
            <a:ext cx="7187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highlight>
                  <a:srgbClr val="00FF00"/>
                </a:highlight>
              </a:rPr>
              <a:t>Лэпбук «тайга»</a:t>
            </a:r>
          </a:p>
        </p:txBody>
      </p:sp>
      <p:pic>
        <p:nvPicPr>
          <p:cNvPr id="1026" name="Picture 2" descr="https://prezentacii.info/wp-content/uploads/2021/01/5M1lwwyGeS9jGaFP/10.jpg">
            <a:extLst>
              <a:ext uri="{FF2B5EF4-FFF2-40B4-BE49-F238E27FC236}">
                <a16:creationId xmlns:a16="http://schemas.microsoft.com/office/drawing/2014/main" id="{47DA0CB4-33A4-4D4D-873F-40A41E37A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" t="2203" r="5392" b="2203"/>
          <a:stretch/>
        </p:blipFill>
        <p:spPr bwMode="auto">
          <a:xfrm>
            <a:off x="0" y="1098944"/>
            <a:ext cx="3749270" cy="297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3" b="25714"/>
          <a:stretch/>
        </p:blipFill>
        <p:spPr>
          <a:xfrm>
            <a:off x="3778514" y="2390503"/>
            <a:ext cx="8413486" cy="436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91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7C1C19-87BB-F3B7-25CF-9B0EBD2CA833}"/>
              </a:ext>
            </a:extLst>
          </p:cNvPr>
          <p:cNvSpPr txBox="1"/>
          <p:nvPr/>
        </p:nvSpPr>
        <p:spPr>
          <a:xfrm>
            <a:off x="1224501" y="0"/>
            <a:ext cx="8364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Критерии оценивания работы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4191B4B-4769-A389-B740-70D71BCBE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031564"/>
              </p:ext>
            </p:extLst>
          </p:nvPr>
        </p:nvGraphicFramePr>
        <p:xfrm>
          <a:off x="396680" y="513213"/>
          <a:ext cx="10281921" cy="627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899">
                  <a:extLst>
                    <a:ext uri="{9D8B030D-6E8A-4147-A177-3AD203B41FA5}">
                      <a16:colId xmlns:a16="http://schemas.microsoft.com/office/drawing/2014/main" val="2667320852"/>
                    </a:ext>
                  </a:extLst>
                </a:gridCol>
                <a:gridCol w="3159715">
                  <a:extLst>
                    <a:ext uri="{9D8B030D-6E8A-4147-A177-3AD203B41FA5}">
                      <a16:colId xmlns:a16="http://schemas.microsoft.com/office/drawing/2014/main" val="2910976456"/>
                    </a:ext>
                  </a:extLst>
                </a:gridCol>
                <a:gridCol w="3427307">
                  <a:extLst>
                    <a:ext uri="{9D8B030D-6E8A-4147-A177-3AD203B41FA5}">
                      <a16:colId xmlns:a16="http://schemas.microsoft.com/office/drawing/2014/main" val="2630219050"/>
                    </a:ext>
                  </a:extLst>
                </a:gridCol>
              </a:tblGrid>
              <a:tr h="512407"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Критерии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Баллы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743232"/>
                  </a:ext>
                </a:extLst>
              </a:tr>
              <a:tr h="512407">
                <a:tc v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098265"/>
                  </a:ext>
                </a:extLst>
              </a:tr>
              <a:tr h="51240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Название мастерской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«Исследователи природы»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170005"/>
                  </a:ext>
                </a:extLst>
              </a:tr>
              <a:tr h="512407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Полнота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 ответа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287601"/>
                  </a:ext>
                </a:extLst>
              </a:tr>
              <a:tr h="93438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ru-RU" sz="2800" b="0" dirty="0">
                          <a:solidFill>
                            <a:schemeClr val="tx1"/>
                          </a:solidFill>
                        </a:rPr>
                        <a:t>Выполнение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всех</a:t>
                      </a:r>
                      <a:r>
                        <a:rPr lang="ru-RU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заданий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148734"/>
                  </a:ext>
                </a:extLst>
              </a:tr>
              <a:tr h="93438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Презентация</a:t>
                      </a:r>
                    </a:p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продукта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198416"/>
                  </a:ext>
                </a:extLst>
              </a:tr>
              <a:tr h="512407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Итого: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221166"/>
                  </a:ext>
                </a:extLst>
              </a:tr>
              <a:tr h="177835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Перевод баллов в отметку:</a:t>
                      </a:r>
                    </a:p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6-5 баллов – «</a:t>
                      </a:r>
                      <a:r>
                        <a:rPr lang="ru-RU" sz="2800" dirty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»</a:t>
                      </a:r>
                    </a:p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4-3 балла – «</a:t>
                      </a:r>
                      <a:r>
                        <a:rPr lang="ru-RU" sz="2800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»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965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8695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7F4769-5AF0-810F-D40F-BD2C664C08B7}"/>
              </a:ext>
            </a:extLst>
          </p:cNvPr>
          <p:cNvSpPr txBox="1"/>
          <p:nvPr/>
        </p:nvSpPr>
        <p:spPr>
          <a:xfrm>
            <a:off x="357808" y="-15902"/>
            <a:ext cx="8977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Презентация мастерской «Знатоки»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3A860A-9A7D-B11B-C1F0-DBB2830CDFC5}"/>
              </a:ext>
            </a:extLst>
          </p:cNvPr>
          <p:cNvSpPr txBox="1"/>
          <p:nvPr/>
        </p:nvSpPr>
        <p:spPr>
          <a:xfrm>
            <a:off x="1561106" y="507318"/>
            <a:ext cx="7187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highlight>
                  <a:srgbClr val="00FF00"/>
                </a:highlight>
              </a:rPr>
              <a:t>Кластер «Законы тайги»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62AECF-1463-511A-4DB1-8186DF558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60" t="16502" r="4917" b="4617"/>
          <a:stretch/>
        </p:blipFill>
        <p:spPr bwMode="auto">
          <a:xfrm>
            <a:off x="445274" y="1160890"/>
            <a:ext cx="9246090" cy="53750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5530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7C1C19-87BB-F3B7-25CF-9B0EBD2CA833}"/>
              </a:ext>
            </a:extLst>
          </p:cNvPr>
          <p:cNvSpPr txBox="1"/>
          <p:nvPr/>
        </p:nvSpPr>
        <p:spPr>
          <a:xfrm>
            <a:off x="1224501" y="0"/>
            <a:ext cx="8364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Критерии оценивания работы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4191B4B-4769-A389-B740-70D71BCBE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031127"/>
              </p:ext>
            </p:extLst>
          </p:nvPr>
        </p:nvGraphicFramePr>
        <p:xfrm>
          <a:off x="396680" y="513213"/>
          <a:ext cx="10281921" cy="627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899">
                  <a:extLst>
                    <a:ext uri="{9D8B030D-6E8A-4147-A177-3AD203B41FA5}">
                      <a16:colId xmlns:a16="http://schemas.microsoft.com/office/drawing/2014/main" val="2667320852"/>
                    </a:ext>
                  </a:extLst>
                </a:gridCol>
                <a:gridCol w="3159715">
                  <a:extLst>
                    <a:ext uri="{9D8B030D-6E8A-4147-A177-3AD203B41FA5}">
                      <a16:colId xmlns:a16="http://schemas.microsoft.com/office/drawing/2014/main" val="2910976456"/>
                    </a:ext>
                  </a:extLst>
                </a:gridCol>
                <a:gridCol w="3427307">
                  <a:extLst>
                    <a:ext uri="{9D8B030D-6E8A-4147-A177-3AD203B41FA5}">
                      <a16:colId xmlns:a16="http://schemas.microsoft.com/office/drawing/2014/main" val="2630219050"/>
                    </a:ext>
                  </a:extLst>
                </a:gridCol>
              </a:tblGrid>
              <a:tr h="512407"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Критерии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Баллы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743232"/>
                  </a:ext>
                </a:extLst>
              </a:tr>
              <a:tr h="512407">
                <a:tc v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098265"/>
                  </a:ext>
                </a:extLst>
              </a:tr>
              <a:tr h="51240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Название мастерской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«Знатоки»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170005"/>
                  </a:ext>
                </a:extLst>
              </a:tr>
              <a:tr h="512407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Полнота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 ответа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287601"/>
                  </a:ext>
                </a:extLst>
              </a:tr>
              <a:tr h="93438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ru-RU" sz="2800" b="0" dirty="0">
                          <a:solidFill>
                            <a:schemeClr val="tx1"/>
                          </a:solidFill>
                        </a:rPr>
                        <a:t>Выполнение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всех</a:t>
                      </a:r>
                      <a:r>
                        <a:rPr lang="ru-RU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заданий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148734"/>
                  </a:ext>
                </a:extLst>
              </a:tr>
              <a:tr h="93438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Презентация</a:t>
                      </a:r>
                    </a:p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продукта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198416"/>
                  </a:ext>
                </a:extLst>
              </a:tr>
              <a:tr h="512407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Итого: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221166"/>
                  </a:ext>
                </a:extLst>
              </a:tr>
              <a:tr h="177835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Перевод баллов в отметку:</a:t>
                      </a:r>
                    </a:p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6-5 баллов – «</a:t>
                      </a:r>
                      <a:r>
                        <a:rPr lang="ru-RU" sz="2800" dirty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»</a:t>
                      </a:r>
                    </a:p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4-3 балла – «</a:t>
                      </a:r>
                      <a:r>
                        <a:rPr lang="ru-RU" sz="2800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»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965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5987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97C8E0-AB4C-CCBA-3CB6-221FE2DA2C81}"/>
              </a:ext>
            </a:extLst>
          </p:cNvPr>
          <p:cNvSpPr txBox="1"/>
          <p:nvPr/>
        </p:nvSpPr>
        <p:spPr>
          <a:xfrm>
            <a:off x="357808" y="-15902"/>
            <a:ext cx="8977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Презентация мастерской «Умелые руки»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707C97-21DB-B9E4-05B8-CE0D067E839A}"/>
              </a:ext>
            </a:extLst>
          </p:cNvPr>
          <p:cNvSpPr txBox="1"/>
          <p:nvPr/>
        </p:nvSpPr>
        <p:spPr>
          <a:xfrm>
            <a:off x="1561106" y="507318"/>
            <a:ext cx="7187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highlight>
                  <a:srgbClr val="00FF00"/>
                </a:highlight>
              </a:rPr>
              <a:t>Модель ёлочки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8CE9EB9-CCF3-C6D0-28D0-78577930F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51" y="1272281"/>
            <a:ext cx="5295568" cy="51650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3408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7C1C19-87BB-F3B7-25CF-9B0EBD2CA833}"/>
              </a:ext>
            </a:extLst>
          </p:cNvPr>
          <p:cNvSpPr txBox="1"/>
          <p:nvPr/>
        </p:nvSpPr>
        <p:spPr>
          <a:xfrm>
            <a:off x="1224501" y="0"/>
            <a:ext cx="8364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Критерии оценивания работы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4191B4B-4769-A389-B740-70D71BCBE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511640"/>
              </p:ext>
            </p:extLst>
          </p:nvPr>
        </p:nvGraphicFramePr>
        <p:xfrm>
          <a:off x="396680" y="513213"/>
          <a:ext cx="10281921" cy="627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899">
                  <a:extLst>
                    <a:ext uri="{9D8B030D-6E8A-4147-A177-3AD203B41FA5}">
                      <a16:colId xmlns:a16="http://schemas.microsoft.com/office/drawing/2014/main" val="2667320852"/>
                    </a:ext>
                  </a:extLst>
                </a:gridCol>
                <a:gridCol w="3159715">
                  <a:extLst>
                    <a:ext uri="{9D8B030D-6E8A-4147-A177-3AD203B41FA5}">
                      <a16:colId xmlns:a16="http://schemas.microsoft.com/office/drawing/2014/main" val="2910976456"/>
                    </a:ext>
                  </a:extLst>
                </a:gridCol>
                <a:gridCol w="3427307">
                  <a:extLst>
                    <a:ext uri="{9D8B030D-6E8A-4147-A177-3AD203B41FA5}">
                      <a16:colId xmlns:a16="http://schemas.microsoft.com/office/drawing/2014/main" val="2630219050"/>
                    </a:ext>
                  </a:extLst>
                </a:gridCol>
              </a:tblGrid>
              <a:tr h="512407"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Критерии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Баллы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743232"/>
                  </a:ext>
                </a:extLst>
              </a:tr>
              <a:tr h="512407">
                <a:tc v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098265"/>
                  </a:ext>
                </a:extLst>
              </a:tr>
              <a:tr h="51240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Название мастерской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«Умелые руки»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170005"/>
                  </a:ext>
                </a:extLst>
              </a:tr>
              <a:tr h="512407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Полнота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 ответа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287601"/>
                  </a:ext>
                </a:extLst>
              </a:tr>
              <a:tr h="93438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ru-RU" sz="2800" b="0" dirty="0">
                          <a:solidFill>
                            <a:schemeClr val="tx1"/>
                          </a:solidFill>
                        </a:rPr>
                        <a:t>Выполнение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всех</a:t>
                      </a:r>
                      <a:r>
                        <a:rPr lang="ru-RU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заданий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148734"/>
                  </a:ext>
                </a:extLst>
              </a:tr>
              <a:tr h="93438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Презентация</a:t>
                      </a:r>
                    </a:p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продукта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198416"/>
                  </a:ext>
                </a:extLst>
              </a:tr>
              <a:tr h="512407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Итого: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221166"/>
                  </a:ext>
                </a:extLst>
              </a:tr>
              <a:tr h="177835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Перевод баллов в отметку:</a:t>
                      </a:r>
                    </a:p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6-5 баллов – «</a:t>
                      </a:r>
                      <a:r>
                        <a:rPr lang="ru-RU" sz="2800" dirty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»</a:t>
                      </a:r>
                    </a:p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4-3 балла – «</a:t>
                      </a:r>
                      <a:r>
                        <a:rPr lang="ru-RU" sz="2800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»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965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7461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E67723-CDE6-519E-9011-DAAE19D4AD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65" t="38841" r="20696" b="30782"/>
          <a:stretch/>
        </p:blipFill>
        <p:spPr>
          <a:xfrm>
            <a:off x="568310" y="1608151"/>
            <a:ext cx="8895747" cy="36416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23406" y="470263"/>
            <a:ext cx="6505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Прием «Ребус»(выход на тему урока)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74329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78F2F68-3A73-04D2-11EB-250BEC90F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25" y="1396804"/>
            <a:ext cx="4328410" cy="42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47DAC0-179D-5CCD-FBF1-93771A4A3F31}"/>
              </a:ext>
            </a:extLst>
          </p:cNvPr>
          <p:cNvSpPr txBox="1"/>
          <p:nvPr/>
        </p:nvSpPr>
        <p:spPr>
          <a:xfrm>
            <a:off x="818843" y="348863"/>
            <a:ext cx="8841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Синквейн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08BDFF-4405-D297-DD76-60D1EDBEF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14" t="39623" r="9247" b="16192"/>
          <a:stretch/>
        </p:blipFill>
        <p:spPr bwMode="auto">
          <a:xfrm>
            <a:off x="4924302" y="1839950"/>
            <a:ext cx="4736392" cy="31780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9938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6FFD78D-D5A1-03F2-F561-559F9BA4F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7425791" cy="556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89076" y="1045027"/>
            <a:ext cx="34485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Тайга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    Большая         красивая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Обогащает   снабжает  </a:t>
            </a:r>
          </a:p>
          <a:p>
            <a:r>
              <a:rPr lang="ru-RU" dirty="0" smtClean="0"/>
              <a:t>            оберегает</a:t>
            </a:r>
          </a:p>
          <a:p>
            <a:endParaRPr lang="ru-RU" dirty="0"/>
          </a:p>
          <a:p>
            <a:r>
              <a:rPr lang="ru-RU" dirty="0" smtClean="0"/>
              <a:t>Берегите тайгу  - нашу кормилицу!</a:t>
            </a:r>
          </a:p>
          <a:p>
            <a:endParaRPr lang="ru-RU" dirty="0"/>
          </a:p>
          <a:p>
            <a:r>
              <a:rPr lang="ru-RU" dirty="0" smtClean="0"/>
              <a:t>Лес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7025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 информации: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УМК «Перспектива» учебник «Окружающий мир 4 класс» авторы : А.А. Плешаков, М.Ю. Новицкая.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www.youtube.com/watch?v=VgdKYa-n_0w</a:t>
            </a:r>
            <a:endParaRPr lang="ru-RU" dirty="0" smtClean="0"/>
          </a:p>
          <a:p>
            <a:r>
              <a:rPr lang="en-US" dirty="0">
                <a:hlinkClick r:id="rId3"/>
              </a:rPr>
              <a:t>https://www.youtube.com/watch?v=majLah2DHy8&amp;ab_channel=%</a:t>
            </a:r>
            <a:r>
              <a:rPr lang="en-US" dirty="0" smtClean="0">
                <a:hlinkClick r:id="rId3"/>
              </a:rPr>
              <a:t>D0%A3%D1%87%D0%B5%D0%B1%D0%BD%D0%B8%D0%BA%D0%92%D1%81%D0%BB%D1%83%D1%85</a:t>
            </a:r>
            <a:endParaRPr lang="ru-RU" dirty="0" smtClean="0"/>
          </a:p>
          <a:p>
            <a:r>
              <a:rPr lang="en-US" dirty="0"/>
              <a:t>https://www.google.com/search?sca_esv=00567827e142d3fb&amp;q=%D0%BA%D0%B0%D1%80%D1%82%D0%B8%D0%BD%D0%BA%D0%B8+%D0%BE+%D1%82%D0%B0%D0%B9%D0%B3%D0%B5&amp;uds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9831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67D286-9DE4-9570-B4AD-F668EC62B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C18443-8A54-0275-4FCC-81A6C4FBD610}"/>
              </a:ext>
            </a:extLst>
          </p:cNvPr>
          <p:cNvSpPr txBox="1"/>
          <p:nvPr/>
        </p:nvSpPr>
        <p:spPr>
          <a:xfrm>
            <a:off x="2035534" y="1789043"/>
            <a:ext cx="100424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/>
              <a:t>Благодарим </a:t>
            </a:r>
          </a:p>
          <a:p>
            <a:pPr algn="ctr"/>
            <a:r>
              <a:rPr lang="ru-RU" sz="4800" b="1" i="1" dirty="0"/>
              <a:t>за активную работу на уроке!</a:t>
            </a:r>
            <a:endParaRPr lang="ru-RU" sz="4800" i="1" dirty="0"/>
          </a:p>
        </p:txBody>
      </p:sp>
    </p:spTree>
    <p:extLst>
      <p:ext uri="{BB962C8B-B14F-4D97-AF65-F5344CB8AC3E}">
        <p14:creationId xmlns:p14="http://schemas.microsoft.com/office/powerpoint/2010/main" val="3448853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67D286-9DE4-9570-B4AD-F668EC62B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C18443-8A54-0275-4FCC-81A6C4FBD610}"/>
              </a:ext>
            </a:extLst>
          </p:cNvPr>
          <p:cNvSpPr txBox="1"/>
          <p:nvPr/>
        </p:nvSpPr>
        <p:spPr>
          <a:xfrm>
            <a:off x="2019631" y="1796994"/>
            <a:ext cx="100424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i="1" dirty="0"/>
              <a:t>Характеристика </a:t>
            </a:r>
          </a:p>
          <a:p>
            <a:pPr algn="ctr"/>
            <a:r>
              <a:rPr lang="ru-RU" sz="4800" i="1" dirty="0"/>
              <a:t>природной зоны тайги.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69D84A-499B-57B7-F6D0-35323AA895AA}"/>
              </a:ext>
            </a:extLst>
          </p:cNvPr>
          <p:cNvSpPr txBox="1"/>
          <p:nvPr/>
        </p:nvSpPr>
        <p:spPr>
          <a:xfrm>
            <a:off x="4150581" y="965997"/>
            <a:ext cx="5454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Тема урока: </a:t>
            </a:r>
          </a:p>
        </p:txBody>
      </p:sp>
    </p:spTree>
    <p:extLst>
      <p:ext uri="{BB962C8B-B14F-4D97-AF65-F5344CB8AC3E}">
        <p14:creationId xmlns:p14="http://schemas.microsoft.com/office/powerpoint/2010/main" val="90521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67D286-9DE4-9570-B4AD-F668EC62B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C18443-8A54-0275-4FCC-81A6C4FBD610}"/>
              </a:ext>
            </a:extLst>
          </p:cNvPr>
          <p:cNvSpPr txBox="1"/>
          <p:nvPr/>
        </p:nvSpPr>
        <p:spPr>
          <a:xfrm>
            <a:off x="2186606" y="2235858"/>
            <a:ext cx="100424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i="1" dirty="0"/>
              <a:t>изучить особенности </a:t>
            </a:r>
          </a:p>
          <a:p>
            <a:pPr algn="ctr"/>
            <a:r>
              <a:rPr lang="ru-RU" sz="4800" i="1" dirty="0"/>
              <a:t>природной зоны тайги</a:t>
            </a:r>
            <a:r>
              <a:rPr lang="ru-RU" sz="4800" dirty="0"/>
              <a:t>.</a:t>
            </a:r>
            <a:endParaRPr lang="ru-RU" sz="48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7E6D3-7958-5358-5FD0-90EC727D4260}"/>
              </a:ext>
            </a:extLst>
          </p:cNvPr>
          <p:cNvSpPr txBox="1"/>
          <p:nvPr/>
        </p:nvSpPr>
        <p:spPr>
          <a:xfrm>
            <a:off x="4858243" y="1256305"/>
            <a:ext cx="4699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Цель урока: </a:t>
            </a:r>
          </a:p>
        </p:txBody>
      </p:sp>
    </p:spTree>
    <p:extLst>
      <p:ext uri="{BB962C8B-B14F-4D97-AF65-F5344CB8AC3E}">
        <p14:creationId xmlns:p14="http://schemas.microsoft.com/office/powerpoint/2010/main" val="12525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Тайга - песня для детей - клип Собака в тайге - Лансере  _ Taiga - song for children">
            <a:hlinkClick r:id="" action="ppaction://media"/>
            <a:extLst>
              <a:ext uri="{FF2B5EF4-FFF2-40B4-BE49-F238E27FC236}">
                <a16:creationId xmlns:a16="http://schemas.microsoft.com/office/drawing/2014/main" id="{7C75AD1E-85B0-62BE-CE40-32722B5278E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1966" y="588526"/>
            <a:ext cx="9940834" cy="5591290"/>
          </a:xfrm>
        </p:spPr>
      </p:pic>
      <p:sp>
        <p:nvSpPr>
          <p:cNvPr id="3" name="TextBox 2"/>
          <p:cNvSpPr txBox="1"/>
          <p:nvPr/>
        </p:nvSpPr>
        <p:spPr>
          <a:xfrm>
            <a:off x="875211" y="0"/>
            <a:ext cx="8634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Мотивационный прием «</a:t>
            </a:r>
            <a:r>
              <a:rPr lang="en-US" dirty="0" smtClean="0"/>
              <a:t>See\think\wonder</a:t>
            </a:r>
            <a:r>
              <a:rPr lang="ru-RU" dirty="0" smtClean="0"/>
              <a:t>»- посмотрев видео дети отвечают на вопросы «Что увидел? О чем задумался? Чему удивился?»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203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5C3E27-C824-5214-F3C8-1448BA3D2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212"/>
            <a:ext cx="5680662" cy="491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2C7DA1-4131-326C-67ED-86D1A8B37043}"/>
              </a:ext>
            </a:extLst>
          </p:cNvPr>
          <p:cNvSpPr txBox="1"/>
          <p:nvPr/>
        </p:nvSpPr>
        <p:spPr>
          <a:xfrm>
            <a:off x="1886447" y="246492"/>
            <a:ext cx="581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92D050"/>
                </a:solidFill>
              </a:rPr>
              <a:t>«Корзина действий»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40925" y="1311964"/>
            <a:ext cx="40959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smtClean="0"/>
              <a:t>Узнать </a:t>
            </a:r>
            <a:r>
              <a:rPr lang="ru-RU" sz="2400" dirty="0"/>
              <a:t>географическое </a:t>
            </a:r>
            <a:endParaRPr lang="ru-RU" sz="2400" dirty="0" smtClean="0"/>
          </a:p>
          <a:p>
            <a:r>
              <a:rPr lang="ru-RU" sz="2400" dirty="0" smtClean="0"/>
              <a:t>       расположение </a:t>
            </a:r>
            <a:r>
              <a:rPr lang="ru-RU" sz="2400" dirty="0"/>
              <a:t>тайги.</a:t>
            </a:r>
            <a:endParaRPr lang="ru-RU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827E94-A7DC-1CFE-479F-B0316B2D3113}"/>
              </a:ext>
            </a:extLst>
          </p:cNvPr>
          <p:cNvSpPr txBox="1"/>
          <p:nvPr/>
        </p:nvSpPr>
        <p:spPr>
          <a:xfrm>
            <a:off x="5665918" y="2438992"/>
            <a:ext cx="7959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2. Изучить климат тайги.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04081" y="3258243"/>
            <a:ext cx="4786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3. Рассмотреть растительный и </a:t>
            </a:r>
            <a:endParaRPr lang="ru-RU" sz="2400" dirty="0" smtClean="0"/>
          </a:p>
          <a:p>
            <a:r>
              <a:rPr lang="ru-RU" sz="2400" dirty="0" smtClean="0"/>
              <a:t>      животный  мир </a:t>
            </a:r>
            <a:r>
              <a:rPr lang="ru-RU" sz="2400" dirty="0"/>
              <a:t>тайги.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35871" y="4473960"/>
            <a:ext cx="57233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4. Сформулировать </a:t>
            </a:r>
            <a:r>
              <a:rPr lang="ru-RU" sz="2400" dirty="0"/>
              <a:t>значение тайги в жизни человека.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40080" y="5977607"/>
            <a:ext cx="8778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Прием «</a:t>
            </a:r>
            <a:r>
              <a:rPr lang="en-US" sz="2000" dirty="0" smtClean="0"/>
              <a:t>Me\We\Us</a:t>
            </a:r>
            <a:r>
              <a:rPr lang="ru-RU" sz="2000" dirty="0" smtClean="0"/>
              <a:t>»- ученики на </a:t>
            </a:r>
            <a:r>
              <a:rPr lang="ru-RU" sz="2000" dirty="0" err="1" smtClean="0"/>
              <a:t>модерационных</a:t>
            </a:r>
            <a:r>
              <a:rPr lang="ru-RU" sz="2000" dirty="0" smtClean="0"/>
              <a:t> картах в виде грибочков прописывают действия и прикрепляют к корзине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4942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DE26DC-D047-C1D9-B510-2E327C59732D}"/>
              </a:ext>
            </a:extLst>
          </p:cNvPr>
          <p:cNvSpPr txBox="1"/>
          <p:nvPr/>
        </p:nvSpPr>
        <p:spPr>
          <a:xfrm>
            <a:off x="580444" y="673787"/>
            <a:ext cx="9000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/>
              <a:t>Пожелания одноклассникам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3AB2C6-74E0-8863-55D2-A1602FD23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2" t="32463" r="1452" b="6898"/>
          <a:stretch/>
        </p:blipFill>
        <p:spPr bwMode="auto">
          <a:xfrm>
            <a:off x="976023" y="1932167"/>
            <a:ext cx="8077200" cy="415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0443" y="6090699"/>
            <a:ext cx="8250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Мотивационный прием на работу на уроке «Пожелания» - выбирают пожелание на карточках или пишут свое и дарят одноклассникам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4425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0AB2E-3CBE-905B-BA35-2F4206837DF1}"/>
              </a:ext>
            </a:extLst>
          </p:cNvPr>
          <p:cNvSpPr txBox="1"/>
          <p:nvPr/>
        </p:nvSpPr>
        <p:spPr>
          <a:xfrm>
            <a:off x="270344" y="0"/>
            <a:ext cx="9605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Работа в группах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304CCE-8829-1A7A-3A27-326C5AC2F0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29" t="22575" r="72345" b="50836"/>
          <a:stretch/>
        </p:blipFill>
        <p:spPr bwMode="auto">
          <a:xfrm>
            <a:off x="634523" y="513414"/>
            <a:ext cx="3632993" cy="33487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112592-CB07-D10D-5D79-20FD9FA8F4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77" t="30352" r="31990" b="41303"/>
          <a:stretch/>
        </p:blipFill>
        <p:spPr bwMode="auto">
          <a:xfrm>
            <a:off x="6766560" y="491518"/>
            <a:ext cx="2916962" cy="31998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5BAF0E-B3EA-D611-BE26-F885303A34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41" t="24331" r="69100" b="44566"/>
          <a:stretch/>
        </p:blipFill>
        <p:spPr bwMode="auto">
          <a:xfrm>
            <a:off x="715617" y="3620328"/>
            <a:ext cx="3745065" cy="32020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B4E6EE-389B-8A18-0EDD-CCC9757268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99" t="25836" r="69664" b="39800"/>
          <a:stretch/>
        </p:blipFill>
        <p:spPr bwMode="auto">
          <a:xfrm>
            <a:off x="6766560" y="3608364"/>
            <a:ext cx="2916962" cy="31967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DBC1B4-6E21-D3C8-C28D-8A5CBD1B9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715" y="2511701"/>
            <a:ext cx="17811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51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7C1C19-87BB-F3B7-25CF-9B0EBD2CA833}"/>
              </a:ext>
            </a:extLst>
          </p:cNvPr>
          <p:cNvSpPr txBox="1"/>
          <p:nvPr/>
        </p:nvSpPr>
        <p:spPr>
          <a:xfrm>
            <a:off x="1152939" y="143124"/>
            <a:ext cx="8364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Критерии оценивания работы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4191B4B-4769-A389-B740-70D71BCBE29C}"/>
              </a:ext>
            </a:extLst>
          </p:cNvPr>
          <p:cNvGraphicFramePr>
            <a:graphicFrameLocks noGrp="1"/>
          </p:cNvGraphicFramePr>
          <p:nvPr/>
        </p:nvGraphicFramePr>
        <p:xfrm>
          <a:off x="396680" y="727899"/>
          <a:ext cx="10281921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899">
                  <a:extLst>
                    <a:ext uri="{9D8B030D-6E8A-4147-A177-3AD203B41FA5}">
                      <a16:colId xmlns:a16="http://schemas.microsoft.com/office/drawing/2014/main" val="2667320852"/>
                    </a:ext>
                  </a:extLst>
                </a:gridCol>
                <a:gridCol w="3159715">
                  <a:extLst>
                    <a:ext uri="{9D8B030D-6E8A-4147-A177-3AD203B41FA5}">
                      <a16:colId xmlns:a16="http://schemas.microsoft.com/office/drawing/2014/main" val="2910976456"/>
                    </a:ext>
                  </a:extLst>
                </a:gridCol>
                <a:gridCol w="3427307">
                  <a:extLst>
                    <a:ext uri="{9D8B030D-6E8A-4147-A177-3AD203B41FA5}">
                      <a16:colId xmlns:a16="http://schemas.microsoft.com/office/drawing/2014/main" val="2630219050"/>
                    </a:ext>
                  </a:extLst>
                </a:gridCol>
              </a:tblGrid>
              <a:tr h="512407"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Критерии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Баллы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743232"/>
                  </a:ext>
                </a:extLst>
              </a:tr>
              <a:tr h="512407">
                <a:tc v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098265"/>
                  </a:ext>
                </a:extLst>
              </a:tr>
              <a:tr h="512407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Полнота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 ответа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287601"/>
                  </a:ext>
                </a:extLst>
              </a:tr>
              <a:tr h="93438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ru-RU" sz="2800" b="0" dirty="0">
                          <a:solidFill>
                            <a:schemeClr val="tx1"/>
                          </a:solidFill>
                        </a:rPr>
                        <a:t>Выполнение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всех</a:t>
                      </a:r>
                      <a:r>
                        <a:rPr lang="ru-RU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заданий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148734"/>
                  </a:ext>
                </a:extLst>
              </a:tr>
              <a:tr h="93438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Презентация</a:t>
                      </a:r>
                    </a:p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продукта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198416"/>
                  </a:ext>
                </a:extLst>
              </a:tr>
              <a:tr h="512407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Итого: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221166"/>
                  </a:ext>
                </a:extLst>
              </a:tr>
              <a:tr h="177835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Перевод баллов в отметку:</a:t>
                      </a:r>
                    </a:p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6-5 баллов – «</a:t>
                      </a:r>
                      <a:r>
                        <a:rPr lang="ru-RU" sz="2800" dirty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»</a:t>
                      </a:r>
                    </a:p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4-3 балла – «</a:t>
                      </a:r>
                      <a:r>
                        <a:rPr lang="ru-RU" sz="2800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»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965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068016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202</TotalTime>
  <Words>541</Words>
  <Application>Microsoft Office PowerPoint</Application>
  <PresentationFormat>Широкоэкранный</PresentationFormat>
  <Paragraphs>143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Trebuchet MS</vt:lpstr>
      <vt:lpstr>Wingdings 3</vt:lpstr>
      <vt:lpstr>Аспект</vt:lpstr>
      <vt:lpstr>Презентация к уроку по учебному предмету «Окружающий мир» в 4-ом классе на тему «Характеристика природной зоны России - Тайга»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информации: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Ребус</dc:title>
  <dc:creator>А. П.</dc:creator>
  <cp:lastModifiedBy>Вика</cp:lastModifiedBy>
  <cp:revision>15</cp:revision>
  <dcterms:created xsi:type="dcterms:W3CDTF">2023-12-11T15:26:05Z</dcterms:created>
  <dcterms:modified xsi:type="dcterms:W3CDTF">2024-03-31T18:42:12Z</dcterms:modified>
</cp:coreProperties>
</file>