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sldIdLst>
    <p:sldId id="256" r:id="rId2"/>
    <p:sldId id="268" r:id="rId3"/>
    <p:sldId id="272" r:id="rId4"/>
    <p:sldId id="263" r:id="rId5"/>
    <p:sldId id="276" r:id="rId6"/>
    <p:sldId id="260" r:id="rId7"/>
    <p:sldId id="277" r:id="rId8"/>
    <p:sldId id="270" r:id="rId9"/>
    <p:sldId id="278" r:id="rId10"/>
    <p:sldId id="264" r:id="rId11"/>
    <p:sldId id="279" r:id="rId12"/>
    <p:sldId id="265" r:id="rId13"/>
    <p:sldId id="280" r:id="rId14"/>
    <p:sldId id="266" r:id="rId15"/>
    <p:sldId id="261" r:id="rId16"/>
    <p:sldId id="267" r:id="rId17"/>
    <p:sldId id="281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000099"/>
    <a:srgbClr val="0000CC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629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926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6414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26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3825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624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0782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703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5746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2262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96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033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366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251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641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755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674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9U5P6DR7mQE" TargetMode="External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16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vatars.mds.yandex.net/get-pdb/1931145/46b7a2e7-bc36-4dbd-a5d2-815b3e29fb0b/s1200" TargetMode="External"/><Relationship Id="rId2" Type="http://schemas.openxmlformats.org/officeDocument/2006/relationships/hyperlink" Target="https://youtu.be/9U5P6DR7mQE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image.ceneostatic.pl/data/products/49759158/i-navitel-t700-3g-revolution.jpg" TargetMode="External"/><Relationship Id="rId5" Type="http://schemas.openxmlformats.org/officeDocument/2006/relationships/hyperlink" Target="http://www.lenagold.ru/" TargetMode="External"/><Relationship Id="rId4" Type="http://schemas.openxmlformats.org/officeDocument/2006/relationships/hyperlink" Target="https://i.pinimg.com/736x/61/50/3c/61503cbda046dad086d1e0514593c668--garden-gates-entryway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7730" y="553791"/>
            <a:ext cx="7560733" cy="4391696"/>
          </a:xfrm>
        </p:spPr>
        <p:txBody>
          <a:bodyPr/>
          <a:lstStyle/>
          <a:p>
            <a:pPr algn="ctr"/>
            <a:r>
              <a:rPr lang="ru-RU" sz="33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Презентация к уроку по учебному предмету «</a:t>
            </a:r>
            <a:r>
              <a:rPr lang="ru-RU" sz="44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Русский язык» </a:t>
            </a:r>
            <a:br>
              <a:rPr lang="ru-RU" sz="44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44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во 2 классе</a:t>
            </a:r>
            <a:r>
              <a:rPr lang="ru-RU" sz="44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44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44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/>
            </a:r>
            <a:br>
              <a:rPr lang="ru-RU" sz="44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ru-RU" sz="36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ТЕМА: «ИМЯ СУЩЕСТВИТЕЛЬНОЕ»</a:t>
            </a:r>
            <a:br>
              <a:rPr lang="ru-RU" sz="36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endParaRPr lang="ru-RU" sz="3600" dirty="0">
              <a:solidFill>
                <a:srgbClr val="0099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36669" y="5454632"/>
            <a:ext cx="5826719" cy="1096899"/>
          </a:xfrm>
        </p:spPr>
        <p:txBody>
          <a:bodyPr>
            <a:normAutofit fontScale="70000" lnSpcReduction="20000"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Учитель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начальных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классов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МКОУ «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Вихоревская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 СОШ №10»</a:t>
            </a:r>
          </a:p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Bookman Old Style" panose="02050604050505020204" pitchFamily="18" charset="0"/>
              </a:rPr>
              <a:t>Доценко Лилия Николаевна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49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2264"/>
          <a:stretch/>
        </p:blipFill>
        <p:spPr>
          <a:xfrm>
            <a:off x="140263" y="122135"/>
            <a:ext cx="8890848" cy="6543953"/>
          </a:xfrm>
          <a:prstGeom prst="round2DiagRect">
            <a:avLst>
              <a:gd name="adj1" fmla="val 0"/>
              <a:gd name="adj2" fmla="val 1167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8" name="Picture 14" descr="Вопросительный зна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63" y="122135"/>
            <a:ext cx="1188942" cy="198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46710" y="231340"/>
            <a:ext cx="36295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Bookman Old Style" panose="02050604050505020204" pitchFamily="18" charset="0"/>
              </a:rPr>
              <a:t>ОЗЕРО ЛОВУШЕК</a:t>
            </a:r>
            <a:endParaRPr lang="ru-RU" sz="2800" b="1" dirty="0">
              <a:solidFill>
                <a:srgbClr val="0000CC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29205" y="1332089"/>
            <a:ext cx="77019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ВАСЯ РЫБАКОВ БЫЛ У РЫБАКОВ.</a:t>
            </a:r>
            <a:endParaRPr lang="ru-RU" sz="36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47648" y="1978420"/>
            <a:ext cx="7133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>
                <a:latin typeface="Bookman Old Style" panose="02050604050505020204" pitchFamily="18" charset="0"/>
              </a:rPr>
              <a:t>Вася</a:t>
            </a:r>
            <a:r>
              <a:rPr lang="ru-RU" sz="3200" b="1" i="1" dirty="0">
                <a:latin typeface="Bookman Old Style" panose="02050604050505020204" pitchFamily="18" charset="0"/>
              </a:rPr>
              <a:t> </a:t>
            </a:r>
            <a:r>
              <a:rPr lang="ru-RU" sz="3200" b="1" i="1" dirty="0" smtClean="0">
                <a:latin typeface="Bookman Old Style" panose="02050604050505020204" pitchFamily="18" charset="0"/>
              </a:rPr>
              <a:t>Рыбаков </a:t>
            </a:r>
            <a:r>
              <a:rPr lang="ru-RU" sz="3200" b="1" i="1" dirty="0">
                <a:latin typeface="Bookman Old Style" panose="02050604050505020204" pitchFamily="18" charset="0"/>
              </a:rPr>
              <a:t>был у рыбаков.</a:t>
            </a:r>
          </a:p>
        </p:txBody>
      </p:sp>
      <p:pic>
        <p:nvPicPr>
          <p:cNvPr id="3074" name="Picture 2" descr="https://i.pinimg.com/originals/1c/7d/90/1c7d900810411023c03cc7e7f4b11b9b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64" b="8597"/>
          <a:stretch/>
        </p:blipFill>
        <p:spPr bwMode="auto">
          <a:xfrm>
            <a:off x="18103" y="4086578"/>
            <a:ext cx="9135168" cy="277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03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450760" y="183950"/>
            <a:ext cx="74845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Физминутка</a:t>
            </a:r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в лесу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651" y="2511380"/>
            <a:ext cx="2543642" cy="255001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11849" y="1262643"/>
            <a:ext cx="3667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youtu.be/9U5P6DR7mQE</a:t>
            </a:r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350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1848"/>
          <a:stretch/>
        </p:blipFill>
        <p:spPr>
          <a:xfrm>
            <a:off x="192461" y="178579"/>
            <a:ext cx="8770917" cy="6543953"/>
          </a:xfrm>
          <a:prstGeom prst="round2DiagRect">
            <a:avLst>
              <a:gd name="adj1" fmla="val 0"/>
              <a:gd name="adj2" fmla="val 1167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094089" y="999599"/>
            <a:ext cx="663222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smtClean="0">
                <a:latin typeface="Bookman Old Style" panose="02050604050505020204" pitchFamily="18" charset="0"/>
              </a:rPr>
              <a:t>Кусты        Пень</a:t>
            </a:r>
            <a:endParaRPr lang="ru-RU" sz="4800" b="1" i="1" dirty="0">
              <a:latin typeface="Bookman Old Style" panose="02050604050505020204" pitchFamily="18" charset="0"/>
            </a:endParaRPr>
          </a:p>
          <a:p>
            <a:r>
              <a:rPr lang="ru-RU" sz="4800" b="1" i="1" dirty="0">
                <a:latin typeface="Bookman Old Style" panose="02050604050505020204" pitchFamily="18" charset="0"/>
              </a:rPr>
              <a:t>кочки        деревья</a:t>
            </a:r>
          </a:p>
          <a:p>
            <a:r>
              <a:rPr lang="ru-RU" sz="4800" b="1" i="1" dirty="0">
                <a:latin typeface="Bookman Old Style" panose="02050604050505020204" pitchFamily="18" charset="0"/>
              </a:rPr>
              <a:t>солнце        ветер  </a:t>
            </a:r>
            <a:r>
              <a:rPr lang="ru-RU" sz="2800" b="1" i="1" dirty="0">
                <a:latin typeface="Bookman Old Style" panose="02050604050505020204" pitchFamily="18" charset="0"/>
              </a:rPr>
              <a:t>             </a:t>
            </a:r>
            <a:r>
              <a:rPr lang="ru-RU" sz="2400" b="1" dirty="0"/>
              <a:t>     </a:t>
            </a:r>
          </a:p>
        </p:txBody>
      </p:sp>
      <p:pic>
        <p:nvPicPr>
          <p:cNvPr id="5124" name="Picture 4" descr="https://2.bp.blogspot.com/-pmP6_Toj-pk/Wxpo8E6dbMI/AAAAAAAAarE/ZZW4klA4IeoDyA2RodEbEgK72yBtjodagCLcBGAs/s1600/in%2BVillage_DoV%2B%252828%252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22" y="3756857"/>
            <a:ext cx="8952089" cy="3786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63159" y="289055"/>
            <a:ext cx="36006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0000CC"/>
                </a:solidFill>
                <a:latin typeface="Bookman Old Style" panose="02050604050505020204" pitchFamily="18" charset="0"/>
              </a:rPr>
              <a:t>ТОПКОЕ БОЛОТО</a:t>
            </a:r>
            <a:endParaRPr lang="ru-RU" sz="2800" b="1" dirty="0">
              <a:solidFill>
                <a:srgbClr val="0000CC"/>
              </a:solidFill>
              <a:latin typeface="Bookman Old Style" panose="020506040505050202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302933" y="3307923"/>
            <a:ext cx="2088445" cy="1"/>
          </a:xfrm>
          <a:prstGeom prst="line">
            <a:avLst/>
          </a:prstGeom>
          <a:ln w="666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937956" y="2494844"/>
            <a:ext cx="2540000" cy="11289"/>
          </a:xfrm>
          <a:prstGeom prst="line">
            <a:avLst/>
          </a:prstGeom>
          <a:ln w="539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14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19164"/>
            <a:ext cx="7484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«ПОВТОРЕНИЕ - МАТЬ УЧЕНИЯ»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16628" y="1443393"/>
            <a:ext cx="8497539" cy="5176091"/>
            <a:chOff x="403354" y="1553656"/>
            <a:chExt cx="7586831" cy="4391377"/>
          </a:xfrm>
          <a:effectLst>
            <a:glow rad="101600">
              <a:srgbClr val="FFFFFF">
                <a:alpha val="60000"/>
              </a:srgbClr>
            </a:glow>
          </a:effectLst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354" y="1553656"/>
              <a:ext cx="7586831" cy="439137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9772" y="2425366"/>
              <a:ext cx="5350272" cy="31148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2235431" y="2586657"/>
            <a:ext cx="3944122" cy="491394"/>
          </a:xfrm>
          <a:prstGeom prst="round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РЕЧИ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35431" y="3232928"/>
            <a:ext cx="3013670" cy="384511"/>
          </a:xfrm>
          <a:prstGeom prst="round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83207" y="1580559"/>
            <a:ext cx="7209651" cy="76944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0"/>
                <a:latin typeface="Calibri" panose="020F0502020204030204" pitchFamily="34" charset="0"/>
              </a:rPr>
              <a:t>ИМЯ СУЩЕСТВИТЕЛЬНОЕ</a:t>
            </a:r>
            <a:endParaRPr lang="ru-RU" sz="4400" b="1" dirty="0">
              <a:ln w="0"/>
              <a:latin typeface="Calibri" panose="020F050202020403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666130" y="228600"/>
            <a:ext cx="4418004" cy="1353206"/>
            <a:chOff x="-1786721" y="-504223"/>
            <a:chExt cx="5996741" cy="1949443"/>
          </a:xfrm>
        </p:grpSpPr>
        <p:pic>
          <p:nvPicPr>
            <p:cNvPr id="11" name="Picture 2" descr="https://cdn.pixabay.com/photo/2013/07/12/15/34/sweden-150110_640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454306">
              <a:off x="236928" y="-2527872"/>
              <a:ext cx="1949443" cy="5996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21023" y="-49400"/>
              <a:ext cx="2707840" cy="682811"/>
            </a:xfrm>
            <a:prstGeom prst="rect">
              <a:avLst/>
            </a:prstGeom>
          </p:spPr>
        </p:pic>
      </p:grpSp>
      <p:sp>
        <p:nvSpPr>
          <p:cNvPr id="14" name="Скругленный прямоугольник 13"/>
          <p:cNvSpPr/>
          <p:nvPr/>
        </p:nvSpPr>
        <p:spPr>
          <a:xfrm>
            <a:off x="2235431" y="3738312"/>
            <a:ext cx="3013670" cy="384511"/>
          </a:xfrm>
          <a:prstGeom prst="round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КТО?ЧТО?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20417" y="4268557"/>
            <a:ext cx="5781821" cy="384511"/>
          </a:xfrm>
          <a:prstGeom prst="round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ОДУШЕВЛЕННЫЕ  НЕОДУШЕВЛЕННЫЕ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20417" y="4855009"/>
            <a:ext cx="5491893" cy="384511"/>
          </a:xfrm>
          <a:prstGeom prst="round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СОБСТВЕННЫЕ И НАРИЦАТЕЛЬНЫЕ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120417" y="5441461"/>
            <a:ext cx="3083611" cy="384511"/>
          </a:xfrm>
          <a:prstGeom prst="round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ЕД.Ч.      МН. Ч.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6816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1848"/>
          <a:stretch/>
        </p:blipFill>
        <p:spPr>
          <a:xfrm>
            <a:off x="168970" y="332024"/>
            <a:ext cx="8548315" cy="6377870"/>
          </a:xfrm>
          <a:prstGeom prst="round2DiagRect">
            <a:avLst>
              <a:gd name="adj1" fmla="val 0"/>
              <a:gd name="adj2" fmla="val 1167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70" y="128202"/>
            <a:ext cx="1443691" cy="1447309"/>
          </a:xfrm>
          <a:prstGeom prst="rect">
            <a:avLst/>
          </a:prstGeom>
        </p:spPr>
      </p:pic>
      <p:pic>
        <p:nvPicPr>
          <p:cNvPr id="7170" name="Picture 2" descr="https://i.pinimg.com/originals/23/b1/7c/23b17c664a58e704ed7fcf00e9b71d87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04" b="44160"/>
          <a:stretch/>
        </p:blipFill>
        <p:spPr bwMode="auto">
          <a:xfrm>
            <a:off x="1335734" y="3679513"/>
            <a:ext cx="1413835" cy="144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r="54705"/>
          <a:stretch/>
        </p:blipFill>
        <p:spPr>
          <a:xfrm>
            <a:off x="1335734" y="1755967"/>
            <a:ext cx="1159505" cy="142217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186757" y="1974607"/>
            <a:ext cx="4477508" cy="20313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ru-RU" sz="4800" b="1" i="1" cap="none" spc="0" dirty="0" smtClean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-</a:t>
            </a:r>
            <a:r>
              <a:rPr lang="ru-RU" sz="24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СУЩ., </a:t>
            </a:r>
            <a:r>
              <a:rPr lang="ru-RU" sz="2400" b="1" i="1" dirty="0" smtClean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ПРЕДМЕТ</a:t>
            </a:r>
            <a:r>
              <a:rPr lang="ru-RU" sz="24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ru-RU" sz="2400" b="1" i="1" dirty="0" smtClean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ЧТО</a:t>
            </a:r>
            <a:r>
              <a:rPr lang="ru-RU" sz="24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?, </a:t>
            </a:r>
          </a:p>
          <a:p>
            <a:pPr lvl="0" algn="ctr"/>
            <a:r>
              <a:rPr lang="ru-RU" sz="24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НЕОДУШ., НАРИЦ., ЕД.Ч. </a:t>
            </a:r>
            <a:endParaRPr lang="ru-RU" sz="3600" b="1" i="1" dirty="0">
              <a:ln w="0"/>
              <a:solidFill>
                <a:srgbClr val="0000CC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5400" b="1" cap="none" spc="0" dirty="0" smtClean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ru-RU" sz="5400" b="1" cap="none" spc="0" dirty="0">
              <a:ln w="0"/>
              <a:solidFill>
                <a:srgbClr val="00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04977" y="4097928"/>
            <a:ext cx="366478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ru-RU" sz="4400" b="1" i="1" dirty="0" smtClean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-</a:t>
            </a:r>
            <a:r>
              <a:rPr lang="ru-RU" sz="20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СУЩ., </a:t>
            </a:r>
            <a:r>
              <a:rPr lang="ru-RU" sz="2000" b="1" i="1" dirty="0" smtClean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ПРЕДМЕТ</a:t>
            </a:r>
            <a:r>
              <a:rPr lang="ru-RU" sz="20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, </a:t>
            </a:r>
            <a:r>
              <a:rPr lang="ru-RU" sz="2000" b="1" i="1" dirty="0" smtClean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КТО?, </a:t>
            </a:r>
            <a:endParaRPr lang="ru-RU" sz="2000" b="1" i="1" dirty="0">
              <a:ln w="0"/>
              <a:solidFill>
                <a:srgbClr val="0000CC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</a:endParaRPr>
          </a:p>
          <a:p>
            <a:pPr lvl="0" algn="ctr"/>
            <a:r>
              <a:rPr lang="ru-RU" sz="2000" b="1" i="1" dirty="0" smtClean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ОДУШ</a:t>
            </a:r>
            <a:r>
              <a:rPr lang="ru-RU" sz="20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., НАРИЦ., </a:t>
            </a:r>
            <a:r>
              <a:rPr lang="ru-RU" sz="2000" b="1" i="1" dirty="0" smtClean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МН.Ч</a:t>
            </a:r>
            <a:r>
              <a:rPr lang="ru-RU" sz="20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. </a:t>
            </a:r>
            <a:endParaRPr lang="ru-RU" sz="4800" b="1" cap="none" spc="0" dirty="0">
              <a:ln w="0"/>
              <a:solidFill>
                <a:srgbClr val="0000CC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83175" y="327121"/>
            <a:ext cx="263565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СОЛНЦЕ-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18832" y="442323"/>
            <a:ext cx="34446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СУЩ</a:t>
            </a:r>
            <a:r>
              <a:rPr lang="ru-RU" sz="2800" b="1" i="1" dirty="0" smtClean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.,</a:t>
            </a:r>
            <a:r>
              <a:rPr lang="ru-RU" sz="28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233038" y="454170"/>
            <a:ext cx="21836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ПРЕДМЕТ,</a:t>
            </a:r>
            <a:endParaRPr lang="ru-RU" sz="28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300812" y="422232"/>
            <a:ext cx="13179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ЧТО?,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550689" y="976722"/>
            <a:ext cx="23006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НЕОДУШ.,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24104" y="977390"/>
            <a:ext cx="17764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НАРИЦ.,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5272162" y="976722"/>
            <a:ext cx="1356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800" b="1" i="1" dirty="0">
                <a:ln w="0"/>
                <a:solidFill>
                  <a:srgbClr val="0000CC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ЕД.Ч. </a:t>
            </a:r>
            <a:endParaRPr lang="ru-RU" sz="4000" b="1" i="1" dirty="0">
              <a:ln w="0"/>
              <a:solidFill>
                <a:srgbClr val="0000CC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12886" y="2022697"/>
            <a:ext cx="165622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Снег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2552845" y="4112520"/>
            <a:ext cx="284885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Птицы</a:t>
            </a:r>
            <a:r>
              <a:rPr lang="ru-RU" sz="4400" b="1" i="1" dirty="0">
                <a:ln w="0"/>
                <a:solidFill>
                  <a:srgbClr val="000099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Bookman Old Style" panose="02050604050505020204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979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2958" t="2926" r="2211" b="4009"/>
          <a:stretch/>
        </p:blipFill>
        <p:spPr>
          <a:xfrm>
            <a:off x="104938" y="101024"/>
            <a:ext cx="8923152" cy="6555346"/>
          </a:xfrm>
          <a:prstGeom prst="rect">
            <a:avLst/>
          </a:prstGeom>
        </p:spPr>
      </p:pic>
      <p:pic>
        <p:nvPicPr>
          <p:cNvPr id="3" name="Рисунок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196" y="2153696"/>
            <a:ext cx="1277093" cy="1190025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084" y="2174561"/>
            <a:ext cx="1285980" cy="1204136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476" y="2146515"/>
            <a:ext cx="1197574" cy="1141482"/>
          </a:xfrm>
          <a:prstGeom prst="rect">
            <a:avLst/>
          </a:prstGeom>
          <a:noFill/>
        </p:spPr>
      </p:pic>
      <p:pic>
        <p:nvPicPr>
          <p:cNvPr id="6" name="Рисунок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819" y="2115188"/>
            <a:ext cx="1285980" cy="1204136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1400" y="2162494"/>
            <a:ext cx="1151379" cy="1128852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7380" y="2083861"/>
            <a:ext cx="1197574" cy="1141482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400" y="0"/>
            <a:ext cx="1761430" cy="1765844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352281" y="312739"/>
            <a:ext cx="74845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Проверим себя</a:t>
            </a:r>
            <a:endParaRPr lang="ru-RU" sz="4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116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554" t="2322" b="5673"/>
          <a:stretch/>
        </p:blipFill>
        <p:spPr>
          <a:xfrm>
            <a:off x="0" y="-41361"/>
            <a:ext cx="8937938" cy="68993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313091" y="3005070"/>
            <a:ext cx="6061951" cy="2759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5400" b="1" dirty="0">
                <a:effectLst>
                  <a:glow rad="228600">
                    <a:srgbClr val="FFFFFF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r>
              <a:rPr lang="ru-RU" sz="5400" b="1" dirty="0" smtClean="0">
                <a:effectLst>
                  <a:glow rad="228600">
                    <a:srgbClr val="FFFFFF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effectLst>
                  <a:glow rad="228600">
                    <a:srgbClr val="FFFFFF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повторил</a:t>
            </a:r>
            <a:r>
              <a:rPr lang="ru-RU" sz="5400" b="1" dirty="0" smtClean="0">
                <a:effectLst>
                  <a:glow rad="228600">
                    <a:srgbClr val="FFFFFF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5400" b="1" dirty="0" smtClean="0">
                <a:effectLst>
                  <a:glow rad="228600">
                    <a:srgbClr val="FFFFFF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Я </a:t>
            </a:r>
            <a:r>
              <a:rPr lang="ru-RU" sz="5400" b="1" dirty="0">
                <a:effectLst>
                  <a:glow rad="228600">
                    <a:srgbClr val="FFFFFF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запомнил </a:t>
            </a:r>
            <a:r>
              <a:rPr lang="ru-RU" sz="5400" b="1" dirty="0" smtClean="0">
                <a:effectLst>
                  <a:glow rad="228600">
                    <a:srgbClr val="FFFFFF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5400" b="1" dirty="0">
                <a:effectLst>
                  <a:glow rad="228600">
                    <a:srgbClr val="FFFFFF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</a:t>
            </a:r>
            <a:r>
              <a:rPr lang="ru-RU" sz="5400" b="1" dirty="0" smtClean="0">
                <a:effectLst>
                  <a:glow rad="228600">
                    <a:srgbClr val="FFFFFF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5400" b="1" dirty="0">
                <a:effectLst>
                  <a:glow rad="228600">
                    <a:srgbClr val="FFFFFF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узнал…</a:t>
            </a:r>
            <a:endParaRPr lang="ru-RU" sz="4400" b="1" dirty="0">
              <a:effectLst>
                <a:glow rad="228600">
                  <a:srgbClr val="FFFFFF"/>
                </a:glo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76268" y="1071002"/>
            <a:ext cx="4871013" cy="5837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3200" b="1" dirty="0" smtClean="0">
                <a:effectLst>
                  <a:glow rad="228600">
                    <a:srgbClr val="FFFFFF"/>
                  </a:glo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 ПОЖАЛОВАТЬ!</a:t>
            </a:r>
            <a:endParaRPr lang="ru-RU" sz="3200" b="1" dirty="0">
              <a:effectLst>
                <a:glow rad="228600">
                  <a:srgbClr val="FFFFFF"/>
                </a:glo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15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8819" y="977652"/>
            <a:ext cx="36679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youtu.be/9U5P6DR7mQE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8819" y="14862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avatars.mds.yandex.net/get-pdb/1931145/46b7a2e7-bc36-4dbd-a5d2-815b3e29fb0b/s1200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08819" y="240959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4"/>
              </a:rPr>
              <a:t>https://i.pinimg.com/736x/61/50/3c/61503cbda046dad086d1e0514593c668--</a:t>
            </a:r>
            <a:r>
              <a:rPr lang="en-US" dirty="0" smtClean="0">
                <a:hlinkClick r:id="rId4"/>
              </a:rPr>
              <a:t>garden-gates-entryway.jpg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08819" y="3540548"/>
            <a:ext cx="28260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http://www.lenagold.ru/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8819" y="393568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6"/>
              </a:rPr>
              <a:t>https://</a:t>
            </a:r>
            <a:r>
              <a:rPr lang="en-US" dirty="0" smtClean="0">
                <a:hlinkClick r:id="rId6"/>
              </a:rPr>
              <a:t>image.ceneostatic.pl/data/products/49759158/i-navitel-t700-3g-revolution.jpg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08819" y="400052"/>
            <a:ext cx="7484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Источники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97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871" y="973344"/>
            <a:ext cx="7942337" cy="49646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6" name="Группа 5"/>
          <p:cNvGrpSpPr/>
          <p:nvPr/>
        </p:nvGrpSpPr>
        <p:grpSpPr>
          <a:xfrm>
            <a:off x="1144737" y="-1378"/>
            <a:ext cx="5996741" cy="1949443"/>
            <a:chOff x="-1786721" y="-504223"/>
            <a:chExt cx="5996741" cy="1949443"/>
          </a:xfrm>
        </p:grpSpPr>
        <p:pic>
          <p:nvPicPr>
            <p:cNvPr id="1026" name="Picture 2" descr="https://cdn.pixabay.com/photo/2013/07/12/15/34/sweden-150110_640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454306">
              <a:off x="236928" y="-2527872"/>
              <a:ext cx="1949443" cy="5996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21023" y="-49400"/>
              <a:ext cx="2707840" cy="682811"/>
            </a:xfrm>
            <a:prstGeom prst="rect">
              <a:avLst/>
            </a:prstGeom>
          </p:spPr>
        </p:pic>
      </p:grpSp>
      <p:pic>
        <p:nvPicPr>
          <p:cNvPr id="7" name="Picture 16" descr="https://sme.co.ua/attachments/Image/vopros-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133" y="170701"/>
            <a:ext cx="1605283" cy="1605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620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19164"/>
            <a:ext cx="7484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«ПОВТОРЕНИЕ - МАТЬ УЧЕНИЯ»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60096" y="1379799"/>
            <a:ext cx="8497539" cy="5176091"/>
            <a:chOff x="403354" y="1553656"/>
            <a:chExt cx="7586831" cy="4391377"/>
          </a:xfrm>
          <a:effectLst>
            <a:glow rad="101600">
              <a:srgbClr val="FFFFFF">
                <a:alpha val="60000"/>
              </a:srgbClr>
            </a:glow>
          </a:effectLst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354" y="1553656"/>
              <a:ext cx="7586831" cy="439137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9772" y="2425366"/>
              <a:ext cx="5350272" cy="31148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2235431" y="2586657"/>
            <a:ext cx="3944122" cy="491394"/>
          </a:xfrm>
          <a:prstGeom prst="round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РЕЧИ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35431" y="3232928"/>
            <a:ext cx="3013670" cy="384511"/>
          </a:xfrm>
          <a:prstGeom prst="round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57449" y="1532701"/>
            <a:ext cx="7209651" cy="76944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0"/>
                <a:latin typeface="Calibri" panose="020F0502020204030204" pitchFamily="34" charset="0"/>
              </a:rPr>
              <a:t>ИМЯ СУЩЕСТВИТЕЛЬНОЕ</a:t>
            </a:r>
            <a:endParaRPr lang="ru-RU" sz="4400" b="1" dirty="0">
              <a:ln w="0"/>
              <a:latin typeface="Calibri" panose="020F050202020403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666130" y="228600"/>
            <a:ext cx="4418004" cy="1353206"/>
            <a:chOff x="-1786721" y="-504223"/>
            <a:chExt cx="5996741" cy="1949443"/>
          </a:xfrm>
        </p:grpSpPr>
        <p:pic>
          <p:nvPicPr>
            <p:cNvPr id="11" name="Picture 2" descr="https://cdn.pixabay.com/photo/2013/07/12/15/34/sweden-150110_640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454306">
              <a:off x="236928" y="-2527872"/>
              <a:ext cx="1949443" cy="5996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21023" y="-49400"/>
              <a:ext cx="2707840" cy="6828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4581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clip.cookdiary.net/sites/default/files/wallpaper/meadow-clipart/230673/meadow-clipart-leave-grass-230673-184888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24" y="4323644"/>
            <a:ext cx="9096375" cy="2534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Белый заяц сидит на снегу под елью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27"/>
          <a:stretch/>
        </p:blipFill>
        <p:spPr bwMode="auto">
          <a:xfrm>
            <a:off x="152885" y="745639"/>
            <a:ext cx="2421467" cy="20376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Береза повислая (бородавчатая)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33" y="3320604"/>
            <a:ext cx="2366435" cy="23664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Пин от пользователя Olga Glazova на доске OG BEAR Животные, Милые животные и Медвежата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2" b="11331"/>
          <a:stretch/>
        </p:blipFill>
        <p:spPr bwMode="auto">
          <a:xfrm>
            <a:off x="246155" y="3441619"/>
            <a:ext cx="2483285" cy="25185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8" descr="https://avatars.mds.yandex.net/get-pdb/939428/31abdef2-675c-4f83-916c-59d611110cad/s1200"/>
          <p:cNvSpPr>
            <a:spLocks noChangeAspect="1" noChangeArrowheads="1"/>
          </p:cNvSpPr>
          <p:nvPr/>
        </p:nvSpPr>
        <p:spPr bwMode="auto">
          <a:xfrm>
            <a:off x="47625" y="754856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ru-RU" sz="1350"/>
          </a:p>
        </p:txBody>
      </p:sp>
      <p:pic>
        <p:nvPicPr>
          <p:cNvPr id="1034" name="Picture 10" descr="http://s4.fotokto.ru/photo/full/451/451970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533" y="863130"/>
            <a:ext cx="2368540" cy="20226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29440" y="2288486"/>
            <a:ext cx="13599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ЗА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.</a:t>
            </a:r>
            <a:r>
              <a:rPr lang="ru-RU" sz="2800" b="1" dirty="0" smtClean="0">
                <a:latin typeface="Bookman Old Style" panose="02050604050505020204" pitchFamily="18" charset="0"/>
              </a:rPr>
              <a:t>Ц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04906" y="3348042"/>
            <a:ext cx="18485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Б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.</a:t>
            </a:r>
            <a:r>
              <a:rPr lang="ru-RU" sz="2800" b="1" dirty="0" smtClean="0">
                <a:latin typeface="Bookman Old Style" panose="02050604050505020204" pitchFamily="18" charset="0"/>
              </a:rPr>
              <a:t>РЁЗА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21098" y="2403361"/>
            <a:ext cx="15834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.</a:t>
            </a:r>
            <a:r>
              <a:rPr lang="ru-RU" sz="2800" b="1" dirty="0" smtClean="0">
                <a:latin typeface="Bookman Old Style" panose="02050604050505020204" pitchFamily="18" charset="0"/>
              </a:rPr>
              <a:t>СИНА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729440" y="3367593"/>
            <a:ext cx="23243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Bookman Old Style" panose="02050604050505020204" pitchFamily="18" charset="0"/>
              </a:rPr>
              <a:t>М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.</a:t>
            </a:r>
            <a:r>
              <a:rPr lang="ru-RU" sz="2800" b="1" dirty="0" smtClean="0">
                <a:latin typeface="Bookman Old Style" panose="02050604050505020204" pitchFamily="18" charset="0"/>
              </a:rPr>
              <a:t>ДВЕДЬ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94210" y="498200"/>
            <a:ext cx="1675780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sz="405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КТО</a:t>
            </a:r>
            <a:r>
              <a:rPr lang="ru-RU" sz="405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75306" y="498200"/>
            <a:ext cx="2014014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ru-RU" sz="405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  ЧТО</a:t>
            </a:r>
            <a:r>
              <a:rPr lang="ru-RU" sz="405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ookman Old Style" panose="02050604050505020204" pitchFamily="18" charset="0"/>
              </a:rPr>
              <a:t>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19239" y="67546"/>
            <a:ext cx="31245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accent5"/>
                </a:solidFill>
                <a:latin typeface="Bookman Old Style" panose="02050604050505020204" pitchFamily="18" charset="0"/>
              </a:rPr>
              <a:t>СЛОВАРНЫЙ ЛЕС</a:t>
            </a:r>
            <a:endParaRPr lang="ru-RU" sz="2400" b="1" dirty="0">
              <a:solidFill>
                <a:schemeClr val="accent5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429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  <p:bldP spid="10" grpId="0"/>
      <p:bldP spid="13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19164"/>
            <a:ext cx="7484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«ПОВТОРЕНИЕ - МАТЬ УЧЕНИЯ»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16628" y="1443393"/>
            <a:ext cx="8497539" cy="5176091"/>
            <a:chOff x="403354" y="1553656"/>
            <a:chExt cx="7586831" cy="4391377"/>
          </a:xfrm>
          <a:effectLst>
            <a:glow rad="101600">
              <a:srgbClr val="FFFFFF">
                <a:alpha val="60000"/>
              </a:srgbClr>
            </a:glow>
          </a:effectLst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354" y="1553656"/>
              <a:ext cx="7586831" cy="439137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9772" y="2425366"/>
              <a:ext cx="5350272" cy="31148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2235431" y="2586657"/>
            <a:ext cx="3944122" cy="491394"/>
          </a:xfrm>
          <a:prstGeom prst="round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РЕЧИ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35431" y="3232928"/>
            <a:ext cx="3013670" cy="384511"/>
          </a:xfrm>
          <a:prstGeom prst="round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57449" y="1532701"/>
            <a:ext cx="7209651" cy="76944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0"/>
                <a:latin typeface="Calibri" panose="020F0502020204030204" pitchFamily="34" charset="0"/>
              </a:rPr>
              <a:t>ИМЯ СУЩЕСТВИТЕЛЬНОЕ</a:t>
            </a:r>
            <a:endParaRPr lang="ru-RU" sz="4400" b="1" dirty="0">
              <a:ln w="0"/>
              <a:latin typeface="Calibri" panose="020F050202020403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666130" y="228600"/>
            <a:ext cx="4418004" cy="1353206"/>
            <a:chOff x="-1786721" y="-504223"/>
            <a:chExt cx="5996741" cy="1949443"/>
          </a:xfrm>
        </p:grpSpPr>
        <p:pic>
          <p:nvPicPr>
            <p:cNvPr id="11" name="Picture 2" descr="https://cdn.pixabay.com/photo/2013/07/12/15/34/sweden-150110_640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454306">
              <a:off x="236928" y="-2527872"/>
              <a:ext cx="1949443" cy="5996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21023" y="-49400"/>
              <a:ext cx="2707840" cy="682811"/>
            </a:xfrm>
            <a:prstGeom prst="rect">
              <a:avLst/>
            </a:prstGeom>
          </p:spPr>
        </p:pic>
      </p:grpSp>
      <p:sp>
        <p:nvSpPr>
          <p:cNvPr id="14" name="Скругленный прямоугольник 13"/>
          <p:cNvSpPr/>
          <p:nvPr/>
        </p:nvSpPr>
        <p:spPr>
          <a:xfrm>
            <a:off x="2235431" y="3738312"/>
            <a:ext cx="3013670" cy="384511"/>
          </a:xfrm>
          <a:prstGeom prst="round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КТО?ЧТО?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495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263" y="122135"/>
            <a:ext cx="8861228" cy="6543953"/>
          </a:xfrm>
          <a:prstGeom prst="round2DiagRect">
            <a:avLst>
              <a:gd name="adj1" fmla="val 0"/>
              <a:gd name="adj2" fmla="val 1167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337325" y="3005068"/>
            <a:ext cx="4664166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1500" b="0" i="1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лисички</a:t>
            </a:r>
            <a:endParaRPr lang="ru-RU" sz="11500" b="0" i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1028" name="Picture 4" descr="Виды лисиц, проживающие вдоль рек, по которым лососи возвращаются с нереста, с удовольствием питаются рыбой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7"/>
          <a:stretch/>
        </p:blipFill>
        <p:spPr bwMode="auto">
          <a:xfrm>
            <a:off x="231508" y="450396"/>
            <a:ext cx="4001825" cy="27786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.ytimg.com/vi/54MvHo5tz-s/maxresdefault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5" r="12341" b="2760"/>
          <a:stretch/>
        </p:blipFill>
        <p:spPr bwMode="auto">
          <a:xfrm>
            <a:off x="254889" y="3638704"/>
            <a:ext cx="4054191" cy="28520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Вопросительный знак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414" y="1303488"/>
            <a:ext cx="1413029" cy="236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337325" y="312702"/>
            <a:ext cx="46506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chemeClr val="accent5"/>
                </a:solidFill>
                <a:latin typeface="Bookman Old Style" panose="02050604050505020204" pitchFamily="18" charset="0"/>
              </a:rPr>
              <a:t>ЛЕСНАЯ ШКОЛЬНАЯ ПОЛЯНКА </a:t>
            </a:r>
            <a:endParaRPr lang="ru-RU" sz="2000" b="1" dirty="0">
              <a:solidFill>
                <a:schemeClr val="accent5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36714" y="241333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ОДУШЕВЛЕННЫЕ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0877" y="4775310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НЕОДУШЕВЛЕННЫЕ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34364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19164"/>
            <a:ext cx="7484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«ПОВТОРЕНИЕ - МАТЬ УЧЕНИЯ»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16628" y="1443393"/>
            <a:ext cx="8497539" cy="5176091"/>
            <a:chOff x="403354" y="1553656"/>
            <a:chExt cx="7586831" cy="4391377"/>
          </a:xfrm>
          <a:effectLst>
            <a:glow rad="101600">
              <a:srgbClr val="FFFFFF">
                <a:alpha val="60000"/>
              </a:srgbClr>
            </a:glow>
          </a:effectLst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354" y="1553656"/>
              <a:ext cx="7586831" cy="439137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9772" y="2425366"/>
              <a:ext cx="5350272" cy="31148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2235431" y="2586657"/>
            <a:ext cx="3944122" cy="491394"/>
          </a:xfrm>
          <a:prstGeom prst="round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РЕЧИ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35431" y="3232928"/>
            <a:ext cx="3013670" cy="384511"/>
          </a:xfrm>
          <a:prstGeom prst="round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57449" y="1532701"/>
            <a:ext cx="7209651" cy="76944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0"/>
                <a:latin typeface="Calibri" panose="020F0502020204030204" pitchFamily="34" charset="0"/>
              </a:rPr>
              <a:t>ИМЯ СУЩЕСТВИТЕЛЬНОЕ</a:t>
            </a:r>
            <a:endParaRPr lang="ru-RU" sz="4400" b="1" dirty="0">
              <a:ln w="0"/>
              <a:latin typeface="Calibri" panose="020F050202020403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666130" y="228600"/>
            <a:ext cx="4418004" cy="1353206"/>
            <a:chOff x="-1786721" y="-504223"/>
            <a:chExt cx="5996741" cy="1949443"/>
          </a:xfrm>
        </p:grpSpPr>
        <p:pic>
          <p:nvPicPr>
            <p:cNvPr id="11" name="Picture 2" descr="https://cdn.pixabay.com/photo/2013/07/12/15/34/sweden-150110_640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454306">
              <a:off x="236928" y="-2527872"/>
              <a:ext cx="1949443" cy="5996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21023" y="-49400"/>
              <a:ext cx="2707840" cy="682811"/>
            </a:xfrm>
            <a:prstGeom prst="rect">
              <a:avLst/>
            </a:prstGeom>
          </p:spPr>
        </p:pic>
      </p:grpSp>
      <p:sp>
        <p:nvSpPr>
          <p:cNvPr id="14" name="Скругленный прямоугольник 13"/>
          <p:cNvSpPr/>
          <p:nvPr/>
        </p:nvSpPr>
        <p:spPr>
          <a:xfrm>
            <a:off x="2235431" y="3738312"/>
            <a:ext cx="3013670" cy="384511"/>
          </a:xfrm>
          <a:prstGeom prst="round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КТО?ЧТО?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20417" y="4268557"/>
            <a:ext cx="5781821" cy="384511"/>
          </a:xfrm>
          <a:prstGeom prst="round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ОДУШЕВЛЕННЫЕ  НЕОДУШЕВЛЕННЫЕ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9594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2264"/>
          <a:stretch/>
        </p:blipFill>
        <p:spPr>
          <a:xfrm>
            <a:off x="140263" y="122135"/>
            <a:ext cx="8890848" cy="6543953"/>
          </a:xfrm>
          <a:prstGeom prst="round2DiagRect">
            <a:avLst>
              <a:gd name="adj1" fmla="val 0"/>
              <a:gd name="adj2" fmla="val 11676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8" name="Picture 14" descr="Вопросительный зна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145" y="334112"/>
            <a:ext cx="1188942" cy="1987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46710" y="231340"/>
            <a:ext cx="36295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CC"/>
                </a:solidFill>
                <a:latin typeface="Bookman Old Style" panose="02050604050505020204" pitchFamily="18" charset="0"/>
              </a:rPr>
              <a:t>ОЗЕРО ЛОВУШЕК</a:t>
            </a:r>
            <a:endParaRPr lang="ru-RU" sz="2800" b="1" dirty="0">
              <a:solidFill>
                <a:srgbClr val="0000CC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https://i.pinimg.com/originals/1c/7d/90/1c7d900810411023c03cc7e7f4b11b9b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864" b="8597"/>
          <a:stretch/>
        </p:blipFill>
        <p:spPr bwMode="auto">
          <a:xfrm>
            <a:off x="18103" y="4086578"/>
            <a:ext cx="9135168" cy="277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14394" y="1398180"/>
            <a:ext cx="41088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Лев или лев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392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119164"/>
            <a:ext cx="74845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«ПОВТОРЕНИЕ - МАТЬ УЧЕНИЯ»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16628" y="1443393"/>
            <a:ext cx="8497539" cy="5176091"/>
            <a:chOff x="403354" y="1553656"/>
            <a:chExt cx="7586831" cy="4391377"/>
          </a:xfrm>
          <a:effectLst>
            <a:glow rad="101600">
              <a:srgbClr val="FFFFFF">
                <a:alpha val="60000"/>
              </a:srgbClr>
            </a:glow>
          </a:effectLst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3354" y="1553656"/>
              <a:ext cx="7586831" cy="439137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9772" y="2425366"/>
              <a:ext cx="5350272" cy="31148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9" name="Скругленный прямоугольник 8"/>
          <p:cNvSpPr/>
          <p:nvPr/>
        </p:nvSpPr>
        <p:spPr>
          <a:xfrm>
            <a:off x="2235431" y="2586657"/>
            <a:ext cx="3944122" cy="491394"/>
          </a:xfrm>
          <a:prstGeom prst="round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ЧАСТЬ РЕЧИ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35431" y="3232928"/>
            <a:ext cx="3013670" cy="384511"/>
          </a:xfrm>
          <a:prstGeom prst="roundRect">
            <a:avLst/>
          </a:prstGeom>
          <a:effectLst>
            <a:glow rad="228600">
              <a:schemeClr val="bg1">
                <a:alpha val="4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57449" y="1532701"/>
            <a:ext cx="7209651" cy="769441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dirty="0" smtClean="0">
                <a:ln w="0"/>
                <a:latin typeface="Calibri" panose="020F0502020204030204" pitchFamily="34" charset="0"/>
              </a:rPr>
              <a:t>ИМЯ СУЩЕСТВИТЕЛЬНОЕ</a:t>
            </a:r>
            <a:endParaRPr lang="ru-RU" sz="4400" b="1" dirty="0">
              <a:ln w="0"/>
              <a:latin typeface="Calibri" panose="020F0502020204030204" pitchFamily="34" charset="0"/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4666130" y="228600"/>
            <a:ext cx="4418004" cy="1353206"/>
            <a:chOff x="-1786721" y="-504223"/>
            <a:chExt cx="5996741" cy="1949443"/>
          </a:xfrm>
        </p:grpSpPr>
        <p:pic>
          <p:nvPicPr>
            <p:cNvPr id="11" name="Picture 2" descr="https://cdn.pixabay.com/photo/2013/07/12/15/34/sweden-150110_640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454306">
              <a:off x="236928" y="-2527872"/>
              <a:ext cx="1949443" cy="59967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-121023" y="-49400"/>
              <a:ext cx="2707840" cy="682811"/>
            </a:xfrm>
            <a:prstGeom prst="rect">
              <a:avLst/>
            </a:prstGeom>
          </p:spPr>
        </p:pic>
      </p:grpSp>
      <p:sp>
        <p:nvSpPr>
          <p:cNvPr id="14" name="Скругленный прямоугольник 13"/>
          <p:cNvSpPr/>
          <p:nvPr/>
        </p:nvSpPr>
        <p:spPr>
          <a:xfrm>
            <a:off x="2235431" y="3738312"/>
            <a:ext cx="3013670" cy="384511"/>
          </a:xfrm>
          <a:prstGeom prst="round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КТО?ЧТО?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20417" y="4268557"/>
            <a:ext cx="5781821" cy="384511"/>
          </a:xfrm>
          <a:prstGeom prst="round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ОДУШЕВЛЕННЫЕ  НЕОДУШЕВЛЕННЫЕ</a:t>
            </a:r>
            <a:endParaRPr lang="ru-RU" sz="2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120417" y="4855009"/>
            <a:ext cx="5491893" cy="384511"/>
          </a:xfrm>
          <a:prstGeom prst="roundRect">
            <a:avLst/>
          </a:prstGeom>
          <a:effectLst>
            <a:glow rad="101600">
              <a:schemeClr val="bg1">
                <a:alpha val="60000"/>
              </a:schemeClr>
            </a:glo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СОБСТВЕННЫЕ И НАРИЦАТЕЛЬНЫЕ 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370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672</TotalTime>
  <Words>231</Words>
  <Application>Microsoft Office PowerPoint</Application>
  <PresentationFormat>Экран (4:3)</PresentationFormat>
  <Paragraphs>81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Bookman Old Style</vt:lpstr>
      <vt:lpstr>Calibri</vt:lpstr>
      <vt:lpstr>Monotype Corsiva</vt:lpstr>
      <vt:lpstr>Times New Roman</vt:lpstr>
      <vt:lpstr>Trebuchet MS</vt:lpstr>
      <vt:lpstr>Wingdings 3</vt:lpstr>
      <vt:lpstr>Аспект</vt:lpstr>
      <vt:lpstr>Презентация к уроку по учебному предмету «Русский язык»  во 2 классе  ТЕМА: «ИМЯ СУЩЕСТВИТЕЛЬНОЕ»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49</cp:revision>
  <dcterms:created xsi:type="dcterms:W3CDTF">2020-03-16T02:58:38Z</dcterms:created>
  <dcterms:modified xsi:type="dcterms:W3CDTF">2020-04-30T10:40:38Z</dcterms:modified>
  <cp:contentStatus>Окончательное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