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56" r:id="rId4"/>
    <p:sldId id="258" r:id="rId5"/>
    <p:sldId id="259" r:id="rId6"/>
    <p:sldId id="263" r:id="rId7"/>
    <p:sldId id="264" r:id="rId8"/>
    <p:sldId id="265" r:id="rId9"/>
    <p:sldId id="276" r:id="rId10"/>
    <p:sldId id="275" r:id="rId11"/>
    <p:sldId id="287" r:id="rId12"/>
    <p:sldId id="270" r:id="rId13"/>
    <p:sldId id="271" r:id="rId14"/>
    <p:sldId id="272" r:id="rId15"/>
    <p:sldId id="278" r:id="rId16"/>
    <p:sldId id="279" r:id="rId17"/>
    <p:sldId id="280" r:id="rId18"/>
    <p:sldId id="281" r:id="rId19"/>
    <p:sldId id="28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224480"/>
    <a:srgbClr val="B6DDE8"/>
    <a:srgbClr val="D1FFD1"/>
    <a:srgbClr val="FFFF99"/>
    <a:srgbClr val="FFFF66"/>
    <a:srgbClr val="F79D53"/>
    <a:srgbClr val="FFFFFF"/>
    <a:srgbClr val="F3F9FB"/>
    <a:srgbClr val="F3FFF3"/>
    <a:srgbClr val="C9600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613" autoAdjust="0"/>
    <p:restoredTop sz="94660"/>
  </p:normalViewPr>
  <p:slideViewPr>
    <p:cSldViewPr>
      <p:cViewPr>
        <p:scale>
          <a:sx n="100" d="100"/>
          <a:sy n="100" d="100"/>
        </p:scale>
        <p:origin x="-2178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13" Type="http://schemas.openxmlformats.org/officeDocument/2006/relationships/slide" Target="slide2.xml"/><Relationship Id="rId3" Type="http://schemas.openxmlformats.org/officeDocument/2006/relationships/image" Target="../media/image29.png"/><Relationship Id="rId7" Type="http://schemas.openxmlformats.org/officeDocument/2006/relationships/image" Target="../media/image35.png"/><Relationship Id="rId12" Type="http://schemas.openxmlformats.org/officeDocument/2006/relationships/image" Target="../media/image56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image" Target="../media/image55.jpeg"/><Relationship Id="rId5" Type="http://schemas.openxmlformats.org/officeDocument/2006/relationships/image" Target="../media/image15.png"/><Relationship Id="rId10" Type="http://schemas.openxmlformats.org/officeDocument/2006/relationships/image" Target="../media/image4.gif"/><Relationship Id="rId4" Type="http://schemas.openxmlformats.org/officeDocument/2006/relationships/slide" Target="slide10.xml"/><Relationship Id="rId9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60.png"/><Relationship Id="rId3" Type="http://schemas.openxmlformats.org/officeDocument/2006/relationships/slide" Target="slide9.xml"/><Relationship Id="rId7" Type="http://schemas.openxmlformats.org/officeDocument/2006/relationships/slide" Target="slide11.xml"/><Relationship Id="rId12" Type="http://schemas.openxmlformats.org/officeDocument/2006/relationships/image" Target="../media/image59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10.gif"/><Relationship Id="rId5" Type="http://schemas.openxmlformats.org/officeDocument/2006/relationships/slide" Target="slide10.xml"/><Relationship Id="rId10" Type="http://schemas.openxmlformats.org/officeDocument/2006/relationships/image" Target="../media/image58.png"/><Relationship Id="rId4" Type="http://schemas.openxmlformats.org/officeDocument/2006/relationships/image" Target="../media/image29.png"/><Relationship Id="rId9" Type="http://schemas.openxmlformats.org/officeDocument/2006/relationships/image" Target="../media/image4.gif"/><Relationship Id="rId1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image" Target="../media/image16.png"/><Relationship Id="rId18" Type="http://schemas.openxmlformats.org/officeDocument/2006/relationships/slide" Target="slide2.xml"/><Relationship Id="rId3" Type="http://schemas.openxmlformats.org/officeDocument/2006/relationships/image" Target="../media/image4.gif"/><Relationship Id="rId7" Type="http://schemas.openxmlformats.org/officeDocument/2006/relationships/image" Target="../media/image64.jpeg"/><Relationship Id="rId12" Type="http://schemas.openxmlformats.org/officeDocument/2006/relationships/slide" Target="slide14.xml"/><Relationship Id="rId17" Type="http://schemas.openxmlformats.org/officeDocument/2006/relationships/hyperlink" Target="https://ru.wikipedia.org/w/index.php?title=%D0%92%D0%B0%D1%82%D0%B5%D1%80%D0%BA%D0%B5%D0%B9%D0%BD,_%D0%90%D0%BD%D0%B4%D1%80%D0%B5&amp;action=edit&amp;redlink=1" TargetMode="External"/><Relationship Id="rId2" Type="http://schemas.openxmlformats.org/officeDocument/2006/relationships/image" Target="../media/image61.jpeg"/><Relationship Id="rId16" Type="http://schemas.openxmlformats.org/officeDocument/2006/relationships/hyperlink" Target="https://ru.wikipedia.org/wiki/%D0%92%D1%81%D0%B5%D0%BC%D0%B8%D1%80%D0%BD%D0%B0%D1%8F_%D0%B2%D1%8B%D1%81%D1%82%D0%B0%D0%B2%D0%BA%D0%B0_(1958)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11" Type="http://schemas.openxmlformats.org/officeDocument/2006/relationships/image" Target="../media/image15.png"/><Relationship Id="rId5" Type="http://schemas.openxmlformats.org/officeDocument/2006/relationships/image" Target="../media/image62.jpeg"/><Relationship Id="rId15" Type="http://schemas.openxmlformats.org/officeDocument/2006/relationships/hyperlink" Target="https://ru.wikipedia.org/wiki/%D0%91%D1%80%D1%8E%D1%81%D1%81%D0%B5%D0%BB%D1%8C" TargetMode="External"/><Relationship Id="rId10" Type="http://schemas.openxmlformats.org/officeDocument/2006/relationships/slide" Target="slide13.xml"/><Relationship Id="rId4" Type="http://schemas.openxmlformats.org/officeDocument/2006/relationships/image" Target="../media/image10.gif"/><Relationship Id="rId9" Type="http://schemas.openxmlformats.org/officeDocument/2006/relationships/image" Target="../media/image14.png"/><Relationship Id="rId14" Type="http://schemas.openxmlformats.org/officeDocument/2006/relationships/image" Target="../media/image6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13" Type="http://schemas.openxmlformats.org/officeDocument/2006/relationships/image" Target="../media/image64.jpeg"/><Relationship Id="rId18" Type="http://schemas.openxmlformats.org/officeDocument/2006/relationships/image" Target="../media/image30.png"/><Relationship Id="rId3" Type="http://schemas.openxmlformats.org/officeDocument/2006/relationships/image" Target="../media/image4.gif"/><Relationship Id="rId21" Type="http://schemas.openxmlformats.org/officeDocument/2006/relationships/slide" Target="slide2.xml"/><Relationship Id="rId7" Type="http://schemas.openxmlformats.org/officeDocument/2006/relationships/image" Target="../media/image62.jpeg"/><Relationship Id="rId12" Type="http://schemas.openxmlformats.org/officeDocument/2006/relationships/image" Target="../media/image71.jpeg"/><Relationship Id="rId17" Type="http://schemas.openxmlformats.org/officeDocument/2006/relationships/slide" Target="slide4.xml"/><Relationship Id="rId2" Type="http://schemas.openxmlformats.org/officeDocument/2006/relationships/image" Target="../media/image61.jpeg"/><Relationship Id="rId16" Type="http://schemas.openxmlformats.org/officeDocument/2006/relationships/image" Target="../media/image29.png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11" Type="http://schemas.openxmlformats.org/officeDocument/2006/relationships/image" Target="../media/image70.jpeg"/><Relationship Id="rId5" Type="http://schemas.openxmlformats.org/officeDocument/2006/relationships/image" Target="../media/image67.gif"/><Relationship Id="rId15" Type="http://schemas.openxmlformats.org/officeDocument/2006/relationships/slide" Target="slide12.xml"/><Relationship Id="rId10" Type="http://schemas.openxmlformats.org/officeDocument/2006/relationships/image" Target="../media/image63.jpeg"/><Relationship Id="rId19" Type="http://schemas.openxmlformats.org/officeDocument/2006/relationships/slide" Target="slide14.xml"/><Relationship Id="rId4" Type="http://schemas.openxmlformats.org/officeDocument/2006/relationships/image" Target="../media/image66.jpeg"/><Relationship Id="rId9" Type="http://schemas.openxmlformats.org/officeDocument/2006/relationships/image" Target="../media/image69.gif"/><Relationship Id="rId14" Type="http://schemas.openxmlformats.org/officeDocument/2006/relationships/image" Target="../media/image7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slide" Target="slide2.xml"/><Relationship Id="rId3" Type="http://schemas.openxmlformats.org/officeDocument/2006/relationships/image" Target="../media/image73.jpeg"/><Relationship Id="rId7" Type="http://schemas.openxmlformats.org/officeDocument/2006/relationships/slide" Target="slide12.xml"/><Relationship Id="rId12" Type="http://schemas.openxmlformats.org/officeDocument/2006/relationships/image" Target="../media/image3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jpeg"/><Relationship Id="rId11" Type="http://schemas.openxmlformats.org/officeDocument/2006/relationships/slide" Target="slide5.xml"/><Relationship Id="rId5" Type="http://schemas.openxmlformats.org/officeDocument/2006/relationships/image" Target="../media/image61.jpeg"/><Relationship Id="rId10" Type="http://schemas.openxmlformats.org/officeDocument/2006/relationships/image" Target="../media/image15.png"/><Relationship Id="rId4" Type="http://schemas.openxmlformats.org/officeDocument/2006/relationships/image" Target="../media/image10.gif"/><Relationship Id="rId9" Type="http://schemas.openxmlformats.org/officeDocument/2006/relationships/slide" Target="slide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13" Type="http://schemas.openxmlformats.org/officeDocument/2006/relationships/slide" Target="slide17.xml"/><Relationship Id="rId18" Type="http://schemas.openxmlformats.org/officeDocument/2006/relationships/hyperlink" Target="https://ru.wikipedia.org/wiki/%D0%9B%D1%8E%D0%B4%D0%B2%D0%B8%D0%B3_II_(%D0%BA%D0%BE%D1%80%D0%BE%D0%BB%D1%8C_%D0%91%D0%B0%D0%B2%D0%B0%D1%80%D0%B8%D0%B8)" TargetMode="External"/><Relationship Id="rId3" Type="http://schemas.openxmlformats.org/officeDocument/2006/relationships/image" Target="../media/image4.gif"/><Relationship Id="rId7" Type="http://schemas.openxmlformats.org/officeDocument/2006/relationships/image" Target="../media/image78.jpeg"/><Relationship Id="rId12" Type="http://schemas.openxmlformats.org/officeDocument/2006/relationships/image" Target="../media/image15.png"/><Relationship Id="rId17" Type="http://schemas.openxmlformats.org/officeDocument/2006/relationships/hyperlink" Target="https://ru.wikipedia.org/wiki/&#1053;&#1086;&#1081;&#1096;&#1074;&#1072;&#1085;&#1096;&#1090;&#1072;&#1081;&#1085;" TargetMode="External"/><Relationship Id="rId2" Type="http://schemas.openxmlformats.org/officeDocument/2006/relationships/image" Target="../media/image75.jpeg"/><Relationship Id="rId16" Type="http://schemas.openxmlformats.org/officeDocument/2006/relationships/image" Target="../media/image8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jpeg"/><Relationship Id="rId11" Type="http://schemas.openxmlformats.org/officeDocument/2006/relationships/slide" Target="slide16.xml"/><Relationship Id="rId5" Type="http://schemas.openxmlformats.org/officeDocument/2006/relationships/image" Target="../media/image76.jpeg"/><Relationship Id="rId15" Type="http://schemas.openxmlformats.org/officeDocument/2006/relationships/slide" Target="slide2.xml"/><Relationship Id="rId10" Type="http://schemas.openxmlformats.org/officeDocument/2006/relationships/image" Target="../media/image14.png"/><Relationship Id="rId4" Type="http://schemas.openxmlformats.org/officeDocument/2006/relationships/image" Target="../media/image10.gif"/><Relationship Id="rId9" Type="http://schemas.openxmlformats.org/officeDocument/2006/relationships/slide" Target="slide15.xml"/><Relationship Id="rId1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84.jpeg"/><Relationship Id="rId18" Type="http://schemas.openxmlformats.org/officeDocument/2006/relationships/slide" Target="slide2.xml"/><Relationship Id="rId3" Type="http://schemas.openxmlformats.org/officeDocument/2006/relationships/image" Target="../media/image81.jpeg"/><Relationship Id="rId7" Type="http://schemas.openxmlformats.org/officeDocument/2006/relationships/slide" Target="slide15.xml"/><Relationship Id="rId12" Type="http://schemas.openxmlformats.org/officeDocument/2006/relationships/image" Target="../media/image83.jpeg"/><Relationship Id="rId17" Type="http://schemas.openxmlformats.org/officeDocument/2006/relationships/image" Target="../media/image85.jpeg"/><Relationship Id="rId2" Type="http://schemas.openxmlformats.org/officeDocument/2006/relationships/hyperlink" Target="https://ru.wikipedia.org/wiki/%D0%9F%D0%BE%D0%B6%D0%B0%D1%80%D0%BD%D1%8B%D0%B9_%D1%89%D0%B8%D1%82" TargetMode="External"/><Relationship Id="rId16" Type="http://schemas.openxmlformats.org/officeDocument/2006/relationships/image" Target="../media/image7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4.gif"/><Relationship Id="rId5" Type="http://schemas.openxmlformats.org/officeDocument/2006/relationships/slide" Target="slide17.xml"/><Relationship Id="rId15" Type="http://schemas.openxmlformats.org/officeDocument/2006/relationships/image" Target="../media/image76.jpeg"/><Relationship Id="rId10" Type="http://schemas.openxmlformats.org/officeDocument/2006/relationships/image" Target="../media/image30.png"/><Relationship Id="rId4" Type="http://schemas.openxmlformats.org/officeDocument/2006/relationships/image" Target="../media/image82.jpeg"/><Relationship Id="rId9" Type="http://schemas.openxmlformats.org/officeDocument/2006/relationships/slide" Target="slide16.xml"/><Relationship Id="rId14" Type="http://schemas.openxmlformats.org/officeDocument/2006/relationships/image" Target="../media/image10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image" Target="../media/image35.png"/><Relationship Id="rId3" Type="http://schemas.openxmlformats.org/officeDocument/2006/relationships/image" Target="../media/image86.jpeg"/><Relationship Id="rId7" Type="http://schemas.openxmlformats.org/officeDocument/2006/relationships/image" Target="../media/image89.jpeg"/><Relationship Id="rId12" Type="http://schemas.openxmlformats.org/officeDocument/2006/relationships/slide" Target="slide5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11" Type="http://schemas.openxmlformats.org/officeDocument/2006/relationships/image" Target="../media/image15.png"/><Relationship Id="rId5" Type="http://schemas.openxmlformats.org/officeDocument/2006/relationships/image" Target="../media/image88.jpeg"/><Relationship Id="rId10" Type="http://schemas.openxmlformats.org/officeDocument/2006/relationships/slide" Target="slide4.xml"/><Relationship Id="rId4" Type="http://schemas.openxmlformats.org/officeDocument/2006/relationships/image" Target="../media/image87.jpeg"/><Relationship Id="rId9" Type="http://schemas.openxmlformats.org/officeDocument/2006/relationships/image" Target="../media/image29.png"/><Relationship Id="rId1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&#1058;&#1077;&#1089;&#1090;2.html" TargetMode="External"/><Relationship Id="rId7" Type="http://schemas.openxmlformats.org/officeDocument/2006/relationships/slide" Target="slide2.xml"/><Relationship Id="rId2" Type="http://schemas.openxmlformats.org/officeDocument/2006/relationships/hyperlink" Target="&#1058;&#1077;&#1089;&#1090;1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hyperlink" Target="https://ru.wikipedia.org/wiki/&#1058;&#1077;&#1083;&#1072;_&#1074;&#1088;&#1072;&#1097;&#1077;&#1085;&#1080;&#1103;" TargetMode="External"/><Relationship Id="rId7" Type="http://schemas.openxmlformats.org/officeDocument/2006/relationships/hyperlink" Target="https://ege.sdamgia.ru/" TargetMode="External"/><Relationship Id="rId2" Type="http://schemas.openxmlformats.org/officeDocument/2006/relationships/hyperlink" Target="https://ru.wikipedia.org/wiki/&#1052;&#1085;&#1086;&#1075;&#1086;&#1075;&#1088;&#1072;&#1085;&#1085;&#1080;&#1082;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iveinternet.ru/users/viva-scarlett/post241984614" TargetMode="External"/><Relationship Id="rId5" Type="http://schemas.openxmlformats.org/officeDocument/2006/relationships/hyperlink" Target="http://klub-drug.ru/shkolniki/klub-drug.ru/shkolniki/kartinki-shkola-animacii-knigi-shkolnye.html" TargetMode="External"/><Relationship Id="rId4" Type="http://schemas.openxmlformats.org/officeDocument/2006/relationships/hyperlink" Target="http://www.liveinternet.ru/users/viva-scarlett/post241984614&#8211;" TargetMode="External"/><Relationship Id="rId9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12.xml"/><Relationship Id="rId7" Type="http://schemas.openxmlformats.org/officeDocument/2006/relationships/slide" Target="slide15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2.png"/><Relationship Id="rId4" Type="http://schemas.openxmlformats.org/officeDocument/2006/relationships/slide" Target="slide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slide" Target="slide3.xml"/><Relationship Id="rId18" Type="http://schemas.openxmlformats.org/officeDocument/2006/relationships/image" Target="../media/image16.png"/><Relationship Id="rId3" Type="http://schemas.openxmlformats.org/officeDocument/2006/relationships/image" Target="../media/image4.gif"/><Relationship Id="rId21" Type="http://schemas.openxmlformats.org/officeDocument/2006/relationships/hyperlink" Target="https://putidorogi-nn.ru/evropa/609-uglovaya-arsenalnaya-bashnya-moskovskogo-kremlya" TargetMode="External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17" Type="http://schemas.openxmlformats.org/officeDocument/2006/relationships/slide" Target="slide5.xml"/><Relationship Id="rId2" Type="http://schemas.openxmlformats.org/officeDocument/2006/relationships/image" Target="../media/image3.jpeg"/><Relationship Id="rId16" Type="http://schemas.openxmlformats.org/officeDocument/2006/relationships/image" Target="../media/image15.png"/><Relationship Id="rId20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slide" Target="slide4.xml"/><Relationship Id="rId10" Type="http://schemas.openxmlformats.org/officeDocument/2006/relationships/image" Target="../media/image11.jpeg"/><Relationship Id="rId19" Type="http://schemas.openxmlformats.org/officeDocument/2006/relationships/slide" Target="slide2.xml"/><Relationship Id="rId4" Type="http://schemas.openxmlformats.org/officeDocument/2006/relationships/image" Target="../media/image5.jpeg"/><Relationship Id="rId9" Type="http://schemas.openxmlformats.org/officeDocument/2006/relationships/image" Target="../media/image10.gif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18" Type="http://schemas.openxmlformats.org/officeDocument/2006/relationships/image" Target="../media/image30.png"/><Relationship Id="rId3" Type="http://schemas.openxmlformats.org/officeDocument/2006/relationships/image" Target="../media/image18.jpeg"/><Relationship Id="rId21" Type="http://schemas.openxmlformats.org/officeDocument/2006/relationships/image" Target="../media/image31.pn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17" Type="http://schemas.openxmlformats.org/officeDocument/2006/relationships/slide" Target="slide4.xml"/><Relationship Id="rId2" Type="http://schemas.openxmlformats.org/officeDocument/2006/relationships/image" Target="../media/image4.gif"/><Relationship Id="rId16" Type="http://schemas.openxmlformats.org/officeDocument/2006/relationships/image" Target="../media/image29.png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slide" Target="slide3.xml"/><Relationship Id="rId10" Type="http://schemas.openxmlformats.org/officeDocument/2006/relationships/image" Target="../media/image24.jpeg"/><Relationship Id="rId19" Type="http://schemas.openxmlformats.org/officeDocument/2006/relationships/slide" Target="slide5.xml"/><Relationship Id="rId4" Type="http://schemas.openxmlformats.org/officeDocument/2006/relationships/image" Target="../media/image10.gif"/><Relationship Id="rId9" Type="http://schemas.openxmlformats.org/officeDocument/2006/relationships/image" Target="../media/image23.jpeg"/><Relationship Id="rId14" Type="http://schemas.openxmlformats.org/officeDocument/2006/relationships/image" Target="../media/image28.jpeg"/><Relationship Id="rId22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slide" Target="slide2.xml"/><Relationship Id="rId3" Type="http://schemas.openxmlformats.org/officeDocument/2006/relationships/image" Target="../media/image4.gif"/><Relationship Id="rId7" Type="http://schemas.openxmlformats.org/officeDocument/2006/relationships/slide" Target="slide3.xml"/><Relationship Id="rId12" Type="http://schemas.openxmlformats.org/officeDocument/2006/relationships/image" Target="../media/image35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11" Type="http://schemas.openxmlformats.org/officeDocument/2006/relationships/slide" Target="slide5.xml"/><Relationship Id="rId5" Type="http://schemas.openxmlformats.org/officeDocument/2006/relationships/image" Target="../media/image10.gif"/><Relationship Id="rId10" Type="http://schemas.openxmlformats.org/officeDocument/2006/relationships/image" Target="../media/image15.png"/><Relationship Id="rId4" Type="http://schemas.openxmlformats.org/officeDocument/2006/relationships/image" Target="../media/image33.jpeg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15.png"/><Relationship Id="rId18" Type="http://schemas.openxmlformats.org/officeDocument/2006/relationships/hyperlink" Target="https://ru.wikipedia.org/wiki/23_%D0%B0%D0%B2%D0%B3%D1%83%D1%81%D1%82%D0%B0" TargetMode="External"/><Relationship Id="rId3" Type="http://schemas.openxmlformats.org/officeDocument/2006/relationships/image" Target="../media/image36.jpeg"/><Relationship Id="rId7" Type="http://schemas.openxmlformats.org/officeDocument/2006/relationships/image" Target="../media/image39.jpeg"/><Relationship Id="rId12" Type="http://schemas.openxmlformats.org/officeDocument/2006/relationships/slide" Target="slide7.xml"/><Relationship Id="rId17" Type="http://schemas.openxmlformats.org/officeDocument/2006/relationships/hyperlink" Target="https://ru.wikipedia.org/wiki/%D0%94%D1%80%D0%B5%D0%B2%D0%BD%D0%B8%D0%B9_%D0%95%D0%B3%D0%B8%D0%BF%D0%B5%D1%82" TargetMode="External"/><Relationship Id="rId2" Type="http://schemas.openxmlformats.org/officeDocument/2006/relationships/image" Target="../media/image4.gif"/><Relationship Id="rId16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11" Type="http://schemas.openxmlformats.org/officeDocument/2006/relationships/image" Target="../media/image14.png"/><Relationship Id="rId5" Type="http://schemas.openxmlformats.org/officeDocument/2006/relationships/image" Target="../media/image37.jpeg"/><Relationship Id="rId15" Type="http://schemas.openxmlformats.org/officeDocument/2006/relationships/image" Target="../media/image16.png"/><Relationship Id="rId10" Type="http://schemas.openxmlformats.org/officeDocument/2006/relationships/slide" Target="slide6.xml"/><Relationship Id="rId19" Type="http://schemas.openxmlformats.org/officeDocument/2006/relationships/slide" Target="slide2.xml"/><Relationship Id="rId4" Type="http://schemas.openxmlformats.org/officeDocument/2006/relationships/image" Target="../media/image10.gif"/><Relationship Id="rId9" Type="http://schemas.openxmlformats.org/officeDocument/2006/relationships/image" Target="../media/image41.jpeg"/><Relationship Id="rId1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13" Type="http://schemas.openxmlformats.org/officeDocument/2006/relationships/slide" Target="slide8.xml"/><Relationship Id="rId3" Type="http://schemas.openxmlformats.org/officeDocument/2006/relationships/image" Target="../media/image43.jpeg"/><Relationship Id="rId7" Type="http://schemas.openxmlformats.org/officeDocument/2006/relationships/image" Target="../media/image40.jpeg"/><Relationship Id="rId12" Type="http://schemas.openxmlformats.org/officeDocument/2006/relationships/image" Target="../media/image30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11" Type="http://schemas.openxmlformats.org/officeDocument/2006/relationships/slide" Target="slide4.xml"/><Relationship Id="rId5" Type="http://schemas.openxmlformats.org/officeDocument/2006/relationships/image" Target="../media/image10.gif"/><Relationship Id="rId15" Type="http://schemas.openxmlformats.org/officeDocument/2006/relationships/slide" Target="slide2.xml"/><Relationship Id="rId10" Type="http://schemas.openxmlformats.org/officeDocument/2006/relationships/image" Target="../media/image29.png"/><Relationship Id="rId4" Type="http://schemas.openxmlformats.org/officeDocument/2006/relationships/image" Target="../media/image44.jpeg"/><Relationship Id="rId9" Type="http://schemas.openxmlformats.org/officeDocument/2006/relationships/slide" Target="slide3.xml"/><Relationship Id="rId1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slide" Target="slide5.xml"/><Relationship Id="rId3" Type="http://schemas.openxmlformats.org/officeDocument/2006/relationships/image" Target="../media/image46.jpeg"/><Relationship Id="rId7" Type="http://schemas.openxmlformats.org/officeDocument/2006/relationships/image" Target="../media/image38.jpeg"/><Relationship Id="rId12" Type="http://schemas.openxmlformats.org/officeDocument/2006/relationships/image" Target="../media/image1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11" Type="http://schemas.openxmlformats.org/officeDocument/2006/relationships/slide" Target="slide4.xml"/><Relationship Id="rId5" Type="http://schemas.openxmlformats.org/officeDocument/2006/relationships/image" Target="../media/image48.jpeg"/><Relationship Id="rId15" Type="http://schemas.openxmlformats.org/officeDocument/2006/relationships/slide" Target="slide2.xml"/><Relationship Id="rId10" Type="http://schemas.openxmlformats.org/officeDocument/2006/relationships/image" Target="../media/image29.png"/><Relationship Id="rId4" Type="http://schemas.openxmlformats.org/officeDocument/2006/relationships/image" Target="../media/image47.jpeg"/><Relationship Id="rId9" Type="http://schemas.openxmlformats.org/officeDocument/2006/relationships/slide" Target="slide3.xml"/><Relationship Id="rId1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52.png"/><Relationship Id="rId18" Type="http://schemas.openxmlformats.org/officeDocument/2006/relationships/hyperlink" Target="https://ru.wikipedia.org/wiki/%D0%90%D0%BD%D1%82%D0%BE%D0%BD_%D0%A4%D1%80%D1%8F%D0%B7%D0%B8%D0%BD" TargetMode="External"/><Relationship Id="rId3" Type="http://schemas.openxmlformats.org/officeDocument/2006/relationships/slide" Target="slide9.xml"/><Relationship Id="rId7" Type="http://schemas.openxmlformats.org/officeDocument/2006/relationships/slide" Target="slide11.xml"/><Relationship Id="rId12" Type="http://schemas.openxmlformats.org/officeDocument/2006/relationships/image" Target="../media/image51.jpeg"/><Relationship Id="rId17" Type="http://schemas.openxmlformats.org/officeDocument/2006/relationships/hyperlink" Target="https://ru.wikipedia.org/wiki/%D0%98%D1%82%D0%B0%D0%BB%D0%B8%D1%8F" TargetMode="External"/><Relationship Id="rId2" Type="http://schemas.openxmlformats.org/officeDocument/2006/relationships/image" Target="../media/image10.gif"/><Relationship Id="rId16" Type="http://schemas.openxmlformats.org/officeDocument/2006/relationships/hyperlink" Target="https://ru.wikipedia.org/wiki/1488_%D0%B3%D0%BE%D0%B4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50.jpeg"/><Relationship Id="rId5" Type="http://schemas.openxmlformats.org/officeDocument/2006/relationships/slide" Target="slide10.xml"/><Relationship Id="rId15" Type="http://schemas.openxmlformats.org/officeDocument/2006/relationships/hyperlink" Target="https://putidorogi-nn.ru/evropa/599-vodovzvodnaya-bashnya" TargetMode="External"/><Relationship Id="rId10" Type="http://schemas.openxmlformats.org/officeDocument/2006/relationships/image" Target="../media/image4.gif"/><Relationship Id="rId19" Type="http://schemas.openxmlformats.org/officeDocument/2006/relationships/slide" Target="slide2.xml"/><Relationship Id="rId4" Type="http://schemas.openxmlformats.org/officeDocument/2006/relationships/image" Target="../media/image29.png"/><Relationship Id="rId9" Type="http://schemas.openxmlformats.org/officeDocument/2006/relationships/image" Target="../media/image49.jpeg"/><Relationship Id="rId14" Type="http://schemas.openxmlformats.org/officeDocument/2006/relationships/image" Target="../media/image5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4" descr="1236904533_24017"/>
          <p:cNvPicPr>
            <a:picLocks noChangeAspect="1" noChangeArrowheads="1"/>
          </p:cNvPicPr>
          <p:nvPr/>
        </p:nvPicPr>
        <p:blipFill>
          <a:blip r:embed="rId2" cstate="print"/>
          <a:srcRect l="2519" b="10287"/>
          <a:stretch>
            <a:fillRect/>
          </a:stretch>
        </p:blipFill>
        <p:spPr bwMode="auto">
          <a:xfrm>
            <a:off x="2484438" y="1557338"/>
            <a:ext cx="4281487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1979712" y="5589240"/>
            <a:ext cx="5472608" cy="864096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 fontScale="92500" lnSpcReduction="20000"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600" dirty="0">
                <a:solidFill>
                  <a:srgbClr val="002060"/>
                </a:solidFill>
                <a:latin typeface="Cambria" pitchFamily="18" charset="0"/>
                <a:cs typeface="+mn-cs"/>
              </a:rPr>
              <a:t>Создатель </a:t>
            </a:r>
            <a:r>
              <a:rPr lang="ru-RU" sz="1600" dirty="0" smtClean="0">
                <a:solidFill>
                  <a:srgbClr val="002060"/>
                </a:solidFill>
                <a:latin typeface="Cambria" pitchFamily="18" charset="0"/>
                <a:cs typeface="+mn-cs"/>
              </a:rPr>
              <a:t>ЭОР: </a:t>
            </a:r>
            <a:r>
              <a:rPr lang="ru-RU" sz="1600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cs typeface="Times New Roman" pitchFamily="18" charset="0"/>
              </a:rPr>
              <a:t>Булухта</a:t>
            </a:r>
            <a:r>
              <a:rPr lang="ru-RU" sz="1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cs typeface="Times New Roman" pitchFamily="18" charset="0"/>
              </a:rPr>
              <a:t> Елена Владимировна, 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cs typeface="Times New Roman" pitchFamily="18" charset="0"/>
              </a:rPr>
              <a:t>учитель математики  МАОУ «Средняя школа 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cs typeface="Times New Roman" pitchFamily="18" charset="0"/>
              </a:rPr>
              <a:t>№ 19 - корпус кадет «Виктория» 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cs typeface="Times New Roman" pitchFamily="18" charset="0"/>
              </a:rPr>
              <a:t>Старый Оскол, 2018</a:t>
            </a:r>
          </a:p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16" name="AutoShape 4"/>
          <p:cNvSpPr>
            <a:spLocks noChangeArrowheads="1"/>
          </p:cNvSpPr>
          <p:nvPr/>
        </p:nvSpPr>
        <p:spPr bwMode="auto">
          <a:xfrm>
            <a:off x="7452320" y="1628800"/>
            <a:ext cx="1224136" cy="1368152"/>
          </a:xfrm>
          <a:prstGeom prst="cube">
            <a:avLst>
              <a:gd name="adj" fmla="val 25000"/>
            </a:avLst>
          </a:prstGeom>
          <a:ln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0" name="AutoShape 3"/>
          <p:cNvSpPr>
            <a:spLocks noChangeArrowheads="1"/>
          </p:cNvSpPr>
          <p:nvPr/>
        </p:nvSpPr>
        <p:spPr bwMode="auto">
          <a:xfrm>
            <a:off x="395536" y="5157192"/>
            <a:ext cx="1152128" cy="1447800"/>
          </a:xfrm>
          <a:prstGeom prst="can">
            <a:avLst>
              <a:gd name="adj" fmla="val 3023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grpSp>
        <p:nvGrpSpPr>
          <p:cNvPr id="21" name="Group 11"/>
          <p:cNvGrpSpPr>
            <a:grpSpLocks/>
          </p:cNvGrpSpPr>
          <p:nvPr/>
        </p:nvGrpSpPr>
        <p:grpSpPr bwMode="auto">
          <a:xfrm>
            <a:off x="323528" y="1412776"/>
            <a:ext cx="1368152" cy="1872208"/>
            <a:chOff x="1746" y="255"/>
            <a:chExt cx="2223" cy="2813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22" name="AutoShape 5"/>
            <p:cNvSpPr>
              <a:spLocks noChangeArrowheads="1"/>
            </p:cNvSpPr>
            <p:nvPr/>
          </p:nvSpPr>
          <p:spPr bwMode="auto">
            <a:xfrm>
              <a:off x="1746" y="255"/>
              <a:ext cx="2223" cy="2404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AutoShape 6"/>
            <p:cNvSpPr>
              <a:spLocks noChangeArrowheads="1"/>
            </p:cNvSpPr>
            <p:nvPr/>
          </p:nvSpPr>
          <p:spPr bwMode="auto">
            <a:xfrm rot="16200000">
              <a:off x="2653" y="1752"/>
              <a:ext cx="409" cy="2223"/>
            </a:xfrm>
            <a:prstGeom prst="moon">
              <a:avLst>
                <a:gd name="adj" fmla="val 87500"/>
              </a:avLst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Rectangle 8"/>
            <p:cNvSpPr>
              <a:spLocks noChangeArrowheads="1"/>
            </p:cNvSpPr>
            <p:nvPr/>
          </p:nvSpPr>
          <p:spPr bwMode="auto">
            <a:xfrm>
              <a:off x="1973" y="2659"/>
              <a:ext cx="1905" cy="9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Rectangle 9"/>
            <p:cNvSpPr>
              <a:spLocks noChangeArrowheads="1"/>
            </p:cNvSpPr>
            <p:nvPr/>
          </p:nvSpPr>
          <p:spPr bwMode="auto">
            <a:xfrm>
              <a:off x="1791" y="2614"/>
              <a:ext cx="318" cy="9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10"/>
            <p:cNvSpPr>
              <a:spLocks noChangeArrowheads="1"/>
            </p:cNvSpPr>
            <p:nvPr/>
          </p:nvSpPr>
          <p:spPr bwMode="auto">
            <a:xfrm>
              <a:off x="3787" y="2614"/>
              <a:ext cx="136" cy="9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7" name="Oval 3"/>
          <p:cNvSpPr>
            <a:spLocks noChangeArrowheads="1"/>
          </p:cNvSpPr>
          <p:nvPr/>
        </p:nvSpPr>
        <p:spPr bwMode="auto">
          <a:xfrm>
            <a:off x="395536" y="3573016"/>
            <a:ext cx="1368152" cy="1291208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0000">
                  <a:gamma/>
                  <a:shade val="59608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8" name="Group 14"/>
          <p:cNvGrpSpPr>
            <a:grpSpLocks/>
          </p:cNvGrpSpPr>
          <p:nvPr/>
        </p:nvGrpSpPr>
        <p:grpSpPr bwMode="auto">
          <a:xfrm>
            <a:off x="7218303" y="3179100"/>
            <a:ext cx="1674178" cy="2179373"/>
            <a:chOff x="2000" y="486"/>
            <a:chExt cx="2326" cy="2513"/>
          </a:xfrm>
        </p:grpSpPr>
        <p:sp>
          <p:nvSpPr>
            <p:cNvPr id="29" name="AutoShape 15"/>
            <p:cNvSpPr>
              <a:spLocks noChangeArrowheads="1"/>
            </p:cNvSpPr>
            <p:nvPr/>
          </p:nvSpPr>
          <p:spPr bwMode="auto">
            <a:xfrm rot="20901151">
              <a:off x="2405" y="495"/>
              <a:ext cx="1921" cy="2468"/>
            </a:xfrm>
            <a:prstGeom prst="triangle">
              <a:avLst>
                <a:gd name="adj" fmla="val 50000"/>
              </a:avLst>
            </a:prstGeom>
            <a:solidFill>
              <a:srgbClr val="CC99FF">
                <a:alpha val="71001"/>
              </a:srgbClr>
            </a:solidFill>
            <a:ln w="9525">
              <a:noFill/>
              <a:miter lim="800000"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AutoShape 16"/>
            <p:cNvSpPr>
              <a:spLocks noChangeArrowheads="1"/>
            </p:cNvSpPr>
            <p:nvPr/>
          </p:nvSpPr>
          <p:spPr bwMode="auto">
            <a:xfrm rot="1066721">
              <a:off x="2000" y="486"/>
              <a:ext cx="1229" cy="2513"/>
            </a:xfrm>
            <a:prstGeom prst="triangle">
              <a:avLst>
                <a:gd name="adj" fmla="val 47977"/>
              </a:avLst>
            </a:prstGeom>
            <a:solidFill>
              <a:srgbClr val="CC99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1008112"/>
          </a:xfrm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40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/>
            </a:r>
            <a:br>
              <a:rPr lang="ru-RU" sz="40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</a:br>
            <a:r>
              <a:rPr lang="ru-RU" sz="40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Объем </a:t>
            </a:r>
            <a:r>
              <a:rPr lang="ru-RU" sz="4000" b="1" i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ы</a:t>
            </a:r>
            <a:r>
              <a:rPr lang="ru-RU" sz="4000" b="1" i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  геометрических  тел</a:t>
            </a:r>
            <a:r>
              <a:rPr lang="ru-RU" sz="40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/>
            </a:r>
            <a:br>
              <a:rPr lang="ru-RU" sz="40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</a:b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Заголовок 1"/>
          <p:cNvSpPr txBox="1">
            <a:spLocks/>
          </p:cNvSpPr>
          <p:nvPr/>
        </p:nvSpPr>
        <p:spPr>
          <a:xfrm>
            <a:off x="107504" y="116632"/>
            <a:ext cx="8856984" cy="576064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79512" y="0"/>
            <a:ext cx="431189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Объем  цилиндра</a:t>
            </a:r>
            <a:endParaRPr lang="ru-RU" sz="40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53" name="Прямоугольник 52">
            <a:hlinkClick r:id="rId2" action="ppaction://hlinksldjump"/>
          </p:cNvPr>
          <p:cNvSpPr/>
          <p:nvPr/>
        </p:nvSpPr>
        <p:spPr>
          <a:xfrm>
            <a:off x="4572000" y="260648"/>
            <a:ext cx="1429200" cy="363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FF0000"/>
                </a:solidFill>
              </a:rPr>
              <a:t>понятия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57" name="Прямоугольник 56">
            <a:hlinkClick r:id="rId4" action="ppaction://hlinksldjump"/>
          </p:cNvPr>
          <p:cNvSpPr/>
          <p:nvPr/>
        </p:nvSpPr>
        <p:spPr>
          <a:xfrm>
            <a:off x="6084168" y="260648"/>
            <a:ext cx="1429200" cy="3636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объем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Прямоугольник 57">
            <a:hlinkClick r:id="rId6" action="ppaction://hlinksldjump"/>
          </p:cNvPr>
          <p:cNvSpPr/>
          <p:nvPr/>
        </p:nvSpPr>
        <p:spPr>
          <a:xfrm>
            <a:off x="7596336" y="260648"/>
            <a:ext cx="1368152" cy="36004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B050"/>
                </a:solidFill>
              </a:rPr>
              <a:t>задания</a:t>
            </a:r>
            <a:endParaRPr lang="ru-RU" sz="2000" dirty="0">
              <a:solidFill>
                <a:srgbClr val="00B050"/>
              </a:solidFill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107504" y="980728"/>
            <a:ext cx="4680520" cy="5760640"/>
            <a:chOff x="107504" y="908720"/>
            <a:chExt cx="4248472" cy="5716902"/>
          </a:xfrm>
        </p:grpSpPr>
        <p:sp>
          <p:nvSpPr>
            <p:cNvPr id="73" name="Прямоугольник 72"/>
            <p:cNvSpPr/>
            <p:nvPr/>
          </p:nvSpPr>
          <p:spPr>
            <a:xfrm>
              <a:off x="107504" y="908720"/>
              <a:ext cx="4248472" cy="5716902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971600" y="5229200"/>
              <a:ext cx="2232248" cy="1015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000" b="1" dirty="0" smtClean="0">
                  <a:latin typeface="Times New Roman" pitchFamily="18" charset="0"/>
                  <a:cs typeface="Times New Roman" pitchFamily="18" charset="0"/>
                </a:rPr>
                <a:t>V = SH </a:t>
              </a:r>
            </a:p>
            <a:p>
              <a:pPr algn="ctr"/>
              <a:r>
                <a:rPr lang="en-US" sz="3000" b="1" dirty="0" smtClean="0">
                  <a:latin typeface="Times New Roman" pitchFamily="18" charset="0"/>
                  <a:cs typeface="Times New Roman" pitchFamily="18" charset="0"/>
                </a:rPr>
                <a:t>V = </a:t>
              </a:r>
              <a:r>
                <a:rPr lang="el-GR" sz="3000" b="1" dirty="0" smtClean="0"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n-US" sz="3000" b="1" i="1" dirty="0" smtClean="0">
                  <a:latin typeface="Times New Roman" pitchFamily="18" charset="0"/>
                  <a:cs typeface="Times New Roman" pitchFamily="18" charset="0"/>
                </a:rPr>
                <a:t>R</a:t>
              </a:r>
              <a:r>
                <a:rPr lang="en-US" sz="3000" b="1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3000" b="1" dirty="0" smtClean="0">
                  <a:latin typeface="Times New Roman" pitchFamily="18" charset="0"/>
                  <a:cs typeface="Times New Roman" pitchFamily="18" charset="0"/>
                </a:rPr>
                <a:t>H</a:t>
              </a:r>
              <a:endParaRPr lang="ru-RU" sz="3000" b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75" name="Picture 2" descr="Ð²ÑÑÐ¸ÑÐ»Ð¸ÑÑ Ð¾Ð±ÑÐµÐ¼ ÑÐ¸Ð»Ð¸Ð½Ð´ÑÐ°"/>
            <p:cNvPicPr>
              <a:picLocks noChangeAspect="1" noChangeArrowheads="1"/>
            </p:cNvPicPr>
            <p:nvPr/>
          </p:nvPicPr>
          <p:blipFill>
            <a:blip r:embed="rId8" cstate="print"/>
            <a:srcRect r="32398"/>
            <a:stretch>
              <a:fillRect/>
            </a:stretch>
          </p:blipFill>
          <p:spPr bwMode="auto">
            <a:xfrm>
              <a:off x="683568" y="1700808"/>
              <a:ext cx="2843808" cy="3528392"/>
            </a:xfrm>
            <a:prstGeom prst="rect">
              <a:avLst/>
            </a:prstGeom>
            <a:noFill/>
          </p:spPr>
        </p:pic>
        <p:sp>
          <p:nvSpPr>
            <p:cNvPr id="76" name="Прямоугольник 75"/>
            <p:cNvSpPr/>
            <p:nvPr/>
          </p:nvSpPr>
          <p:spPr>
            <a:xfrm>
              <a:off x="251520" y="1196752"/>
              <a:ext cx="3744416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200" b="1" dirty="0" smtClean="0">
                  <a:solidFill>
                    <a:srgbClr val="00206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Прямой круговой</a:t>
              </a:r>
            </a:p>
          </p:txBody>
        </p:sp>
        <p:pic>
          <p:nvPicPr>
            <p:cNvPr id="77" name="Рисунок 76" descr="btn_clos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995936" y="980728"/>
              <a:ext cx="285750" cy="295275"/>
            </a:xfrm>
            <a:prstGeom prst="rect">
              <a:avLst/>
            </a:prstGeom>
          </p:spPr>
        </p:pic>
      </p:grpSp>
      <p:grpSp>
        <p:nvGrpSpPr>
          <p:cNvPr id="40" name="Группа 39"/>
          <p:cNvGrpSpPr/>
          <p:nvPr/>
        </p:nvGrpSpPr>
        <p:grpSpPr>
          <a:xfrm>
            <a:off x="5508104" y="3068960"/>
            <a:ext cx="3357016" cy="576064"/>
            <a:chOff x="5508104" y="1700808"/>
            <a:chExt cx="3357016" cy="576064"/>
          </a:xfrm>
        </p:grpSpPr>
        <p:sp>
          <p:nvSpPr>
            <p:cNvPr id="39" name="Скругленный прямоугольник 38"/>
            <p:cNvSpPr/>
            <p:nvPr/>
          </p:nvSpPr>
          <p:spPr>
            <a:xfrm>
              <a:off x="5508104" y="1700808"/>
              <a:ext cx="3357016" cy="57606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Скошенный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4" name="Рисунок 43" descr="btn_quest.gif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652120" y="1916832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grpSp>
        <p:nvGrpSpPr>
          <p:cNvPr id="41" name="Группа 40"/>
          <p:cNvGrpSpPr/>
          <p:nvPr/>
        </p:nvGrpSpPr>
        <p:grpSpPr>
          <a:xfrm>
            <a:off x="5436096" y="4293096"/>
            <a:ext cx="3456384" cy="792088"/>
            <a:chOff x="5508104" y="2924944"/>
            <a:chExt cx="3456384" cy="792088"/>
          </a:xfrm>
        </p:grpSpPr>
        <p:sp>
          <p:nvSpPr>
            <p:cNvPr id="37" name="Скругленный прямоугольник 36"/>
            <p:cNvSpPr/>
            <p:nvPr/>
          </p:nvSpPr>
          <p:spPr>
            <a:xfrm>
              <a:off x="5508104" y="2924944"/>
              <a:ext cx="3456384" cy="79208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 Наклонный круговой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8" name="Рисунок 27" descr="btn_quest.gif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580112" y="3212976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grpSp>
        <p:nvGrpSpPr>
          <p:cNvPr id="48" name="Группа 47"/>
          <p:cNvGrpSpPr/>
          <p:nvPr/>
        </p:nvGrpSpPr>
        <p:grpSpPr>
          <a:xfrm>
            <a:off x="5508104" y="1844824"/>
            <a:ext cx="3429024" cy="643512"/>
            <a:chOff x="5580112" y="4293096"/>
            <a:chExt cx="3429024" cy="643512"/>
          </a:xfrm>
        </p:grpSpPr>
        <p:sp>
          <p:nvSpPr>
            <p:cNvPr id="87" name="Скругленный прямоугольник 86"/>
            <p:cNvSpPr/>
            <p:nvPr/>
          </p:nvSpPr>
          <p:spPr>
            <a:xfrm>
              <a:off x="5580112" y="4293096"/>
              <a:ext cx="3429024" cy="64351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Прямой круговой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9" name="Рисунок 28" descr="btn_quest.gif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724128" y="4509120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grpSp>
        <p:nvGrpSpPr>
          <p:cNvPr id="31" name="Группа 30"/>
          <p:cNvGrpSpPr/>
          <p:nvPr/>
        </p:nvGrpSpPr>
        <p:grpSpPr>
          <a:xfrm>
            <a:off x="107504" y="953344"/>
            <a:ext cx="4680520" cy="5788024"/>
            <a:chOff x="1907704" y="1268760"/>
            <a:chExt cx="4139976" cy="5472608"/>
          </a:xfrm>
        </p:grpSpPr>
        <p:grpSp>
          <p:nvGrpSpPr>
            <p:cNvPr id="78" name="Группа 45"/>
            <p:cNvGrpSpPr/>
            <p:nvPr/>
          </p:nvGrpSpPr>
          <p:grpSpPr>
            <a:xfrm>
              <a:off x="1907704" y="1268760"/>
              <a:ext cx="4139976" cy="5472608"/>
              <a:chOff x="214282" y="0"/>
              <a:chExt cx="4356000" cy="4680000"/>
            </a:xfrm>
          </p:grpSpPr>
          <p:sp>
            <p:nvSpPr>
              <p:cNvPr id="79" name="Прямоугольник 78"/>
              <p:cNvSpPr/>
              <p:nvPr/>
            </p:nvSpPr>
            <p:spPr>
              <a:xfrm>
                <a:off x="214282" y="0"/>
                <a:ext cx="4356000" cy="4680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220281" y="3312368"/>
                <a:ext cx="18473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endParaRPr lang="ru-RU" sz="2000" dirty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82" name="Picture 4" descr="Ð²ÑÑÐ¸ÑÐ»Ð¸ÑÑ Ð¾Ð±ÑÑÐ¼ ÑÐ¸Ð»Ð¸Ð½Ð´ÑÐ°"/>
            <p:cNvPicPr>
              <a:picLocks noChangeAspect="1" noChangeArrowheads="1"/>
            </p:cNvPicPr>
            <p:nvPr/>
          </p:nvPicPr>
          <p:blipFill>
            <a:blip r:embed="rId11" cstate="print"/>
            <a:srcRect l="-245" t="1756" r="57861" b="6933"/>
            <a:stretch>
              <a:fillRect/>
            </a:stretch>
          </p:blipFill>
          <p:spPr bwMode="auto">
            <a:xfrm>
              <a:off x="2843808" y="1772816"/>
              <a:ext cx="2304256" cy="3744416"/>
            </a:xfrm>
            <a:prstGeom prst="rect">
              <a:avLst/>
            </a:prstGeom>
            <a:noFill/>
          </p:spPr>
        </p:pic>
        <p:pic>
          <p:nvPicPr>
            <p:cNvPr id="84" name="Picture 4" descr="Ð²ÑÑÐ¸ÑÐ»Ð¸ÑÑ Ð¾Ð±ÑÑÐ¼ ÑÐ¸Ð»Ð¸Ð½Ð´ÑÐ°"/>
            <p:cNvPicPr>
              <a:picLocks noChangeAspect="1" noChangeArrowheads="1"/>
            </p:cNvPicPr>
            <p:nvPr/>
          </p:nvPicPr>
          <p:blipFill>
            <a:blip r:embed="rId11" cstate="print"/>
            <a:srcRect l="41994" t="69834" r="21287" b="16235"/>
            <a:stretch>
              <a:fillRect/>
            </a:stretch>
          </p:blipFill>
          <p:spPr bwMode="auto">
            <a:xfrm>
              <a:off x="2915816" y="5445224"/>
              <a:ext cx="2335862" cy="668451"/>
            </a:xfrm>
            <a:prstGeom prst="rect">
              <a:avLst/>
            </a:prstGeom>
            <a:noFill/>
          </p:spPr>
        </p:pic>
        <p:sp>
          <p:nvSpPr>
            <p:cNvPr id="85" name="Прямоугольник 84"/>
            <p:cNvSpPr/>
            <p:nvPr/>
          </p:nvSpPr>
          <p:spPr>
            <a:xfrm>
              <a:off x="2123728" y="1412776"/>
              <a:ext cx="3744416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200" b="1" dirty="0" smtClean="0">
                  <a:solidFill>
                    <a:srgbClr val="00206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Скошенный</a:t>
              </a:r>
            </a:p>
          </p:txBody>
        </p:sp>
        <p:pic>
          <p:nvPicPr>
            <p:cNvPr id="30" name="Рисунок 29" descr="btn_clos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652120" y="1340768"/>
              <a:ext cx="285750" cy="295275"/>
            </a:xfrm>
            <a:prstGeom prst="rect">
              <a:avLst/>
            </a:prstGeom>
          </p:spPr>
        </p:pic>
      </p:grpSp>
      <p:grpSp>
        <p:nvGrpSpPr>
          <p:cNvPr id="35" name="Группа 34"/>
          <p:cNvGrpSpPr/>
          <p:nvPr/>
        </p:nvGrpSpPr>
        <p:grpSpPr>
          <a:xfrm>
            <a:off x="107504" y="953344"/>
            <a:ext cx="4680520" cy="5788024"/>
            <a:chOff x="251520" y="692696"/>
            <a:chExt cx="4032448" cy="5760640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251520" y="692696"/>
              <a:ext cx="4032448" cy="5760640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2" name="Рисунок 41" descr="btn_clos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851920" y="836712"/>
              <a:ext cx="285750" cy="295275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395536" y="1268760"/>
              <a:ext cx="3744416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200" b="1" dirty="0" smtClean="0">
                  <a:solidFill>
                    <a:srgbClr val="00206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Наклонный круговой</a:t>
              </a:r>
            </a:p>
          </p:txBody>
        </p:sp>
        <p:pic>
          <p:nvPicPr>
            <p:cNvPr id="45" name="Picture 2" descr="ÑÐµÐ¼Ñ ÑÐ°Ð²ÐµÐ½ Ð¾Ð±ÑÑÐ¼ ÑÐ¸Ð»Ð¸Ð½Ð´ÑÐ°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95536" y="1772816"/>
              <a:ext cx="3675275" cy="3273203"/>
            </a:xfrm>
            <a:prstGeom prst="rect">
              <a:avLst/>
            </a:prstGeom>
            <a:noFill/>
          </p:spPr>
        </p:pic>
      </p:grpSp>
      <p:sp>
        <p:nvSpPr>
          <p:cNvPr id="38" name="Управляющая кнопка: домой 37">
            <a:hlinkClick r:id="rId13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/>
          <p:cNvGrpSpPr/>
          <p:nvPr/>
        </p:nvGrpSpPr>
        <p:grpSpPr>
          <a:xfrm>
            <a:off x="323528" y="1196752"/>
            <a:ext cx="8516696" cy="3811200"/>
            <a:chOff x="564054" y="2060848"/>
            <a:chExt cx="8316439" cy="3811200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15628" y="2060848"/>
              <a:ext cx="7560838" cy="1805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Прямоугольник 33"/>
            <p:cNvSpPr/>
            <p:nvPr/>
          </p:nvSpPr>
          <p:spPr>
            <a:xfrm>
              <a:off x="564054" y="3933056"/>
              <a:ext cx="8316439" cy="193899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Контрольные вопросы: </a:t>
              </a:r>
            </a:p>
            <a:p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а) Что такое цилиндр (основания цилиндра, образующая, </a:t>
              </a:r>
            </a:p>
            <a:p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     вершина, высота)?</a:t>
              </a:r>
            </a:p>
            <a:p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б) Какой цилиндр является прямым? </a:t>
              </a:r>
            </a:p>
            <a:p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в) Какой цилиндр является косым?</a:t>
              </a:r>
            </a:p>
            <a:p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г) Какой цилиндр называется сложным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?</a:t>
              </a:r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</p:grpSp>
      <p:sp>
        <p:nvSpPr>
          <p:cNvPr id="46" name="Заголовок 1"/>
          <p:cNvSpPr txBox="1">
            <a:spLocks/>
          </p:cNvSpPr>
          <p:nvPr/>
        </p:nvSpPr>
        <p:spPr>
          <a:xfrm>
            <a:off x="107504" y="116632"/>
            <a:ext cx="8856984" cy="576064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79512" y="0"/>
            <a:ext cx="431189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Объем  цилиндра</a:t>
            </a:r>
            <a:endParaRPr lang="ru-RU" sz="40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53" name="Прямоугольник 52">
            <a:hlinkClick r:id="rId3" action="ppaction://hlinksldjump"/>
          </p:cNvPr>
          <p:cNvSpPr/>
          <p:nvPr/>
        </p:nvSpPr>
        <p:spPr>
          <a:xfrm>
            <a:off x="4572000" y="260648"/>
            <a:ext cx="1429200" cy="363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FF0000"/>
                </a:solidFill>
              </a:rPr>
              <a:t>понятия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57" name="Прямоугольник 56">
            <a:hlinkClick r:id="rId5" action="ppaction://hlinksldjump"/>
          </p:cNvPr>
          <p:cNvSpPr/>
          <p:nvPr/>
        </p:nvSpPr>
        <p:spPr>
          <a:xfrm>
            <a:off x="6084168" y="260648"/>
            <a:ext cx="1429200" cy="3636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объем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8" name="Прямоугольник 57">
            <a:hlinkClick r:id="rId7" action="ppaction://hlinksldjump"/>
          </p:cNvPr>
          <p:cNvSpPr/>
          <p:nvPr/>
        </p:nvSpPr>
        <p:spPr>
          <a:xfrm>
            <a:off x="7596336" y="260648"/>
            <a:ext cx="1368152" cy="36004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B050"/>
                </a:solidFill>
              </a:rPr>
              <a:t>задания</a:t>
            </a:r>
            <a:endParaRPr lang="ru-RU" sz="2000" dirty="0">
              <a:solidFill>
                <a:srgbClr val="00B050"/>
              </a:solidFill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5076056" y="5517232"/>
            <a:ext cx="3429024" cy="571504"/>
            <a:chOff x="467544" y="5589240"/>
            <a:chExt cx="3429024" cy="571504"/>
          </a:xfrm>
        </p:grpSpPr>
        <p:sp>
          <p:nvSpPr>
            <p:cNvPr id="48" name="Скругленный прямоугольник 47"/>
            <p:cNvSpPr/>
            <p:nvPr/>
          </p:nvSpPr>
          <p:spPr>
            <a:xfrm>
              <a:off x="467544" y="5589240"/>
              <a:ext cx="3429024" cy="571504"/>
            </a:xfrm>
            <a:prstGeom prst="roundRect">
              <a:avLst/>
            </a:prstGeom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Задание 2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88" name="Рисунок 87" descr="btn_quest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55576" y="5733256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grpSp>
        <p:nvGrpSpPr>
          <p:cNvPr id="38" name="Группа 37"/>
          <p:cNvGrpSpPr/>
          <p:nvPr/>
        </p:nvGrpSpPr>
        <p:grpSpPr>
          <a:xfrm>
            <a:off x="827584" y="5517232"/>
            <a:ext cx="3429024" cy="571504"/>
            <a:chOff x="5220072" y="5589240"/>
            <a:chExt cx="3429024" cy="571504"/>
          </a:xfrm>
        </p:grpSpPr>
        <p:sp>
          <p:nvSpPr>
            <p:cNvPr id="49" name="Скругленный прямоугольник 48"/>
            <p:cNvSpPr/>
            <p:nvPr/>
          </p:nvSpPr>
          <p:spPr>
            <a:xfrm>
              <a:off x="5220072" y="5589240"/>
              <a:ext cx="3429024" cy="571504"/>
            </a:xfrm>
            <a:prstGeom prst="roundRect">
              <a:avLst/>
            </a:prstGeom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Задание 1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7" name="Рисунок 36" descr="btn_quest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508104" y="5733256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grpSp>
        <p:nvGrpSpPr>
          <p:cNvPr id="28" name="Группа 27"/>
          <p:cNvGrpSpPr/>
          <p:nvPr/>
        </p:nvGrpSpPr>
        <p:grpSpPr>
          <a:xfrm>
            <a:off x="179512" y="1124744"/>
            <a:ext cx="8821488" cy="4104456"/>
            <a:chOff x="2267744" y="1628800"/>
            <a:chExt cx="8640960" cy="3744416"/>
          </a:xfrm>
        </p:grpSpPr>
        <p:grpSp>
          <p:nvGrpSpPr>
            <p:cNvPr id="22" name="Группа 21"/>
            <p:cNvGrpSpPr/>
            <p:nvPr/>
          </p:nvGrpSpPr>
          <p:grpSpPr>
            <a:xfrm>
              <a:off x="2267744" y="1628800"/>
              <a:ext cx="8640960" cy="3744416"/>
              <a:chOff x="251520" y="908720"/>
              <a:chExt cx="8640960" cy="3744416"/>
            </a:xfrm>
          </p:grpSpPr>
          <p:sp>
            <p:nvSpPr>
              <p:cNvPr id="43" name="Прямоугольник 42"/>
              <p:cNvSpPr/>
              <p:nvPr/>
            </p:nvSpPr>
            <p:spPr>
              <a:xfrm>
                <a:off x="251520" y="908720"/>
                <a:ext cx="8640960" cy="3744416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44" name="Picture 1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 l="844" t="1695" r="44300" b="37275"/>
              <a:stretch>
                <a:fillRect/>
              </a:stretch>
            </p:blipFill>
            <p:spPr bwMode="auto">
              <a:xfrm>
                <a:off x="395536" y="1052736"/>
                <a:ext cx="4680520" cy="2592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5" name="Содержимое 2"/>
              <p:cNvSpPr txBox="1">
                <a:spLocks/>
              </p:cNvSpPr>
              <p:nvPr/>
            </p:nvSpPr>
            <p:spPr>
              <a:xfrm>
                <a:off x="4391472" y="1196752"/>
                <a:ext cx="4463341" cy="1152128"/>
              </a:xfrm>
              <a:prstGeom prst="rect">
                <a:avLst/>
              </a:prstGeom>
            </p:spPr>
            <p:txBody>
              <a:bodyPr rtlCol="0">
                <a:normAutofit fontScale="25000" lnSpcReduction="20000"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ru-RU" sz="3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FF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itchFamily="18" charset="0"/>
                    <a:ea typeface="+mn-ea"/>
                    <a:cs typeface="Times New Roman" pitchFamily="18" charset="0"/>
                  </a:rPr>
                  <a:t>        </a:t>
                </a:r>
                <a:r>
                  <a:rPr kumimoji="0" lang="ru-RU" sz="8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2">
                        <a:lumMod val="75000"/>
                      </a:schemeClr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Объем цилиндра</a:t>
                </a:r>
                <a:r>
                  <a:rPr kumimoji="0" lang="ru-RU" sz="8800" b="0" i="0" u="none" strike="noStrike" kern="1200" cap="none" spc="0" normalizeH="0" noProof="0" dirty="0" smtClean="0">
                    <a:ln>
                      <a:noFill/>
                    </a:ln>
                    <a:solidFill>
                      <a:schemeClr val="tx2">
                        <a:lumMod val="75000"/>
                      </a:schemeClr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ru-RU" sz="8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2">
                        <a:lumMod val="75000"/>
                      </a:schemeClr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равен 9.</a:t>
                </a:r>
                <a:r>
                  <a:rPr kumimoji="0" lang="ru-RU" sz="8800" b="0" i="0" u="none" strike="noStrike" kern="1200" cap="none" spc="0" normalizeH="0" noProof="0" dirty="0" smtClean="0">
                    <a:ln>
                      <a:noFill/>
                    </a:ln>
                    <a:solidFill>
                      <a:schemeClr val="tx2">
                        <a:lumMod val="75000"/>
                      </a:schemeClr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 </a:t>
                </a:r>
              </a:p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ru-RU" sz="8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2">
                        <a:lumMod val="75000"/>
                      </a:schemeClr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Найти объем цилиндра,</a:t>
                </a:r>
                <a:r>
                  <a:rPr kumimoji="0" lang="ru-RU" sz="8800" b="0" i="0" u="none" strike="noStrike" kern="1200" cap="none" spc="0" normalizeH="0" noProof="0" dirty="0" smtClean="0">
                    <a:ln>
                      <a:noFill/>
                    </a:ln>
                    <a:solidFill>
                      <a:schemeClr val="tx2">
                        <a:lumMod val="75000"/>
                      </a:schemeClr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 </a:t>
                </a:r>
              </a:p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ru-RU" sz="8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2">
                        <a:lumMod val="75000"/>
                      </a:schemeClr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радиус  которого в 2 раза</a:t>
                </a:r>
              </a:p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ru-RU" sz="8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2">
                        <a:lumMod val="75000"/>
                      </a:schemeClr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rPr>
                  <a:t> больше, а высота в 3 раза меньше высоты данного цилиндра.</a:t>
                </a:r>
              </a:p>
              <a:p>
                <a:pPr marL="342900" marR="0" lvl="0" indent="-342900" algn="just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ru-RU" sz="4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99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itchFamily="18" charset="0"/>
                    <a:ea typeface="+mn-ea"/>
                    <a:cs typeface="Times New Roman" pitchFamily="18" charset="0"/>
                  </a:rPr>
                  <a:t> </a:t>
                </a:r>
                <a:endParaRPr kumimoji="0" lang="ru-RU" sz="4200" b="0" i="0" u="none" strike="noStrike" kern="1200" cap="none" spc="0" normalizeH="0" baseline="0" noProof="0" dirty="0">
                  <a:ln>
                    <a:noFill/>
                  </a:ln>
                  <a:solidFill>
                    <a:srgbClr val="99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</p:grpSp>
        <p:pic>
          <p:nvPicPr>
            <p:cNvPr id="27" name="Рисунок 26" descr="btn_close.gif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620672" y="1628800"/>
              <a:ext cx="285782" cy="307720"/>
            </a:xfrm>
            <a:prstGeom prst="rect">
              <a:avLst/>
            </a:prstGeom>
          </p:spPr>
        </p:pic>
      </p:grpSp>
      <p:grpSp>
        <p:nvGrpSpPr>
          <p:cNvPr id="39" name="Группа 38"/>
          <p:cNvGrpSpPr/>
          <p:nvPr/>
        </p:nvGrpSpPr>
        <p:grpSpPr>
          <a:xfrm>
            <a:off x="179512" y="1124744"/>
            <a:ext cx="8856984" cy="4248472"/>
            <a:chOff x="2195736" y="-315416"/>
            <a:chExt cx="8784976" cy="3960440"/>
          </a:xfrm>
        </p:grpSpPr>
        <p:grpSp>
          <p:nvGrpSpPr>
            <p:cNvPr id="29" name="Группа 28"/>
            <p:cNvGrpSpPr/>
            <p:nvPr/>
          </p:nvGrpSpPr>
          <p:grpSpPr>
            <a:xfrm>
              <a:off x="2195736" y="-315416"/>
              <a:ext cx="8784976" cy="3960440"/>
              <a:chOff x="179512" y="908720"/>
              <a:chExt cx="8784976" cy="3960440"/>
            </a:xfrm>
          </p:grpSpPr>
          <p:sp>
            <p:nvSpPr>
              <p:cNvPr id="30" name="Прямоугольник 29"/>
              <p:cNvSpPr/>
              <p:nvPr/>
            </p:nvSpPr>
            <p:spPr>
              <a:xfrm>
                <a:off x="179512" y="908720"/>
                <a:ext cx="8784976" cy="3960440"/>
              </a:xfrm>
              <a:prstGeom prst="rect">
                <a:avLst/>
              </a:prstGeom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95536" y="3933056"/>
                <a:ext cx="847166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dirty="0" smtClean="0">
                    <a:solidFill>
                      <a:schemeClr val="tx2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Определить объем масляного бака насоса </a:t>
                </a:r>
                <a:r>
                  <a:rPr lang="ru-RU" sz="2000" dirty="0" err="1" smtClean="0">
                    <a:solidFill>
                      <a:schemeClr val="tx2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гидроусилителя</a:t>
                </a:r>
                <a:r>
                  <a:rPr lang="ru-RU" sz="2000" dirty="0" smtClean="0">
                    <a:solidFill>
                      <a:schemeClr val="tx2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</a:p>
              <a:p>
                <a:pPr algn="ctr"/>
                <a:r>
                  <a:rPr lang="ru-RU" sz="2000" dirty="0" smtClean="0">
                    <a:solidFill>
                      <a:schemeClr val="tx2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автомобиля ЗИЛ-130, если диаметр его 126 мм, а высота 140 мм.</a:t>
                </a:r>
              </a:p>
            </p:txBody>
          </p:sp>
          <p:pic>
            <p:nvPicPr>
              <p:cNvPr id="32" name="Picture 10" descr="https://a.d-cd.net/288e952s-960.jpg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23528" y="1052736"/>
                <a:ext cx="4706565" cy="2711178"/>
              </a:xfrm>
              <a:prstGeom prst="rect">
                <a:avLst/>
              </a:prstGeom>
              <a:noFill/>
            </p:spPr>
          </p:pic>
          <p:pic>
            <p:nvPicPr>
              <p:cNvPr id="33" name="Picture 2" descr="https://ds04.infourok.ru/uploads/ex/0ffc/0000fa5b-0e710ab2/1/hello_html_1b70552b.png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 l="6644" t="13750" r="70469" b="52781"/>
              <a:stretch>
                <a:fillRect/>
              </a:stretch>
            </p:blipFill>
            <p:spPr bwMode="auto">
              <a:xfrm>
                <a:off x="6084168" y="1268760"/>
                <a:ext cx="1772668" cy="1944216"/>
              </a:xfrm>
              <a:prstGeom prst="rect">
                <a:avLst/>
              </a:prstGeom>
              <a:noFill/>
            </p:spPr>
          </p:pic>
        </p:grpSp>
        <p:pic>
          <p:nvPicPr>
            <p:cNvPr id="24" name="Рисунок 23" descr="btn_close.gif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634543" y="-243408"/>
              <a:ext cx="292664" cy="307720"/>
            </a:xfrm>
            <a:prstGeom prst="rect">
              <a:avLst/>
            </a:prstGeom>
          </p:spPr>
        </p:pic>
      </p:grpSp>
      <p:sp>
        <p:nvSpPr>
          <p:cNvPr id="35" name="Управляющая кнопка: домой 34">
            <a:hlinkClick r:id="rId14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Рисунок 106" descr="шар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68000" y="1785926"/>
            <a:ext cx="2667000" cy="2667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14282" y="1500174"/>
            <a:ext cx="5072098" cy="2928958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4929198"/>
            <a:ext cx="5073752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Тело, ограниченное сферой, называется шаром.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28596" y="928670"/>
            <a:ext cx="948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центр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2" name="Группа 76"/>
          <p:cNvGrpSpPr/>
          <p:nvPr/>
        </p:nvGrpSpPr>
        <p:grpSpPr>
          <a:xfrm>
            <a:off x="5580112" y="4005064"/>
            <a:ext cx="3429024" cy="571504"/>
            <a:chOff x="5544000" y="4143380"/>
            <a:chExt cx="3429024" cy="571504"/>
          </a:xfrm>
        </p:grpSpPr>
        <p:sp>
          <p:nvSpPr>
            <p:cNvPr id="61" name="Скругленный прямоугольник 60"/>
            <p:cNvSpPr/>
            <p:nvPr/>
          </p:nvSpPr>
          <p:spPr>
            <a:xfrm>
              <a:off x="5544000" y="4143380"/>
              <a:ext cx="3429024" cy="57150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    шаровой сегмент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6" name="Рисунок 75" descr="btn_quest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52000" y="4286256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grpSp>
        <p:nvGrpSpPr>
          <p:cNvPr id="3" name="Группа 85"/>
          <p:cNvGrpSpPr/>
          <p:nvPr/>
        </p:nvGrpSpPr>
        <p:grpSpPr>
          <a:xfrm>
            <a:off x="5580112" y="4653136"/>
            <a:ext cx="3429024" cy="571504"/>
            <a:chOff x="5544000" y="5043396"/>
            <a:chExt cx="3429024" cy="571504"/>
          </a:xfrm>
        </p:grpSpPr>
        <p:sp>
          <p:nvSpPr>
            <p:cNvPr id="62" name="Скругленный прямоугольник 61"/>
            <p:cNvSpPr/>
            <p:nvPr/>
          </p:nvSpPr>
          <p:spPr>
            <a:xfrm>
              <a:off x="5544000" y="5043396"/>
              <a:ext cx="3429024" cy="57150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шаровой слой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85" name="Рисунок 84" descr="btn_quest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16008" y="5187412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sp>
        <p:nvSpPr>
          <p:cNvPr id="87" name="TextBox 86"/>
          <p:cNvSpPr txBox="1"/>
          <p:nvPr/>
        </p:nvSpPr>
        <p:spPr>
          <a:xfrm>
            <a:off x="2232000" y="928670"/>
            <a:ext cx="97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сфера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4" name="Группа 97"/>
          <p:cNvGrpSpPr/>
          <p:nvPr/>
        </p:nvGrpSpPr>
        <p:grpSpPr>
          <a:xfrm>
            <a:off x="5580112" y="5373216"/>
            <a:ext cx="3425652" cy="571504"/>
            <a:chOff x="5544000" y="5655380"/>
            <a:chExt cx="3425652" cy="571504"/>
          </a:xfrm>
        </p:grpSpPr>
        <p:sp>
          <p:nvSpPr>
            <p:cNvPr id="63" name="Скругленный прямоугольник 62"/>
            <p:cNvSpPr/>
            <p:nvPr/>
          </p:nvSpPr>
          <p:spPr>
            <a:xfrm>
              <a:off x="5544000" y="5655380"/>
              <a:ext cx="3425652" cy="57150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   шаровой сектор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7" name="Рисунок 96" descr="btn_quest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43570" y="5786454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cxnSp>
        <p:nvCxnSpPr>
          <p:cNvPr id="30" name="Прямая соединительная линия 29"/>
          <p:cNvCxnSpPr/>
          <p:nvPr/>
        </p:nvCxnSpPr>
        <p:spPr>
          <a:xfrm rot="10800000" flipH="1">
            <a:off x="1404000" y="3096000"/>
            <a:ext cx="2592000" cy="1588"/>
          </a:xfrm>
          <a:prstGeom prst="line">
            <a:avLst/>
          </a:prstGeom>
          <a:ln>
            <a:solidFill>
              <a:srgbClr val="FF0000"/>
            </a:solidFill>
            <a:prstDash val="lgDash"/>
            <a:headEnd type="oval"/>
            <a:tailEnd type="oval"/>
          </a:ln>
          <a:effectLst>
            <a:glow rad="101600">
              <a:srgbClr val="FFFFFF">
                <a:alpha val="54118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888000" y="928670"/>
            <a:ext cx="13119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диаметр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5" name="Полилиния 44"/>
          <p:cNvSpPr/>
          <p:nvPr/>
        </p:nvSpPr>
        <p:spPr>
          <a:xfrm>
            <a:off x="2244436" y="1205345"/>
            <a:ext cx="207819" cy="858982"/>
          </a:xfrm>
          <a:custGeom>
            <a:avLst/>
            <a:gdLst>
              <a:gd name="connsiteX0" fmla="*/ 0 w 207819"/>
              <a:gd name="connsiteY0" fmla="*/ 0 h 858982"/>
              <a:gd name="connsiteX1" fmla="*/ 0 w 207819"/>
              <a:gd name="connsiteY1" fmla="*/ 858982 h 858982"/>
              <a:gd name="connsiteX2" fmla="*/ 207819 w 207819"/>
              <a:gd name="connsiteY2" fmla="*/ 858982 h 858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7819" h="858982">
                <a:moveTo>
                  <a:pt x="0" y="0"/>
                </a:moveTo>
                <a:lnTo>
                  <a:pt x="0" y="858982"/>
                </a:lnTo>
                <a:lnTo>
                  <a:pt x="207819" y="858982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headEnd type="oval"/>
            <a:tailEnd type="oval"/>
          </a:ln>
          <a:effectLst>
            <a:glow rad="101600">
              <a:srgbClr val="FFFFFF">
                <a:alpha val="83137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>
            <a:spLocks noChangeAspect="1"/>
          </p:cNvSpPr>
          <p:nvPr/>
        </p:nvSpPr>
        <p:spPr>
          <a:xfrm>
            <a:off x="2664000" y="3060000"/>
            <a:ext cx="72000" cy="7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457200" y="1191490"/>
            <a:ext cx="2175164" cy="1872000"/>
          </a:xfrm>
          <a:custGeom>
            <a:avLst/>
            <a:gdLst>
              <a:gd name="connsiteX0" fmla="*/ 0 w 2175164"/>
              <a:gd name="connsiteY0" fmla="*/ 0 h 1745673"/>
              <a:gd name="connsiteX1" fmla="*/ 0 w 2175164"/>
              <a:gd name="connsiteY1" fmla="*/ 568036 h 1745673"/>
              <a:gd name="connsiteX2" fmla="*/ 2175164 w 2175164"/>
              <a:gd name="connsiteY2" fmla="*/ 1745673 h 1745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75164" h="1745673">
                <a:moveTo>
                  <a:pt x="0" y="0"/>
                </a:moveTo>
                <a:lnTo>
                  <a:pt x="0" y="568036"/>
                </a:lnTo>
                <a:lnTo>
                  <a:pt x="2175164" y="1745673"/>
                </a:lnTo>
              </a:path>
            </a:pathLst>
          </a:cu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олилиния 36"/>
          <p:cNvSpPr/>
          <p:nvPr/>
        </p:nvSpPr>
        <p:spPr>
          <a:xfrm>
            <a:off x="3283527" y="1219200"/>
            <a:ext cx="595746" cy="1836000"/>
          </a:xfrm>
          <a:custGeom>
            <a:avLst/>
            <a:gdLst>
              <a:gd name="connsiteX0" fmla="*/ 595746 w 595746"/>
              <a:gd name="connsiteY0" fmla="*/ 0 h 1731818"/>
              <a:gd name="connsiteX1" fmla="*/ 581891 w 595746"/>
              <a:gd name="connsiteY1" fmla="*/ 623455 h 1731818"/>
              <a:gd name="connsiteX2" fmla="*/ 0 w 595746"/>
              <a:gd name="connsiteY2" fmla="*/ 1731818 h 1731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5746" h="1731818">
                <a:moveTo>
                  <a:pt x="595746" y="0"/>
                </a:moveTo>
                <a:lnTo>
                  <a:pt x="581891" y="623455"/>
                </a:lnTo>
                <a:lnTo>
                  <a:pt x="0" y="1731818"/>
                </a:lnTo>
              </a:path>
            </a:pathLst>
          </a:custGeom>
          <a:ln>
            <a:solidFill>
              <a:srgbClr val="FF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grpSp>
        <p:nvGrpSpPr>
          <p:cNvPr id="6" name="Группа 51"/>
          <p:cNvGrpSpPr/>
          <p:nvPr/>
        </p:nvGrpSpPr>
        <p:grpSpPr>
          <a:xfrm>
            <a:off x="108000" y="900000"/>
            <a:ext cx="5286380" cy="5743710"/>
            <a:chOff x="108000" y="900000"/>
            <a:chExt cx="5286380" cy="5743710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108000" y="928670"/>
              <a:ext cx="5286380" cy="5715040"/>
            </a:xfrm>
            <a:prstGeom prst="rect">
              <a:avLst/>
            </a:prstGeom>
            <a:solidFill>
              <a:srgbClr val="FFFFB7"/>
            </a:solidFill>
            <a:ln w="63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08000" y="900000"/>
              <a:ext cx="249145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200" dirty="0" smtClean="0">
                  <a:latin typeface="Arial" pitchFamily="34" charset="0"/>
                  <a:cs typeface="Arial" pitchFamily="34" charset="0"/>
                </a:rPr>
                <a:t>Шаровой сегмент</a:t>
              </a:r>
              <a:endParaRPr lang="ru-RU" sz="2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55" name="Рисунок 54" descr="btn_close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72066" y="1000108"/>
              <a:ext cx="285750" cy="295275"/>
            </a:xfrm>
            <a:prstGeom prst="rect">
              <a:avLst/>
            </a:prstGeom>
          </p:spPr>
        </p:pic>
        <p:sp>
          <p:nvSpPr>
            <p:cNvPr id="56" name="TextBox 55"/>
            <p:cNvSpPr txBox="1"/>
            <p:nvPr/>
          </p:nvSpPr>
          <p:spPr>
            <a:xfrm>
              <a:off x="142844" y="5214950"/>
              <a:ext cx="521497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Часть шара, отсекаемая от него какой-нибудь плоскостью</a:t>
              </a:r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57" name="Рисунок 56" descr="сегмент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3F3F3"/>
                </a:clrFrom>
                <a:clrTo>
                  <a:srgbClr val="F3F3F3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71538" y="1643050"/>
              <a:ext cx="3362325" cy="3333750"/>
            </a:xfrm>
            <a:prstGeom prst="rect">
              <a:avLst/>
            </a:prstGeom>
          </p:spPr>
        </p:pic>
        <p:sp>
          <p:nvSpPr>
            <p:cNvPr id="58" name="TextBox 57"/>
            <p:cNvSpPr txBox="1"/>
            <p:nvPr/>
          </p:nvSpPr>
          <p:spPr>
            <a:xfrm>
              <a:off x="4000496" y="1571612"/>
              <a:ext cx="3529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400" b="1" i="1" dirty="0" smtClean="0">
                  <a:effectLst>
                    <a:glow rad="63500">
                      <a:schemeClr val="accent1">
                        <a:lumMod val="20000"/>
                        <a:lumOff val="80000"/>
                      </a:schemeClr>
                    </a:glow>
                  </a:effectLst>
                  <a:latin typeface="Times New Roman" pitchFamily="18" charset="0"/>
                  <a:cs typeface="Times New Roman" pitchFamily="18" charset="0"/>
                </a:rPr>
                <a:t>π</a:t>
              </a:r>
              <a:endParaRPr lang="ru-RU" sz="2400" b="1" i="1" dirty="0">
                <a:effectLst>
                  <a:glow rad="63500">
                    <a:schemeClr val="accent1">
                      <a:lumMod val="20000"/>
                      <a:lumOff val="8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9" name="Прямая соединительная линия 58"/>
            <p:cNvCxnSpPr/>
            <p:nvPr/>
          </p:nvCxnSpPr>
          <p:spPr>
            <a:xfrm rot="5400000">
              <a:off x="828000" y="3250405"/>
              <a:ext cx="3786214" cy="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 rot="5400000">
              <a:off x="2429654" y="2142322"/>
              <a:ext cx="571504" cy="1588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2285984" y="2214554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В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285984" y="3071810"/>
              <a:ext cx="4235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О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Овал 65"/>
            <p:cNvSpPr>
              <a:spLocks/>
            </p:cNvSpPr>
            <p:nvPr/>
          </p:nvSpPr>
          <p:spPr>
            <a:xfrm>
              <a:off x="2664000" y="3286124"/>
              <a:ext cx="108000" cy="108000"/>
            </a:xfrm>
            <a:prstGeom prst="ellipse">
              <a:avLst/>
            </a:prstGeom>
            <a:solidFill>
              <a:srgbClr val="FF0000"/>
            </a:solidFill>
            <a:ln cmpd="sng">
              <a:solidFill>
                <a:schemeClr val="bg1"/>
              </a:solidFill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285984" y="1500174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А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214678" y="1214422"/>
              <a:ext cx="8627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/>
                <a:t>AB=h</a:t>
              </a:r>
              <a:endParaRPr lang="ru-RU" sz="2400" b="1" i="1" dirty="0"/>
            </a:p>
          </p:txBody>
        </p:sp>
      </p:grpSp>
      <p:grpSp>
        <p:nvGrpSpPr>
          <p:cNvPr id="7" name="Группа 68"/>
          <p:cNvGrpSpPr/>
          <p:nvPr/>
        </p:nvGrpSpPr>
        <p:grpSpPr>
          <a:xfrm>
            <a:off x="108000" y="836712"/>
            <a:ext cx="5328096" cy="5806998"/>
            <a:chOff x="108000" y="900000"/>
            <a:chExt cx="5286380" cy="5743710"/>
          </a:xfrm>
        </p:grpSpPr>
        <p:sp>
          <p:nvSpPr>
            <p:cNvPr id="70" name="Прямоугольник 69"/>
            <p:cNvSpPr/>
            <p:nvPr/>
          </p:nvSpPr>
          <p:spPr>
            <a:xfrm>
              <a:off x="108000" y="928670"/>
              <a:ext cx="5286380" cy="5715040"/>
            </a:xfrm>
            <a:prstGeom prst="rect">
              <a:avLst/>
            </a:prstGeom>
            <a:solidFill>
              <a:srgbClr val="D5FBD7"/>
            </a:solidFill>
            <a:ln w="63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08000" y="900000"/>
              <a:ext cx="207781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200" dirty="0" smtClean="0">
                  <a:latin typeface="Arial" pitchFamily="34" charset="0"/>
                  <a:cs typeface="Arial" pitchFamily="34" charset="0"/>
                </a:rPr>
                <a:t>Шаровой слой</a:t>
              </a:r>
              <a:endParaRPr lang="ru-RU" sz="2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3" name="Рисунок 72" descr="btn_close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72066" y="1000108"/>
              <a:ext cx="285750" cy="295275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142844" y="5214950"/>
              <a:ext cx="521497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Часть шара, заключенная между  двумя параллельными секущими плоскостями</a:t>
              </a:r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5" name="Рисунок 74" descr="слой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9F9F9"/>
                </a:clrFrom>
                <a:clrTo>
                  <a:srgbClr val="F9F9F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71538" y="1785926"/>
              <a:ext cx="3314700" cy="3333750"/>
            </a:xfrm>
            <a:prstGeom prst="rect">
              <a:avLst/>
            </a:prstGeom>
          </p:spPr>
        </p:pic>
        <p:cxnSp>
          <p:nvCxnSpPr>
            <p:cNvPr id="78" name="Прямая соединительная линия 77"/>
            <p:cNvCxnSpPr/>
            <p:nvPr/>
          </p:nvCxnSpPr>
          <p:spPr>
            <a:xfrm rot="16200000" flipH="1">
              <a:off x="892944" y="3393279"/>
              <a:ext cx="3643337" cy="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2285984" y="2357430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В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285984" y="4032000"/>
              <a:ext cx="4235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C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Овал 80"/>
            <p:cNvSpPr>
              <a:spLocks/>
            </p:cNvSpPr>
            <p:nvPr/>
          </p:nvSpPr>
          <p:spPr>
            <a:xfrm>
              <a:off x="2664000" y="4284000"/>
              <a:ext cx="108000" cy="108000"/>
            </a:xfrm>
            <a:prstGeom prst="ellipse">
              <a:avLst/>
            </a:prstGeom>
            <a:solidFill>
              <a:srgbClr val="FF0000"/>
            </a:solidFill>
            <a:ln cmpd="sng">
              <a:solidFill>
                <a:schemeClr val="bg1"/>
              </a:solidFill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285984" y="1643050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А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Овал 82"/>
            <p:cNvSpPr>
              <a:spLocks/>
            </p:cNvSpPr>
            <p:nvPr/>
          </p:nvSpPr>
          <p:spPr>
            <a:xfrm>
              <a:off x="2664000" y="2448000"/>
              <a:ext cx="108000" cy="108000"/>
            </a:xfrm>
            <a:prstGeom prst="ellipse">
              <a:avLst/>
            </a:prstGeom>
            <a:solidFill>
              <a:srgbClr val="FF0000"/>
            </a:solidFill>
            <a:ln cmpd="sng">
              <a:solidFill>
                <a:schemeClr val="bg1"/>
              </a:solidFill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Овал 83"/>
            <p:cNvSpPr>
              <a:spLocks/>
            </p:cNvSpPr>
            <p:nvPr/>
          </p:nvSpPr>
          <p:spPr>
            <a:xfrm>
              <a:off x="2664000" y="1872000"/>
              <a:ext cx="108000" cy="108000"/>
            </a:xfrm>
            <a:prstGeom prst="ellipse">
              <a:avLst/>
            </a:prstGeom>
            <a:solidFill>
              <a:srgbClr val="FF0000"/>
            </a:solidFill>
            <a:ln cmpd="sng">
              <a:solidFill>
                <a:schemeClr val="bg1"/>
              </a:solidFill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87"/>
          <p:cNvGrpSpPr/>
          <p:nvPr/>
        </p:nvGrpSpPr>
        <p:grpSpPr>
          <a:xfrm>
            <a:off x="107504" y="836712"/>
            <a:ext cx="5328096" cy="5806998"/>
            <a:chOff x="108000" y="900000"/>
            <a:chExt cx="5286380" cy="5743710"/>
          </a:xfrm>
        </p:grpSpPr>
        <p:sp>
          <p:nvSpPr>
            <p:cNvPr id="89" name="Прямоугольник 88"/>
            <p:cNvSpPr/>
            <p:nvPr/>
          </p:nvSpPr>
          <p:spPr>
            <a:xfrm>
              <a:off x="108000" y="928670"/>
              <a:ext cx="5286380" cy="571504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08000" y="900000"/>
              <a:ext cx="231993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200" dirty="0" smtClean="0">
                  <a:latin typeface="Arial" pitchFamily="34" charset="0"/>
                  <a:cs typeface="Arial" pitchFamily="34" charset="0"/>
                </a:rPr>
                <a:t>Шаровой сектор</a:t>
              </a:r>
              <a:endParaRPr lang="ru-RU" sz="2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1" name="Рисунок 90" descr="btn_close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72066" y="1000108"/>
              <a:ext cx="285750" cy="295275"/>
            </a:xfrm>
            <a:prstGeom prst="rect">
              <a:avLst/>
            </a:prstGeom>
          </p:spPr>
        </p:pic>
        <p:sp>
          <p:nvSpPr>
            <p:cNvPr id="92" name="TextBox 91"/>
            <p:cNvSpPr txBox="1"/>
            <p:nvPr/>
          </p:nvSpPr>
          <p:spPr>
            <a:xfrm>
              <a:off x="142844" y="5214950"/>
              <a:ext cx="521497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Состоит из шарового сегмента </a:t>
              </a:r>
              <a:r>
                <a:rPr lang="ru-RU" sz="2400" smtClean="0">
                  <a:latin typeface="Arial" pitchFamily="34" charset="0"/>
                  <a:cs typeface="Arial" pitchFamily="34" charset="0"/>
                </a:rPr>
                <a:t>и конуса.</a:t>
              </a:r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3" name="Рисунок 92" descr="сектор-град1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14348" y="2071678"/>
              <a:ext cx="3771900" cy="2381250"/>
            </a:xfrm>
            <a:prstGeom prst="rect">
              <a:avLst/>
            </a:prstGeom>
          </p:spPr>
        </p:pic>
        <p:cxnSp>
          <p:nvCxnSpPr>
            <p:cNvPr id="94" name="Прямая соединительная линия 93"/>
            <p:cNvCxnSpPr/>
            <p:nvPr/>
          </p:nvCxnSpPr>
          <p:spPr>
            <a:xfrm rot="16200000" flipH="1">
              <a:off x="1191668" y="3276000"/>
              <a:ext cx="2808000" cy="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Овал 94"/>
            <p:cNvSpPr>
              <a:spLocks/>
            </p:cNvSpPr>
            <p:nvPr/>
          </p:nvSpPr>
          <p:spPr>
            <a:xfrm>
              <a:off x="2545200" y="2157753"/>
              <a:ext cx="108000" cy="108000"/>
            </a:xfrm>
            <a:prstGeom prst="ellipse">
              <a:avLst/>
            </a:prstGeom>
            <a:solidFill>
              <a:srgbClr val="FF0000"/>
            </a:solidFill>
            <a:ln cmpd="sng">
              <a:solidFill>
                <a:schemeClr val="bg1"/>
              </a:solidFill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6" name="Прямая соединительная линия 95"/>
            <p:cNvCxnSpPr>
              <a:stCxn id="95" idx="6"/>
            </p:cNvCxnSpPr>
            <p:nvPr/>
          </p:nvCxnSpPr>
          <p:spPr>
            <a:xfrm>
              <a:off x="2653200" y="2211753"/>
              <a:ext cx="2520000" cy="2801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Прямая соединительная линия 98"/>
            <p:cNvCxnSpPr/>
            <p:nvPr/>
          </p:nvCxnSpPr>
          <p:spPr>
            <a:xfrm>
              <a:off x="2628000" y="3060000"/>
              <a:ext cx="1800000" cy="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Прямая соединительная линия 99"/>
            <p:cNvCxnSpPr/>
            <p:nvPr/>
          </p:nvCxnSpPr>
          <p:spPr>
            <a:xfrm>
              <a:off x="4464000" y="3060000"/>
              <a:ext cx="7560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Прямая соединительная линия 100"/>
            <p:cNvCxnSpPr/>
            <p:nvPr/>
          </p:nvCxnSpPr>
          <p:spPr>
            <a:xfrm flipV="1">
              <a:off x="1285852" y="3071810"/>
              <a:ext cx="1299934" cy="285752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Прямая соединительная линия 101"/>
            <p:cNvCxnSpPr/>
            <p:nvPr/>
          </p:nvCxnSpPr>
          <p:spPr>
            <a:xfrm rot="5400000">
              <a:off x="4572000" y="2643182"/>
              <a:ext cx="857256" cy="1588"/>
            </a:xfrm>
            <a:prstGeom prst="line">
              <a:avLst/>
            </a:prstGeom>
            <a:ln>
              <a:solidFill>
                <a:schemeClr val="tx1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/>
            <p:cNvSpPr txBox="1"/>
            <p:nvPr/>
          </p:nvSpPr>
          <p:spPr>
            <a:xfrm>
              <a:off x="4572000" y="2357430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h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3428992" y="3714752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R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2571736" y="4286256"/>
              <a:ext cx="4235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О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714480" y="2857496"/>
              <a:ext cx="3048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r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7" name="Заголовок 1"/>
          <p:cNvSpPr txBox="1">
            <a:spLocks/>
          </p:cNvSpPr>
          <p:nvPr/>
        </p:nvSpPr>
        <p:spPr>
          <a:xfrm>
            <a:off x="107504" y="116632"/>
            <a:ext cx="8856984" cy="576064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1362273" y="0"/>
            <a:ext cx="113204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Ш</a:t>
            </a:r>
            <a:r>
              <a:rPr lang="ru-RU" sz="40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ар</a:t>
            </a:r>
            <a:endParaRPr lang="ru-RU" sz="40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88" name="Прямоугольник 87">
            <a:hlinkClick r:id="rId8" action="ppaction://hlinksldjump"/>
          </p:cNvPr>
          <p:cNvSpPr/>
          <p:nvPr/>
        </p:nvSpPr>
        <p:spPr>
          <a:xfrm>
            <a:off x="4499992" y="260648"/>
            <a:ext cx="1429200" cy="3636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FF0000"/>
                </a:solidFill>
              </a:rPr>
              <a:t>понятия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98" name="Прямоугольник 97">
            <a:hlinkClick r:id="rId10" action="ppaction://hlinksldjump"/>
          </p:cNvPr>
          <p:cNvSpPr/>
          <p:nvPr/>
        </p:nvSpPr>
        <p:spPr>
          <a:xfrm>
            <a:off x="6012160" y="260648"/>
            <a:ext cx="1429200" cy="3636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объем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8" name="Прямоугольник 107">
            <a:hlinkClick r:id="rId12" action="ppaction://hlinksldjump"/>
          </p:cNvPr>
          <p:cNvSpPr/>
          <p:nvPr/>
        </p:nvSpPr>
        <p:spPr>
          <a:xfrm>
            <a:off x="7524328" y="260648"/>
            <a:ext cx="1429200" cy="3636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B050"/>
                </a:solidFill>
              </a:rPr>
              <a:t>задания</a:t>
            </a:r>
            <a:endParaRPr lang="ru-RU" sz="2000" dirty="0">
              <a:solidFill>
                <a:srgbClr val="00B050"/>
              </a:solidFill>
            </a:endParaRPr>
          </a:p>
        </p:txBody>
      </p:sp>
      <p:pic>
        <p:nvPicPr>
          <p:cNvPr id="109" name="Рисунок 108" descr="http://westtravel.ru/images/atomium-brussel.jpg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508104" y="836712"/>
            <a:ext cx="345638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" name="Прямоугольник 110"/>
          <p:cNvSpPr/>
          <p:nvPr/>
        </p:nvSpPr>
        <p:spPr>
          <a:xfrm>
            <a:off x="5652120" y="980728"/>
            <a:ext cx="3707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err="1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Ато́миум</a:t>
            </a:r>
            <a:r>
              <a:rPr lang="ru-RU" sz="1600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— одна из главных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достопримечательностей и символ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B008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15" tooltip="Брюссель"/>
              </a:rPr>
              <a:t>Брюсселя</a:t>
            </a:r>
            <a:r>
              <a:rPr lang="ru-RU" sz="1600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1600" dirty="0" err="1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Атомиум</a:t>
            </a:r>
            <a:r>
              <a:rPr lang="ru-RU" sz="1600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был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спроектирован к открытию 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B008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16" tooltip="Всемирная выставка (1958)"/>
              </a:rPr>
              <a:t>Всемирной выставки</a:t>
            </a:r>
            <a:r>
              <a:rPr lang="ru-RU" sz="1600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1958 года архитектором  </a:t>
            </a:r>
            <a:r>
              <a:rPr lang="ru-RU" sz="1600" dirty="0" smtClean="0">
                <a:solidFill>
                  <a:srgbClr val="A5585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17" tooltip="Ватеркейн, Андре (страница отсутствует)"/>
              </a:rPr>
              <a:t>Андре </a:t>
            </a:r>
            <a:r>
              <a:rPr lang="ru-RU" sz="1600" dirty="0" err="1" smtClean="0">
                <a:solidFill>
                  <a:srgbClr val="A5585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17" tooltip="Ватеркейн, Андре (страница отсутствует)"/>
              </a:rPr>
              <a:t>Ватеркейном</a:t>
            </a:r>
            <a:r>
              <a:rPr lang="ru-RU" sz="1600" baseline="30000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символ атомного века и мирного использования атомной энергии.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Диаметр каждой сферы - 18 м.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Найти объем каждого сферы.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6600149" y="3501008"/>
            <a:ext cx="144565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5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Узнай больше</a:t>
            </a:r>
            <a:endParaRPr lang="ru-RU" sz="1500" u="sng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Управляющая кнопка: домой 109">
            <a:hlinkClick r:id="rId18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</p:childTnLst>
        </p:cTn>
      </p:par>
    </p:tnLst>
    <p:bldLst>
      <p:bldP spid="111" grpId="0"/>
      <p:bldP spid="111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Рисунок 79" descr="шар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142984"/>
            <a:ext cx="3429024" cy="3429024"/>
          </a:xfrm>
          <a:prstGeom prst="rect">
            <a:avLst/>
          </a:prstGeom>
        </p:spPr>
      </p:pic>
      <p:cxnSp>
        <p:nvCxnSpPr>
          <p:cNvPr id="81" name="Прямая соединительная линия 80"/>
          <p:cNvCxnSpPr/>
          <p:nvPr/>
        </p:nvCxnSpPr>
        <p:spPr>
          <a:xfrm>
            <a:off x="2573324" y="2857496"/>
            <a:ext cx="1141420" cy="285752"/>
          </a:xfrm>
          <a:prstGeom prst="line">
            <a:avLst/>
          </a:prstGeom>
          <a:ln>
            <a:solidFill>
              <a:srgbClr val="FF0000"/>
            </a:solidFill>
            <a:prstDash val="lgDash"/>
            <a:headEnd type="oval"/>
            <a:tailEnd type="oval"/>
          </a:ln>
          <a:effectLst>
            <a:glow rad="63500">
              <a:srgbClr val="FFFFFF">
                <a:alpha val="74902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2928926" y="250030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rPr>
              <a:t>R</a:t>
            </a:r>
            <a:endParaRPr lang="ru-RU" sz="2400" b="1" i="1" dirty="0">
              <a:solidFill>
                <a:srgbClr val="FF0000"/>
              </a:solidFill>
              <a:effectLst>
                <a:glow rad="63500">
                  <a:srgbClr val="FFFFFF"/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Группа 7"/>
          <p:cNvGrpSpPr/>
          <p:nvPr/>
        </p:nvGrpSpPr>
        <p:grpSpPr>
          <a:xfrm>
            <a:off x="5580112" y="3861048"/>
            <a:ext cx="3429024" cy="571504"/>
            <a:chOff x="5544000" y="4143380"/>
            <a:chExt cx="3429024" cy="571504"/>
          </a:xfrm>
          <a:solidFill>
            <a:schemeClr val="bg1">
              <a:lumMod val="75000"/>
            </a:schemeClr>
          </a:solidFill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5544000" y="4143380"/>
              <a:ext cx="3429024" cy="571504"/>
            </a:xfrm>
            <a:prstGeom prst="roundRect">
              <a:avLst/>
            </a:prstGeom>
            <a:grpFill/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сегмент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" name="Рисунок 9" descr="btn_quest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52000" y="4286256"/>
              <a:ext cx="285750" cy="295275"/>
            </a:xfrm>
            <a:prstGeom prst="rect">
              <a:avLst/>
            </a:prstGeom>
            <a:grpFill/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grpSp>
        <p:nvGrpSpPr>
          <p:cNvPr id="3" name="Группа 10"/>
          <p:cNvGrpSpPr/>
          <p:nvPr/>
        </p:nvGrpSpPr>
        <p:grpSpPr>
          <a:xfrm>
            <a:off x="5580112" y="4653136"/>
            <a:ext cx="3429024" cy="571504"/>
            <a:chOff x="5544000" y="4899380"/>
            <a:chExt cx="3429024" cy="571504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5544000" y="4899380"/>
              <a:ext cx="3429024" cy="57150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слой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6" name="Рисунок 15" descr="btn_quest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52000" y="5000636"/>
              <a:ext cx="285750" cy="295275"/>
            </a:xfrm>
            <a:prstGeom prst="rect">
              <a:avLst/>
            </a:prstGeom>
            <a:ln>
              <a:solidFill>
                <a:schemeClr val="accent1"/>
              </a:solidFill>
            </a:ln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sp>
        <p:nvSpPr>
          <p:cNvPr id="25" name="Прямоугольник 24"/>
          <p:cNvSpPr/>
          <p:nvPr/>
        </p:nvSpPr>
        <p:spPr>
          <a:xfrm>
            <a:off x="357158" y="5214950"/>
            <a:ext cx="4786346" cy="14287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Группа 46"/>
          <p:cNvGrpSpPr/>
          <p:nvPr/>
        </p:nvGrpSpPr>
        <p:grpSpPr>
          <a:xfrm>
            <a:off x="5580112" y="5445224"/>
            <a:ext cx="3429024" cy="571504"/>
            <a:chOff x="5544000" y="4899380"/>
            <a:chExt cx="3429024" cy="571504"/>
          </a:xfrm>
          <a:solidFill>
            <a:schemeClr val="bg1">
              <a:lumMod val="75000"/>
            </a:schemeClr>
          </a:solidFill>
        </p:grpSpPr>
        <p:sp>
          <p:nvSpPr>
            <p:cNvPr id="48" name="Скругленный прямоугольник 47"/>
            <p:cNvSpPr/>
            <p:nvPr/>
          </p:nvSpPr>
          <p:spPr>
            <a:xfrm>
              <a:off x="5544000" y="4899380"/>
              <a:ext cx="3429024" cy="571504"/>
            </a:xfrm>
            <a:prstGeom prst="roundRect">
              <a:avLst/>
            </a:prstGeom>
            <a:grpFill/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сектор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9" name="Рисунок 48" descr="btn_quest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52000" y="5000636"/>
              <a:ext cx="285750" cy="295275"/>
            </a:xfrm>
            <a:prstGeom prst="rect">
              <a:avLst/>
            </a:prstGeom>
            <a:grpFill/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pic>
        <p:nvPicPr>
          <p:cNvPr id="50" name="Рисунок 49" descr="фор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5429264"/>
            <a:ext cx="3152775" cy="1009650"/>
          </a:xfrm>
          <a:prstGeom prst="rect">
            <a:avLst/>
          </a:prstGeom>
        </p:spPr>
      </p:pic>
      <p:grpSp>
        <p:nvGrpSpPr>
          <p:cNvPr id="6" name="Группа 31"/>
          <p:cNvGrpSpPr/>
          <p:nvPr/>
        </p:nvGrpSpPr>
        <p:grpSpPr>
          <a:xfrm>
            <a:off x="5544000" y="1260000"/>
            <a:ext cx="3429024" cy="2428892"/>
            <a:chOff x="5544000" y="1260000"/>
            <a:chExt cx="3429024" cy="2428892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5544000" y="1260000"/>
              <a:ext cx="3429024" cy="24288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5715008" y="2143116"/>
              <a:ext cx="3143272" cy="85725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429388" y="2357430"/>
              <a:ext cx="23175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dirty="0" smtClean="0">
                  <a:latin typeface="Arial" pitchFamily="34" charset="0"/>
                  <a:cs typeface="Arial" pitchFamily="34" charset="0"/>
                </a:rPr>
                <a:t>Объем шара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1" name="Рисунок 30" descr="шар-1-01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86446" y="1357298"/>
              <a:ext cx="933450" cy="952500"/>
            </a:xfrm>
            <a:prstGeom prst="rect">
              <a:avLst/>
            </a:prstGeom>
          </p:spPr>
        </p:pic>
      </p:grpSp>
      <p:grpSp>
        <p:nvGrpSpPr>
          <p:cNvPr id="7" name="Группа 32"/>
          <p:cNvGrpSpPr/>
          <p:nvPr/>
        </p:nvGrpSpPr>
        <p:grpSpPr>
          <a:xfrm>
            <a:off x="108000" y="900000"/>
            <a:ext cx="5286380" cy="5715040"/>
            <a:chOff x="108000" y="928670"/>
            <a:chExt cx="5286380" cy="5715040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108000" y="928670"/>
              <a:ext cx="5286380" cy="5715040"/>
            </a:xfrm>
            <a:prstGeom prst="rect">
              <a:avLst/>
            </a:prstGeom>
            <a:solidFill>
              <a:srgbClr val="FFFFB7"/>
            </a:solidFill>
            <a:ln w="63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5" name="Рисунок 34" descr="btn_close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072066" y="1000108"/>
              <a:ext cx="285750" cy="295275"/>
            </a:xfrm>
            <a:prstGeom prst="rect">
              <a:avLst/>
            </a:prstGeom>
          </p:spPr>
        </p:pic>
        <p:pic>
          <p:nvPicPr>
            <p:cNvPr id="36" name="Рисунок 35" descr="сегмент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3F3F3"/>
                </a:clrFrom>
                <a:clrTo>
                  <a:srgbClr val="F3F3F3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71538" y="1643050"/>
              <a:ext cx="3362325" cy="3333750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4000496" y="1571612"/>
              <a:ext cx="3529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400" b="1" i="1" dirty="0" smtClean="0">
                  <a:effectLst>
                    <a:glow rad="63500">
                      <a:schemeClr val="accent1">
                        <a:lumMod val="20000"/>
                        <a:lumOff val="80000"/>
                      </a:schemeClr>
                    </a:glow>
                  </a:effectLst>
                  <a:latin typeface="Times New Roman" pitchFamily="18" charset="0"/>
                  <a:cs typeface="Times New Roman" pitchFamily="18" charset="0"/>
                </a:rPr>
                <a:t>π</a:t>
              </a:r>
              <a:endParaRPr lang="ru-RU" sz="2400" b="1" i="1" dirty="0">
                <a:effectLst>
                  <a:glow rad="63500">
                    <a:schemeClr val="accent1">
                      <a:lumMod val="20000"/>
                      <a:lumOff val="8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>
            <a:xfrm rot="5400000">
              <a:off x="828000" y="3250405"/>
              <a:ext cx="3786214" cy="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5400000">
              <a:off x="2429654" y="2142322"/>
              <a:ext cx="571504" cy="1588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2285984" y="3071810"/>
              <a:ext cx="4235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О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Овал 40"/>
            <p:cNvSpPr>
              <a:spLocks/>
            </p:cNvSpPr>
            <p:nvPr/>
          </p:nvSpPr>
          <p:spPr>
            <a:xfrm>
              <a:off x="2664000" y="3286124"/>
              <a:ext cx="108000" cy="108000"/>
            </a:xfrm>
            <a:prstGeom prst="ellipse">
              <a:avLst/>
            </a:prstGeom>
            <a:solidFill>
              <a:srgbClr val="FF0000"/>
            </a:solidFill>
            <a:ln cmpd="sng">
              <a:solidFill>
                <a:schemeClr val="bg1"/>
              </a:solidFill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357422" y="1928802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h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3" name="Рисунок 42" descr="фор1.JP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71538" y="5286388"/>
              <a:ext cx="3324225" cy="752475"/>
            </a:xfrm>
            <a:prstGeom prst="rect">
              <a:avLst/>
            </a:prstGeom>
          </p:spPr>
        </p:pic>
        <p:cxnSp>
          <p:nvCxnSpPr>
            <p:cNvPr id="44" name="Прямая соединительная линия 43"/>
            <p:cNvCxnSpPr/>
            <p:nvPr/>
          </p:nvCxnSpPr>
          <p:spPr>
            <a:xfrm flipV="1">
              <a:off x="2772000" y="3330000"/>
              <a:ext cx="1548000" cy="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3286116" y="2857496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R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" name="Группа 55"/>
          <p:cNvGrpSpPr/>
          <p:nvPr/>
        </p:nvGrpSpPr>
        <p:grpSpPr>
          <a:xfrm>
            <a:off x="5544000" y="1260000"/>
            <a:ext cx="3429024" cy="2428892"/>
            <a:chOff x="5544000" y="1260000"/>
            <a:chExt cx="3429024" cy="2428892"/>
          </a:xfrm>
        </p:grpSpPr>
        <p:sp>
          <p:nvSpPr>
            <p:cNvPr id="57" name="Прямоугольник 56"/>
            <p:cNvSpPr/>
            <p:nvPr/>
          </p:nvSpPr>
          <p:spPr>
            <a:xfrm>
              <a:off x="5544000" y="1260000"/>
              <a:ext cx="3429024" cy="24288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5715008" y="2143116"/>
              <a:ext cx="3143272" cy="1428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429388" y="2196000"/>
              <a:ext cx="228601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latin typeface="Arial" pitchFamily="34" charset="0"/>
                  <a:cs typeface="Arial" pitchFamily="34" charset="0"/>
                </a:rPr>
                <a:t>Объем шарового сегмента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60" name="Рисунок 59" descr="сегмент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786446" y="1857364"/>
              <a:ext cx="1047750" cy="409575"/>
            </a:xfrm>
            <a:prstGeom prst="rect">
              <a:avLst/>
            </a:prstGeom>
          </p:spPr>
        </p:pic>
      </p:grpSp>
      <p:grpSp>
        <p:nvGrpSpPr>
          <p:cNvPr id="11" name="Группа 60"/>
          <p:cNvGrpSpPr/>
          <p:nvPr/>
        </p:nvGrpSpPr>
        <p:grpSpPr>
          <a:xfrm>
            <a:off x="108000" y="900000"/>
            <a:ext cx="5286380" cy="5715040"/>
            <a:chOff x="108000" y="928670"/>
            <a:chExt cx="5286380" cy="5715040"/>
          </a:xfrm>
        </p:grpSpPr>
        <p:sp>
          <p:nvSpPr>
            <p:cNvPr id="62" name="Прямоугольник 61"/>
            <p:cNvSpPr/>
            <p:nvPr/>
          </p:nvSpPr>
          <p:spPr>
            <a:xfrm>
              <a:off x="108000" y="928670"/>
              <a:ext cx="5286380" cy="5715040"/>
            </a:xfrm>
            <a:prstGeom prst="rect">
              <a:avLst/>
            </a:prstGeom>
            <a:solidFill>
              <a:srgbClr val="D5FBD7"/>
            </a:solidFill>
            <a:ln w="63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3" name="Рисунок 62" descr="btn_close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072066" y="1000108"/>
              <a:ext cx="285750" cy="295275"/>
            </a:xfrm>
            <a:prstGeom prst="rect">
              <a:avLst/>
            </a:prstGeom>
          </p:spPr>
        </p:pic>
        <p:pic>
          <p:nvPicPr>
            <p:cNvPr id="64" name="Рисунок 63" descr="слой.JP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9F9F9"/>
                </a:clrFrom>
                <a:clrTo>
                  <a:srgbClr val="F9F9F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42976" y="1500174"/>
              <a:ext cx="3314700" cy="3333750"/>
            </a:xfrm>
            <a:prstGeom prst="rect">
              <a:avLst/>
            </a:prstGeom>
          </p:spPr>
        </p:pic>
        <p:cxnSp>
          <p:nvCxnSpPr>
            <p:cNvPr id="65" name="Прямая соединительная линия 64"/>
            <p:cNvCxnSpPr/>
            <p:nvPr/>
          </p:nvCxnSpPr>
          <p:spPr>
            <a:xfrm rot="5400000">
              <a:off x="892943" y="3178967"/>
              <a:ext cx="3786214" cy="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Овал 65"/>
            <p:cNvSpPr>
              <a:spLocks/>
            </p:cNvSpPr>
            <p:nvPr/>
          </p:nvSpPr>
          <p:spPr>
            <a:xfrm>
              <a:off x="2736000" y="1548000"/>
              <a:ext cx="108000" cy="108000"/>
            </a:xfrm>
            <a:prstGeom prst="ellipse">
              <a:avLst/>
            </a:prstGeom>
            <a:solidFill>
              <a:srgbClr val="FF0000"/>
            </a:solidFill>
            <a:ln cmpd="sng">
              <a:solidFill>
                <a:schemeClr val="bg1"/>
              </a:solidFill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Овал 66"/>
            <p:cNvSpPr>
              <a:spLocks/>
            </p:cNvSpPr>
            <p:nvPr/>
          </p:nvSpPr>
          <p:spPr>
            <a:xfrm>
              <a:off x="2736000" y="2160000"/>
              <a:ext cx="108000" cy="108000"/>
            </a:xfrm>
            <a:prstGeom prst="ellipse">
              <a:avLst/>
            </a:prstGeom>
            <a:solidFill>
              <a:srgbClr val="FF0000"/>
            </a:solidFill>
            <a:ln cmpd="sng">
              <a:solidFill>
                <a:schemeClr val="bg1"/>
              </a:solidFill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Овал 67"/>
            <p:cNvSpPr>
              <a:spLocks/>
            </p:cNvSpPr>
            <p:nvPr/>
          </p:nvSpPr>
          <p:spPr>
            <a:xfrm>
              <a:off x="2736000" y="3996000"/>
              <a:ext cx="108000" cy="108000"/>
            </a:xfrm>
            <a:prstGeom prst="ellipse">
              <a:avLst/>
            </a:prstGeom>
            <a:solidFill>
              <a:srgbClr val="FF0000"/>
            </a:solidFill>
            <a:ln cmpd="sng">
              <a:solidFill>
                <a:schemeClr val="bg1"/>
              </a:solidFill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357422" y="1071546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А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357422" y="1928802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В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357422" y="3786190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С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85720" y="4788000"/>
              <a:ext cx="5000660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latin typeface="Arial" pitchFamily="34" charset="0"/>
                  <a:cs typeface="Arial" pitchFamily="34" charset="0"/>
                </a:rPr>
                <a:t>Объем шарового слоя равен разности объемов шаровых сегментов, высоты которых равны АС и АВ.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" name="Группа 72"/>
          <p:cNvGrpSpPr/>
          <p:nvPr/>
        </p:nvGrpSpPr>
        <p:grpSpPr>
          <a:xfrm>
            <a:off x="5544000" y="1260000"/>
            <a:ext cx="3429024" cy="2428892"/>
            <a:chOff x="5544000" y="1260000"/>
            <a:chExt cx="3429024" cy="2428892"/>
          </a:xfrm>
        </p:grpSpPr>
        <p:sp>
          <p:nvSpPr>
            <p:cNvPr id="74" name="Прямоугольник 73"/>
            <p:cNvSpPr/>
            <p:nvPr/>
          </p:nvSpPr>
          <p:spPr>
            <a:xfrm>
              <a:off x="5544000" y="1260000"/>
              <a:ext cx="3429024" cy="24288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5715008" y="2143116"/>
              <a:ext cx="3143272" cy="1428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429388" y="2196000"/>
              <a:ext cx="228601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latin typeface="Arial" pitchFamily="34" charset="0"/>
                  <a:cs typeface="Arial" pitchFamily="34" charset="0"/>
                </a:rPr>
                <a:t>Объем шарового слоя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7" name="Рисунок 76" descr="слой-1-01.JPG"/>
            <p:cNvPicPr>
              <a:picLocks noChangeAspect="1"/>
            </p:cNvPicPr>
            <p:nvPr/>
          </p:nvPicPr>
          <p:blipFill>
            <a:blip r:embed="rId11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86446" y="1428736"/>
              <a:ext cx="942975" cy="952500"/>
            </a:xfrm>
            <a:prstGeom prst="rect">
              <a:avLst/>
            </a:prstGeom>
          </p:spPr>
        </p:pic>
      </p:grpSp>
      <p:grpSp>
        <p:nvGrpSpPr>
          <p:cNvPr id="18" name="Группа 92"/>
          <p:cNvGrpSpPr/>
          <p:nvPr/>
        </p:nvGrpSpPr>
        <p:grpSpPr>
          <a:xfrm>
            <a:off x="5544000" y="1260000"/>
            <a:ext cx="3429024" cy="2428892"/>
            <a:chOff x="5544000" y="1260000"/>
            <a:chExt cx="3429024" cy="2428892"/>
          </a:xfrm>
        </p:grpSpPr>
        <p:sp>
          <p:nvSpPr>
            <p:cNvPr id="94" name="Прямоугольник 93"/>
            <p:cNvSpPr/>
            <p:nvPr/>
          </p:nvSpPr>
          <p:spPr>
            <a:xfrm>
              <a:off x="5544000" y="1260000"/>
              <a:ext cx="3429024" cy="242889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Прямоугольник 94"/>
            <p:cNvSpPr/>
            <p:nvPr/>
          </p:nvSpPr>
          <p:spPr>
            <a:xfrm>
              <a:off x="5715008" y="2143116"/>
              <a:ext cx="3143272" cy="1428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6429388" y="2196000"/>
              <a:ext cx="228601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latin typeface="Arial" pitchFamily="34" charset="0"/>
                  <a:cs typeface="Arial" pitchFamily="34" charset="0"/>
                </a:rPr>
                <a:t>Объем шарового сектора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7" name="Рисунок 96" descr="сектор-град1-01.JPG"/>
            <p:cNvPicPr>
              <a:picLocks noChangeAspect="1"/>
            </p:cNvPicPr>
            <p:nvPr/>
          </p:nvPicPr>
          <p:blipFill>
            <a:blip r:embed="rId12" cstate="print">
              <a:clrChange>
                <a:clrFrom>
                  <a:srgbClr val="FAFAF8"/>
                </a:clrFrom>
                <a:clrTo>
                  <a:srgbClr val="FAFAF8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15008" y="1620000"/>
              <a:ext cx="1047750" cy="657225"/>
            </a:xfrm>
            <a:prstGeom prst="rect">
              <a:avLst/>
            </a:prstGeom>
          </p:spPr>
        </p:pic>
      </p:grpSp>
      <p:grpSp>
        <p:nvGrpSpPr>
          <p:cNvPr id="19" name="Группа 97"/>
          <p:cNvGrpSpPr/>
          <p:nvPr/>
        </p:nvGrpSpPr>
        <p:grpSpPr>
          <a:xfrm>
            <a:off x="108000" y="900000"/>
            <a:ext cx="5286380" cy="5715040"/>
            <a:chOff x="108000" y="928670"/>
            <a:chExt cx="5286380" cy="5715040"/>
          </a:xfrm>
        </p:grpSpPr>
        <p:sp>
          <p:nvSpPr>
            <p:cNvPr id="99" name="Прямоугольник 98"/>
            <p:cNvSpPr/>
            <p:nvPr/>
          </p:nvSpPr>
          <p:spPr>
            <a:xfrm>
              <a:off x="108000" y="928670"/>
              <a:ext cx="5286380" cy="571504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0" name="Рисунок 99" descr="btn_close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072066" y="1000108"/>
              <a:ext cx="285750" cy="295275"/>
            </a:xfrm>
            <a:prstGeom prst="rect">
              <a:avLst/>
            </a:prstGeom>
          </p:spPr>
        </p:pic>
        <p:pic>
          <p:nvPicPr>
            <p:cNvPr id="101" name="Рисунок 100" descr="сектор-град1.JPG"/>
            <p:cNvPicPr>
              <a:picLocks noChangeAspect="1"/>
            </p:cNvPicPr>
            <p:nvPr/>
          </p:nvPicPr>
          <p:blipFill>
            <a:blip r:embed="rId13" cstate="print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14348" y="2071678"/>
              <a:ext cx="3771900" cy="2381250"/>
            </a:xfrm>
            <a:prstGeom prst="rect">
              <a:avLst/>
            </a:prstGeom>
          </p:spPr>
        </p:pic>
        <p:cxnSp>
          <p:nvCxnSpPr>
            <p:cNvPr id="102" name="Прямая соединительная линия 101"/>
            <p:cNvCxnSpPr/>
            <p:nvPr/>
          </p:nvCxnSpPr>
          <p:spPr>
            <a:xfrm rot="16200000" flipH="1">
              <a:off x="1191668" y="3276000"/>
              <a:ext cx="2808000" cy="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Овал 102"/>
            <p:cNvSpPr>
              <a:spLocks/>
            </p:cNvSpPr>
            <p:nvPr/>
          </p:nvSpPr>
          <p:spPr>
            <a:xfrm>
              <a:off x="2545200" y="2157753"/>
              <a:ext cx="108000" cy="108000"/>
            </a:xfrm>
            <a:prstGeom prst="ellipse">
              <a:avLst/>
            </a:prstGeom>
            <a:solidFill>
              <a:srgbClr val="FF0000"/>
            </a:solidFill>
            <a:ln cmpd="sng">
              <a:solidFill>
                <a:schemeClr val="bg1"/>
              </a:solidFill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4" name="Прямая соединительная линия 103"/>
            <p:cNvCxnSpPr>
              <a:stCxn id="103" idx="6"/>
            </p:cNvCxnSpPr>
            <p:nvPr/>
          </p:nvCxnSpPr>
          <p:spPr>
            <a:xfrm>
              <a:off x="2653200" y="2211753"/>
              <a:ext cx="2520000" cy="2801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Прямая соединительная линия 104"/>
            <p:cNvCxnSpPr/>
            <p:nvPr/>
          </p:nvCxnSpPr>
          <p:spPr>
            <a:xfrm>
              <a:off x="2628000" y="3060000"/>
              <a:ext cx="1800000" cy="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Прямая соединительная линия 105"/>
            <p:cNvCxnSpPr/>
            <p:nvPr/>
          </p:nvCxnSpPr>
          <p:spPr>
            <a:xfrm>
              <a:off x="4464000" y="3060000"/>
              <a:ext cx="7560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Прямая соединительная линия 106"/>
            <p:cNvCxnSpPr/>
            <p:nvPr/>
          </p:nvCxnSpPr>
          <p:spPr>
            <a:xfrm flipV="1">
              <a:off x="1285852" y="3071810"/>
              <a:ext cx="1299934" cy="285752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  <a:effectLst>
              <a:glow rad="63500">
                <a:srgbClr val="FFFFFF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Прямая соединительная линия 107"/>
            <p:cNvCxnSpPr/>
            <p:nvPr/>
          </p:nvCxnSpPr>
          <p:spPr>
            <a:xfrm rot="5400000">
              <a:off x="4572000" y="2643182"/>
              <a:ext cx="857256" cy="1588"/>
            </a:xfrm>
            <a:prstGeom prst="line">
              <a:avLst/>
            </a:prstGeom>
            <a:ln>
              <a:solidFill>
                <a:schemeClr val="tx1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/>
            <p:cNvSpPr txBox="1"/>
            <p:nvPr/>
          </p:nvSpPr>
          <p:spPr>
            <a:xfrm>
              <a:off x="4572000" y="2357430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h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3428992" y="3714752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R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2571736" y="4286256"/>
              <a:ext cx="4235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О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714480" y="2857496"/>
              <a:ext cx="3048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r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3" name="Рисунок 112" descr="фор2.JPG"/>
            <p:cNvPicPr>
              <a:picLocks noChangeAspect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00166" y="5143512"/>
              <a:ext cx="2695575" cy="762000"/>
            </a:xfrm>
            <a:prstGeom prst="rect">
              <a:avLst/>
            </a:prstGeom>
          </p:spPr>
        </p:pic>
      </p:grpSp>
      <p:sp>
        <p:nvSpPr>
          <p:cNvPr id="82" name="Заголовок 1"/>
          <p:cNvSpPr txBox="1">
            <a:spLocks/>
          </p:cNvSpPr>
          <p:nvPr/>
        </p:nvSpPr>
        <p:spPr>
          <a:xfrm>
            <a:off x="179512" y="188640"/>
            <a:ext cx="8856984" cy="576064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323528" y="116632"/>
            <a:ext cx="302679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Объем </a:t>
            </a:r>
            <a:r>
              <a:rPr lang="ru-RU" sz="40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 шара</a:t>
            </a:r>
            <a:endParaRPr lang="ru-RU" sz="40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85" name="Прямоугольник 84">
            <a:hlinkClick r:id="rId15" action="ppaction://hlinksldjump"/>
          </p:cNvPr>
          <p:cNvSpPr/>
          <p:nvPr/>
        </p:nvSpPr>
        <p:spPr>
          <a:xfrm>
            <a:off x="4499992" y="332656"/>
            <a:ext cx="1429200" cy="36360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FF0000"/>
                </a:solidFill>
              </a:rPr>
              <a:t>понятия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86" name="Прямоугольник 85">
            <a:hlinkClick r:id="rId17" action="ppaction://hlinksldjump"/>
          </p:cNvPr>
          <p:cNvSpPr/>
          <p:nvPr/>
        </p:nvSpPr>
        <p:spPr>
          <a:xfrm>
            <a:off x="6012160" y="332656"/>
            <a:ext cx="1429200" cy="36360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объем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Прямоугольник 86">
            <a:hlinkClick r:id="rId19" action="ppaction://hlinksldjump"/>
          </p:cNvPr>
          <p:cNvSpPr/>
          <p:nvPr/>
        </p:nvSpPr>
        <p:spPr>
          <a:xfrm>
            <a:off x="7524328" y="332656"/>
            <a:ext cx="1429200" cy="36360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B050"/>
                </a:solidFill>
              </a:rPr>
              <a:t>задания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88" name="Управляющая кнопка: домой 87">
            <a:hlinkClick r:id="rId21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216000" y="1052736"/>
            <a:ext cx="8820496" cy="162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79512" y="2643182"/>
            <a:ext cx="8856488" cy="20099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Контрольные вопросы: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а) Как найти объем шара, радиуса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R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б) Что называется шаровым сегментом?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в) Как найти объем шарового сегмента?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г) Что называется шаровым слоем?</a:t>
            </a:r>
          </a:p>
          <a:p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д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) Как найти объем шарового слоя?.</a:t>
            </a:r>
          </a:p>
        </p:txBody>
      </p:sp>
      <p:grpSp>
        <p:nvGrpSpPr>
          <p:cNvPr id="2" name="Группа 23"/>
          <p:cNvGrpSpPr/>
          <p:nvPr/>
        </p:nvGrpSpPr>
        <p:grpSpPr>
          <a:xfrm>
            <a:off x="1043608" y="5589240"/>
            <a:ext cx="3429024" cy="571504"/>
            <a:chOff x="5544000" y="4143380"/>
            <a:chExt cx="3429024" cy="571504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5544000" y="4143380"/>
              <a:ext cx="3429024" cy="571504"/>
            </a:xfrm>
            <a:prstGeom prst="roundRect">
              <a:avLst/>
            </a:prstGeom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Задание 1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6" name="Рисунок 25" descr="btn_quest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52000" y="4286256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grpSp>
        <p:nvGrpSpPr>
          <p:cNvPr id="3" name="Группа 26"/>
          <p:cNvGrpSpPr/>
          <p:nvPr/>
        </p:nvGrpSpPr>
        <p:grpSpPr>
          <a:xfrm>
            <a:off x="4932040" y="5589240"/>
            <a:ext cx="3429024" cy="571504"/>
            <a:chOff x="5544000" y="4143380"/>
            <a:chExt cx="3429024" cy="571504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5544000" y="4143380"/>
              <a:ext cx="3429024" cy="571504"/>
            </a:xfrm>
            <a:prstGeom prst="roundRect">
              <a:avLst/>
            </a:prstGeom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Задание 2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9" name="Рисунок 28" descr="btn_quest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52000" y="4286256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pic>
        <p:nvPicPr>
          <p:cNvPr id="36" name="Рисунок 35" descr="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1124744"/>
            <a:ext cx="5867400" cy="1371600"/>
          </a:xfrm>
          <a:prstGeom prst="rect">
            <a:avLst/>
          </a:prstGeom>
        </p:spPr>
      </p:pic>
      <p:grpSp>
        <p:nvGrpSpPr>
          <p:cNvPr id="4" name="Группа 36"/>
          <p:cNvGrpSpPr/>
          <p:nvPr/>
        </p:nvGrpSpPr>
        <p:grpSpPr>
          <a:xfrm>
            <a:off x="216000" y="836712"/>
            <a:ext cx="8820496" cy="4464496"/>
            <a:chOff x="108000" y="857232"/>
            <a:chExt cx="8928000" cy="4214842"/>
          </a:xfrm>
        </p:grpSpPr>
        <p:sp>
          <p:nvSpPr>
            <p:cNvPr id="58" name="Прямоугольник 57"/>
            <p:cNvSpPr/>
            <p:nvPr/>
          </p:nvSpPr>
          <p:spPr>
            <a:xfrm>
              <a:off x="108000" y="857232"/>
              <a:ext cx="8928000" cy="4214842"/>
            </a:xfrm>
            <a:prstGeom prst="rect">
              <a:avLst/>
            </a:prstGeom>
            <a:solidFill>
              <a:srgbClr val="EDF7E1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143240" y="1214422"/>
              <a:ext cx="557216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Радиус шара равен 4 см. </a:t>
              </a:r>
            </a:p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Найдите площадь поверхности шара и его объем.</a:t>
              </a:r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60" name="Рисунок 59" descr="btn_close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643966" y="1000108"/>
              <a:ext cx="285750" cy="295275"/>
            </a:xfrm>
            <a:prstGeom prst="rect">
              <a:avLst/>
            </a:prstGeom>
          </p:spPr>
        </p:pic>
        <p:pic>
          <p:nvPicPr>
            <p:cNvPr id="61" name="Рисунок 60" descr="шар-2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7158" y="1071546"/>
              <a:ext cx="2667000" cy="2667000"/>
            </a:xfrm>
            <a:prstGeom prst="rect">
              <a:avLst/>
            </a:prstGeom>
          </p:spPr>
        </p:pic>
        <p:cxnSp>
          <p:nvCxnSpPr>
            <p:cNvPr id="62" name="Прямая соединительная линия 61"/>
            <p:cNvCxnSpPr/>
            <p:nvPr/>
          </p:nvCxnSpPr>
          <p:spPr>
            <a:xfrm>
              <a:off x="1716068" y="2357430"/>
              <a:ext cx="998544" cy="214314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  <a:headEnd type="oval"/>
              <a:tailEnd type="oval"/>
            </a:ln>
            <a:effectLst>
              <a:glow rad="63500">
                <a:srgbClr val="FFFFFF">
                  <a:alpha val="7490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2071670" y="2071678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R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Группа 63"/>
          <p:cNvGrpSpPr/>
          <p:nvPr/>
        </p:nvGrpSpPr>
        <p:grpSpPr>
          <a:xfrm>
            <a:off x="179512" y="836712"/>
            <a:ext cx="8856984" cy="4536504"/>
            <a:chOff x="108000" y="857232"/>
            <a:chExt cx="8928000" cy="4214842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108000" y="857232"/>
              <a:ext cx="8928000" cy="421484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6" name="Рисунок 65" descr="шар-2-1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8596" y="1044000"/>
              <a:ext cx="2667000" cy="2667000"/>
            </a:xfrm>
            <a:prstGeom prst="rect">
              <a:avLst/>
            </a:prstGeom>
          </p:spPr>
        </p:pic>
        <p:sp>
          <p:nvSpPr>
            <p:cNvPr id="67" name="TextBox 66"/>
            <p:cNvSpPr txBox="1"/>
            <p:nvPr/>
          </p:nvSpPr>
          <p:spPr>
            <a:xfrm>
              <a:off x="3203848" y="1442016"/>
              <a:ext cx="557216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Объем  шара равен 113,04 см</a:t>
              </a:r>
              <a:r>
                <a:rPr lang="ru-RU" sz="2400" baseline="30000" dirty="0" smtClean="0">
                  <a:latin typeface="Arial" pitchFamily="34" charset="0"/>
                  <a:cs typeface="Arial" pitchFamily="34" charset="0"/>
                </a:rPr>
                <a:t>3</a:t>
              </a:r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. </a:t>
              </a:r>
            </a:p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Найдите площадь поверхности шара и его радиус.</a:t>
              </a:r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68" name="Рисунок 67" descr="btn_close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643966" y="1000108"/>
              <a:ext cx="285750" cy="295275"/>
            </a:xfrm>
            <a:prstGeom prst="rect">
              <a:avLst/>
            </a:prstGeom>
          </p:spPr>
        </p:pic>
        <p:cxnSp>
          <p:nvCxnSpPr>
            <p:cNvPr id="69" name="Прямая соединительная линия 68"/>
            <p:cNvCxnSpPr/>
            <p:nvPr/>
          </p:nvCxnSpPr>
          <p:spPr>
            <a:xfrm>
              <a:off x="1716068" y="2357430"/>
              <a:ext cx="998544" cy="214314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  <a:headEnd type="oval"/>
              <a:tailEnd type="oval"/>
            </a:ln>
            <a:effectLst>
              <a:glow rad="63500">
                <a:srgbClr val="FFFFFF">
                  <a:alpha val="7490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2071670" y="2071678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R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0" name="Заголовок 1"/>
          <p:cNvSpPr txBox="1">
            <a:spLocks/>
          </p:cNvSpPr>
          <p:nvPr/>
        </p:nvSpPr>
        <p:spPr>
          <a:xfrm>
            <a:off x="179512" y="116632"/>
            <a:ext cx="8856984" cy="576064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51520" y="0"/>
            <a:ext cx="302679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Объем </a:t>
            </a:r>
            <a:r>
              <a:rPr lang="ru-RU" sz="40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 шара</a:t>
            </a:r>
            <a:endParaRPr lang="ru-RU" sz="40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2" name="Прямоугольник 31">
            <a:hlinkClick r:id="rId7" action="ppaction://hlinksldjump"/>
          </p:cNvPr>
          <p:cNvSpPr/>
          <p:nvPr/>
        </p:nvSpPr>
        <p:spPr>
          <a:xfrm>
            <a:off x="4499992" y="260648"/>
            <a:ext cx="1429200" cy="3636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FF0000"/>
                </a:solidFill>
              </a:rPr>
              <a:t>понятия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>
            <a:hlinkClick r:id="rId9" action="ppaction://hlinksldjump"/>
          </p:cNvPr>
          <p:cNvSpPr/>
          <p:nvPr/>
        </p:nvSpPr>
        <p:spPr>
          <a:xfrm>
            <a:off x="6012160" y="260648"/>
            <a:ext cx="1429200" cy="3636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объем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4" name="Прямоугольник 33">
            <a:hlinkClick r:id="rId11" action="ppaction://hlinksldjump"/>
          </p:cNvPr>
          <p:cNvSpPr/>
          <p:nvPr/>
        </p:nvSpPr>
        <p:spPr>
          <a:xfrm>
            <a:off x="7524328" y="260648"/>
            <a:ext cx="1429200" cy="3636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B050"/>
                </a:solidFill>
              </a:rPr>
              <a:t>задания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37" name="Управляющая кнопка: домой 36">
            <a:hlinkClick r:id="rId13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Рисунок 42" descr="con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5"/>
              </a:clrFrom>
              <a:clrTo>
                <a:srgbClr val="FDFD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3042" y="1571612"/>
            <a:ext cx="2114550" cy="27051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14282" y="1500174"/>
            <a:ext cx="5072098" cy="2928958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357826"/>
            <a:ext cx="5073752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Тело, ограниченное конической поверхностью и кругом, называется конусом.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52000" y="928670"/>
            <a:ext cx="15840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основание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5720" y="936000"/>
            <a:ext cx="10929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высота</a:t>
            </a:r>
            <a:endParaRPr lang="ru-RU" sz="2400" dirty="0">
              <a:solidFill>
                <a:srgbClr val="C00000"/>
              </a:solidFill>
            </a:endParaRPr>
          </a:p>
        </p:txBody>
      </p:sp>
      <p:grpSp>
        <p:nvGrpSpPr>
          <p:cNvPr id="2" name="Группа 76"/>
          <p:cNvGrpSpPr/>
          <p:nvPr/>
        </p:nvGrpSpPr>
        <p:grpSpPr>
          <a:xfrm>
            <a:off x="5580112" y="3645024"/>
            <a:ext cx="3429024" cy="571504"/>
            <a:chOff x="5544000" y="4143380"/>
            <a:chExt cx="3429024" cy="571504"/>
          </a:xfrm>
        </p:grpSpPr>
        <p:sp>
          <p:nvSpPr>
            <p:cNvPr id="61" name="Скругленный прямоугольник 60"/>
            <p:cNvSpPr/>
            <p:nvPr/>
          </p:nvSpPr>
          <p:spPr>
            <a:xfrm>
              <a:off x="5544000" y="4143380"/>
              <a:ext cx="3429024" cy="57150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 прямой конус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6" name="Рисунок 75" descr="btn_quest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52000" y="4286256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grpSp>
        <p:nvGrpSpPr>
          <p:cNvPr id="3" name="Группа 85"/>
          <p:cNvGrpSpPr/>
          <p:nvPr/>
        </p:nvGrpSpPr>
        <p:grpSpPr>
          <a:xfrm>
            <a:off x="5580112" y="4437112"/>
            <a:ext cx="3429024" cy="571504"/>
            <a:chOff x="5544000" y="4899380"/>
            <a:chExt cx="3429024" cy="571504"/>
          </a:xfrm>
        </p:grpSpPr>
        <p:sp>
          <p:nvSpPr>
            <p:cNvPr id="62" name="Скругленный прямоугольник 61"/>
            <p:cNvSpPr/>
            <p:nvPr/>
          </p:nvSpPr>
          <p:spPr>
            <a:xfrm>
              <a:off x="5544000" y="4899380"/>
              <a:ext cx="3429024" cy="57150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косой конус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85" name="Рисунок 84" descr="btn_quest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52000" y="5000636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sp>
        <p:nvSpPr>
          <p:cNvPr id="87" name="TextBox 86"/>
          <p:cNvSpPr txBox="1"/>
          <p:nvPr/>
        </p:nvSpPr>
        <p:spPr>
          <a:xfrm>
            <a:off x="1476000" y="936000"/>
            <a:ext cx="13516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вершина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4" name="Группа 97"/>
          <p:cNvGrpSpPr/>
          <p:nvPr/>
        </p:nvGrpSpPr>
        <p:grpSpPr>
          <a:xfrm>
            <a:off x="5580112" y="5229200"/>
            <a:ext cx="3425652" cy="571504"/>
            <a:chOff x="5544000" y="5655380"/>
            <a:chExt cx="3425652" cy="571504"/>
          </a:xfrm>
        </p:grpSpPr>
        <p:sp>
          <p:nvSpPr>
            <p:cNvPr id="63" name="Скругленный прямоугольник 62"/>
            <p:cNvSpPr/>
            <p:nvPr/>
          </p:nvSpPr>
          <p:spPr>
            <a:xfrm>
              <a:off x="5544000" y="5655380"/>
              <a:ext cx="3425652" cy="57150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        усеченный конус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7" name="Рисунок 96" descr="btn_quest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43570" y="5786454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cxnSp>
        <p:nvCxnSpPr>
          <p:cNvPr id="30" name="Прямая соединительная линия 29"/>
          <p:cNvCxnSpPr/>
          <p:nvPr/>
        </p:nvCxnSpPr>
        <p:spPr>
          <a:xfrm rot="5400000">
            <a:off x="1939504" y="2952000"/>
            <a:ext cx="1512000" cy="1588"/>
          </a:xfrm>
          <a:prstGeom prst="line">
            <a:avLst/>
          </a:prstGeom>
          <a:ln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428860" y="271462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effectLst>
                  <a:glow rad="101600">
                    <a:srgbClr val="FFFFFF"/>
                  </a:glow>
                </a:effectLst>
              </a:rPr>
              <a:t>h</a:t>
            </a:r>
            <a:endParaRPr lang="ru-RU" sz="2400" b="1" i="1" baseline="-25000" dirty="0">
              <a:solidFill>
                <a:srgbClr val="FF0000"/>
              </a:solidFill>
              <a:effectLst>
                <a:glow rad="101600">
                  <a:srgbClr val="FFFFFF"/>
                </a:glow>
              </a:effectLst>
            </a:endParaRPr>
          </a:p>
        </p:txBody>
      </p:sp>
      <p:sp>
        <p:nvSpPr>
          <p:cNvPr id="100" name="Полилиния 99"/>
          <p:cNvSpPr/>
          <p:nvPr/>
        </p:nvSpPr>
        <p:spPr>
          <a:xfrm>
            <a:off x="306000" y="1191491"/>
            <a:ext cx="2412000" cy="1981200"/>
          </a:xfrm>
          <a:custGeom>
            <a:avLst/>
            <a:gdLst>
              <a:gd name="connsiteX0" fmla="*/ 0 w 2369127"/>
              <a:gd name="connsiteY0" fmla="*/ 0 h 1981200"/>
              <a:gd name="connsiteX1" fmla="*/ 0 w 2369127"/>
              <a:gd name="connsiteY1" fmla="*/ 1981200 h 1981200"/>
              <a:gd name="connsiteX2" fmla="*/ 2369127 w 2369127"/>
              <a:gd name="connsiteY2" fmla="*/ 1967345 h 1981200"/>
              <a:gd name="connsiteX3" fmla="*/ 2355272 w 2369127"/>
              <a:gd name="connsiteY3" fmla="*/ 1953491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127" h="1981200">
                <a:moveTo>
                  <a:pt x="0" y="0"/>
                </a:moveTo>
                <a:lnTo>
                  <a:pt x="0" y="1981200"/>
                </a:lnTo>
                <a:lnTo>
                  <a:pt x="2369127" y="1967345"/>
                </a:lnTo>
                <a:lnTo>
                  <a:pt x="2355272" y="1953491"/>
                </a:lnTo>
              </a:path>
            </a:pathLst>
          </a:custGeom>
          <a:ln>
            <a:solidFill>
              <a:srgbClr val="C0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олилиния 43"/>
          <p:cNvSpPr/>
          <p:nvPr/>
        </p:nvSpPr>
        <p:spPr>
          <a:xfrm>
            <a:off x="1510145" y="1205345"/>
            <a:ext cx="1177637" cy="969819"/>
          </a:xfrm>
          <a:custGeom>
            <a:avLst/>
            <a:gdLst>
              <a:gd name="connsiteX0" fmla="*/ 0 w 1177637"/>
              <a:gd name="connsiteY0" fmla="*/ 0 h 969819"/>
              <a:gd name="connsiteX1" fmla="*/ 13855 w 1177637"/>
              <a:gd name="connsiteY1" fmla="*/ 969819 h 969819"/>
              <a:gd name="connsiteX2" fmla="*/ 1177637 w 1177637"/>
              <a:gd name="connsiteY2" fmla="*/ 969819 h 969819"/>
              <a:gd name="connsiteX3" fmla="*/ 1177637 w 1177637"/>
              <a:gd name="connsiteY3" fmla="*/ 969819 h 96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637" h="969819">
                <a:moveTo>
                  <a:pt x="0" y="0"/>
                </a:moveTo>
                <a:lnTo>
                  <a:pt x="13855" y="969819"/>
                </a:lnTo>
                <a:lnTo>
                  <a:pt x="1177637" y="969819"/>
                </a:lnTo>
                <a:lnTo>
                  <a:pt x="1177637" y="969819"/>
                </a:lnTo>
              </a:path>
            </a:pathLst>
          </a:cu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олилиния 44"/>
          <p:cNvSpPr/>
          <p:nvPr/>
        </p:nvSpPr>
        <p:spPr>
          <a:xfrm>
            <a:off x="2743200" y="1163782"/>
            <a:ext cx="1427018" cy="3144982"/>
          </a:xfrm>
          <a:custGeom>
            <a:avLst/>
            <a:gdLst>
              <a:gd name="connsiteX0" fmla="*/ 235527 w 1427018"/>
              <a:gd name="connsiteY0" fmla="*/ 0 h 3144982"/>
              <a:gd name="connsiteX1" fmla="*/ 235527 w 1427018"/>
              <a:gd name="connsiteY1" fmla="*/ 665018 h 3144982"/>
              <a:gd name="connsiteX2" fmla="*/ 1427018 w 1427018"/>
              <a:gd name="connsiteY2" fmla="*/ 665018 h 3144982"/>
              <a:gd name="connsiteX3" fmla="*/ 1413164 w 1427018"/>
              <a:gd name="connsiteY3" fmla="*/ 3144982 h 3144982"/>
              <a:gd name="connsiteX4" fmla="*/ 0 w 1427018"/>
              <a:gd name="connsiteY4" fmla="*/ 3144982 h 3144982"/>
              <a:gd name="connsiteX5" fmla="*/ 0 w 1427018"/>
              <a:gd name="connsiteY5" fmla="*/ 2895600 h 3144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7018" h="3144982">
                <a:moveTo>
                  <a:pt x="235527" y="0"/>
                </a:moveTo>
                <a:lnTo>
                  <a:pt x="235527" y="665018"/>
                </a:lnTo>
                <a:lnTo>
                  <a:pt x="1427018" y="665018"/>
                </a:lnTo>
                <a:lnTo>
                  <a:pt x="1413164" y="3144982"/>
                </a:lnTo>
                <a:lnTo>
                  <a:pt x="0" y="3144982"/>
                </a:lnTo>
                <a:lnTo>
                  <a:pt x="0" y="2895600"/>
                </a:lnTo>
              </a:path>
            </a:pathLst>
          </a:custGeom>
          <a:ln>
            <a:solidFill>
              <a:schemeClr val="accent3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348000" y="4500570"/>
            <a:ext cx="1100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радиус</a:t>
            </a:r>
            <a:endParaRPr lang="ru-RU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4000" y="4500570"/>
            <a:ext cx="18342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образующая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1" name="Полилиния 30"/>
          <p:cNvSpPr/>
          <p:nvPr/>
        </p:nvSpPr>
        <p:spPr>
          <a:xfrm>
            <a:off x="324000" y="3574473"/>
            <a:ext cx="1476000" cy="1163782"/>
          </a:xfrm>
          <a:custGeom>
            <a:avLst/>
            <a:gdLst>
              <a:gd name="connsiteX0" fmla="*/ 0 w 1330036"/>
              <a:gd name="connsiteY0" fmla="*/ 1163782 h 1163782"/>
              <a:gd name="connsiteX1" fmla="*/ 13854 w 1330036"/>
              <a:gd name="connsiteY1" fmla="*/ 0 h 1163782"/>
              <a:gd name="connsiteX2" fmla="*/ 1330036 w 1330036"/>
              <a:gd name="connsiteY2" fmla="*/ 13854 h 1163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30036" h="1163782">
                <a:moveTo>
                  <a:pt x="0" y="1163782"/>
                </a:moveTo>
                <a:lnTo>
                  <a:pt x="13854" y="0"/>
                </a:lnTo>
                <a:lnTo>
                  <a:pt x="1330036" y="13854"/>
                </a:lnTo>
              </a:path>
            </a:pathLst>
          </a:custGeom>
          <a:ln>
            <a:solidFill>
              <a:schemeClr val="accent6">
                <a:lumMod val="75000"/>
              </a:schemeClr>
            </a:solidFill>
            <a:headEnd type="oval"/>
            <a:tailEnd type="oval"/>
          </a:ln>
          <a:effectLst>
            <a:glow rad="63500">
              <a:srgbClr val="FFFFFF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2376000" y="3924000"/>
            <a:ext cx="972000" cy="828000"/>
          </a:xfrm>
          <a:custGeom>
            <a:avLst/>
            <a:gdLst>
              <a:gd name="connsiteX0" fmla="*/ 1066800 w 1066800"/>
              <a:gd name="connsiteY0" fmla="*/ 762000 h 762000"/>
              <a:gd name="connsiteX1" fmla="*/ 0 w 1066800"/>
              <a:gd name="connsiteY1" fmla="*/ 762000 h 762000"/>
              <a:gd name="connsiteX2" fmla="*/ 0 w 1066800"/>
              <a:gd name="connsiteY2" fmla="*/ 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6800" h="762000">
                <a:moveTo>
                  <a:pt x="1066800" y="762000"/>
                </a:moveTo>
                <a:lnTo>
                  <a:pt x="0" y="762000"/>
                </a:lnTo>
                <a:lnTo>
                  <a:pt x="0" y="0"/>
                </a:ln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headEnd type="oval"/>
            <a:tailEnd type="oval"/>
          </a:ln>
          <a:effectLst>
            <a:glow rad="63500">
              <a:srgbClr val="FFFFFF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3"/>
          <p:cNvGrpSpPr/>
          <p:nvPr/>
        </p:nvGrpSpPr>
        <p:grpSpPr>
          <a:xfrm>
            <a:off x="108000" y="900000"/>
            <a:ext cx="5286380" cy="5743710"/>
            <a:chOff x="108000" y="900000"/>
            <a:chExt cx="5286380" cy="5743710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108000" y="928670"/>
              <a:ext cx="5286380" cy="5715040"/>
            </a:xfrm>
            <a:prstGeom prst="rect">
              <a:avLst/>
            </a:prstGeom>
            <a:solidFill>
              <a:srgbClr val="F5F8EE"/>
            </a:solidFill>
            <a:ln w="635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08000" y="900000"/>
              <a:ext cx="321152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200" dirty="0" smtClean="0">
                  <a:latin typeface="Arial" pitchFamily="34" charset="0"/>
                  <a:cs typeface="Arial" pitchFamily="34" charset="0"/>
                </a:rPr>
                <a:t>Прямой круговой конус</a:t>
              </a:r>
              <a:endParaRPr lang="ru-RU" sz="2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7" name="Рисунок 36" descr="btn_close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72066" y="1000108"/>
              <a:ext cx="285750" cy="295275"/>
            </a:xfrm>
            <a:prstGeom prst="rect">
              <a:avLst/>
            </a:prstGeom>
          </p:spPr>
        </p:pic>
        <p:pic>
          <p:nvPicPr>
            <p:cNvPr id="38" name="Рисунок 37" descr="конус_1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14546" y="2214554"/>
              <a:ext cx="2857500" cy="4286250"/>
            </a:xfrm>
            <a:prstGeom prst="rect">
              <a:avLst/>
            </a:prstGeom>
          </p:spPr>
        </p:pic>
        <p:pic>
          <p:nvPicPr>
            <p:cNvPr id="39" name="Рисунок 38" descr="конус_2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7158" y="1571612"/>
              <a:ext cx="2381250" cy="2381250"/>
            </a:xfrm>
            <a:prstGeom prst="rect">
              <a:avLst/>
            </a:prstGeom>
          </p:spPr>
        </p:pic>
      </p:grpSp>
      <p:grpSp>
        <p:nvGrpSpPr>
          <p:cNvPr id="7" name="Группа 45"/>
          <p:cNvGrpSpPr/>
          <p:nvPr/>
        </p:nvGrpSpPr>
        <p:grpSpPr>
          <a:xfrm>
            <a:off x="108000" y="900000"/>
            <a:ext cx="5286380" cy="5743710"/>
            <a:chOff x="108000" y="900000"/>
            <a:chExt cx="5286380" cy="5743710"/>
          </a:xfrm>
        </p:grpSpPr>
        <p:sp>
          <p:nvSpPr>
            <p:cNvPr id="47" name="Прямоугольник 46"/>
            <p:cNvSpPr/>
            <p:nvPr/>
          </p:nvSpPr>
          <p:spPr>
            <a:xfrm>
              <a:off x="108000" y="928670"/>
              <a:ext cx="5286380" cy="5715040"/>
            </a:xfrm>
            <a:prstGeom prst="rect">
              <a:avLst/>
            </a:prstGeom>
            <a:solidFill>
              <a:srgbClr val="EFFFEF"/>
            </a:solidFill>
            <a:ln w="635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8000" y="900000"/>
              <a:ext cx="297414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200" dirty="0" smtClean="0">
                  <a:latin typeface="Arial" pitchFamily="34" charset="0"/>
                  <a:cs typeface="Arial" pitchFamily="34" charset="0"/>
                </a:rPr>
                <a:t>Косой круговой конус</a:t>
              </a:r>
              <a:endParaRPr lang="ru-RU" sz="2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9" name="Рисунок 48" descr="btn_close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72066" y="1000108"/>
              <a:ext cx="285750" cy="295275"/>
            </a:xfrm>
            <a:prstGeom prst="rect">
              <a:avLst/>
            </a:prstGeom>
          </p:spPr>
        </p:pic>
        <p:pic>
          <p:nvPicPr>
            <p:cNvPr id="50" name="Рисунок 49" descr="наклон_конус_1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00100" y="1643050"/>
              <a:ext cx="3228975" cy="3867150"/>
            </a:xfrm>
            <a:prstGeom prst="rect">
              <a:avLst/>
            </a:prstGeom>
          </p:spPr>
        </p:pic>
      </p:grpSp>
      <p:grpSp>
        <p:nvGrpSpPr>
          <p:cNvPr id="8" name="Группа 50"/>
          <p:cNvGrpSpPr/>
          <p:nvPr/>
        </p:nvGrpSpPr>
        <p:grpSpPr>
          <a:xfrm>
            <a:off x="108000" y="900000"/>
            <a:ext cx="5286380" cy="5743710"/>
            <a:chOff x="108000" y="900000"/>
            <a:chExt cx="5286380" cy="5743710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52" name="Прямоугольник 51"/>
            <p:cNvSpPr/>
            <p:nvPr/>
          </p:nvSpPr>
          <p:spPr>
            <a:xfrm>
              <a:off x="108000" y="928670"/>
              <a:ext cx="5286380" cy="5715040"/>
            </a:xfrm>
            <a:prstGeom prst="rect">
              <a:avLst/>
            </a:prstGeom>
            <a:grp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08000" y="900000"/>
              <a:ext cx="2384307" cy="43088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ru-RU" sz="2200" dirty="0" smtClean="0">
                  <a:latin typeface="Arial" pitchFamily="34" charset="0"/>
                  <a:cs typeface="Arial" pitchFamily="34" charset="0"/>
                </a:rPr>
                <a:t>Усеченный конус</a:t>
              </a:r>
              <a:endParaRPr lang="ru-RU" sz="2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54" name="Рисунок 53" descr="btn_close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72066" y="1000108"/>
              <a:ext cx="285750" cy="295275"/>
            </a:xfrm>
            <a:prstGeom prst="rect">
              <a:avLst/>
            </a:prstGeom>
            <a:grpFill/>
          </p:spPr>
        </p:pic>
        <p:pic>
          <p:nvPicPr>
            <p:cNvPr id="55" name="Рисунок 54" descr="усеч_конус_1.JP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00166" y="1714488"/>
              <a:ext cx="2876550" cy="4286250"/>
            </a:xfrm>
            <a:prstGeom prst="rect">
              <a:avLst/>
            </a:prstGeom>
            <a:grpFill/>
          </p:spPr>
        </p:pic>
      </p:grpSp>
      <p:sp>
        <p:nvSpPr>
          <p:cNvPr id="56" name="Заголовок 1"/>
          <p:cNvSpPr txBox="1">
            <a:spLocks/>
          </p:cNvSpPr>
          <p:nvPr/>
        </p:nvSpPr>
        <p:spPr>
          <a:xfrm>
            <a:off x="179512" y="188640"/>
            <a:ext cx="8856984" cy="576064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1362274" y="116632"/>
            <a:ext cx="148149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Конус</a:t>
            </a:r>
            <a:endParaRPr lang="ru-RU" sz="40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58" name="Прямоугольник 57">
            <a:hlinkClick r:id="rId9" action="ppaction://hlinksldjump"/>
          </p:cNvPr>
          <p:cNvSpPr/>
          <p:nvPr/>
        </p:nvSpPr>
        <p:spPr>
          <a:xfrm>
            <a:off x="4211960" y="332656"/>
            <a:ext cx="1429200" cy="3636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FF0000"/>
                </a:solidFill>
              </a:rPr>
              <a:t>понятия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59" name="Прямоугольник 58">
            <a:hlinkClick r:id="rId11" action="ppaction://hlinksldjump"/>
          </p:cNvPr>
          <p:cNvSpPr/>
          <p:nvPr/>
        </p:nvSpPr>
        <p:spPr>
          <a:xfrm>
            <a:off x="5868144" y="332656"/>
            <a:ext cx="1429200" cy="3636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объем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Прямоугольник 59">
            <a:hlinkClick r:id="rId13" action="ppaction://hlinksldjump"/>
          </p:cNvPr>
          <p:cNvSpPr/>
          <p:nvPr/>
        </p:nvSpPr>
        <p:spPr>
          <a:xfrm>
            <a:off x="7452320" y="332656"/>
            <a:ext cx="1429200" cy="3636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B050"/>
                </a:solidFill>
              </a:rPr>
              <a:t>задания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51" name="Управляющая кнопка: домой 50">
            <a:hlinkClick r:id="rId15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65" name="Рисунок 64" descr="image097"/>
          <p:cNvPicPr/>
          <p:nvPr/>
        </p:nvPicPr>
        <p:blipFill>
          <a:blip r:embed="rId16" cstate="print"/>
          <a:srcRect l="13920" r="6664" b="21130"/>
          <a:stretch>
            <a:fillRect/>
          </a:stretch>
        </p:blipFill>
        <p:spPr bwMode="auto">
          <a:xfrm>
            <a:off x="5652120" y="1052736"/>
            <a:ext cx="327585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" name="Прямоугольник 66"/>
          <p:cNvSpPr/>
          <p:nvPr/>
        </p:nvSpPr>
        <p:spPr>
          <a:xfrm>
            <a:off x="6588224" y="3140968"/>
            <a:ext cx="144565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5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Узнай больше</a:t>
            </a:r>
            <a:endParaRPr lang="ru-RU" sz="1500" u="sng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Rectangle 1"/>
          <p:cNvSpPr>
            <a:spLocks noChangeArrowheads="1"/>
          </p:cNvSpPr>
          <p:nvPr/>
        </p:nvSpPr>
        <p:spPr bwMode="auto">
          <a:xfrm>
            <a:off x="5724128" y="1196752"/>
            <a:ext cx="313496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Замок </a:t>
            </a:r>
            <a:r>
              <a:rPr kumimoji="0" lang="ru-RU" sz="1600" i="0" u="sng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Нойшванштайн</a:t>
            </a:r>
            <a:r>
              <a:rPr lang="vi-VN" sz="1600" dirty="0" smtClean="0"/>
              <a:t> </a:t>
            </a:r>
            <a:endParaRPr lang="ru-RU" sz="1600" dirty="0" smtClean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vi-VN" sz="1600" dirty="0" smtClean="0">
                <a:latin typeface="+mj-lt"/>
              </a:rPr>
              <a:t>(</a:t>
            </a:r>
            <a:r>
              <a:rPr lang="vi-VN" sz="1600" dirty="0" smtClean="0">
                <a:latin typeface="+mj-lt"/>
                <a:hlinkClick r:id="rId17"/>
              </a:rPr>
              <a:t>также Нейшванште́йн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романтический</a:t>
            </a:r>
            <a:r>
              <a:rPr lang="ru-RU" sz="1600" dirty="0" smtClean="0">
                <a:solidFill>
                  <a:srgbClr val="0B008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замок баварского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короля 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18" tooltip="Людвиг II (король Баварии)"/>
              </a:rPr>
              <a:t>Людвига II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высокими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конусообразными крышами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около городка 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Фюссен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</p:childTnLst>
        </p:cTn>
      </p:par>
    </p:tnLst>
    <p:bldLst>
      <p:bldP spid="66" grpId="0"/>
      <p:bldP spid="66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Прямоугольник 51"/>
          <p:cNvSpPr/>
          <p:nvPr/>
        </p:nvSpPr>
        <p:spPr>
          <a:xfrm>
            <a:off x="5508104" y="1340768"/>
            <a:ext cx="345638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комплектации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2" tooltip="Пожарный щит"/>
              </a:rPr>
              <a:t>пожарных щитов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применяются конические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жестяные вёдра, которыми удобно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сыпать песок и осуществлять выплёскивание  воды вверх и вперёд. Какой объем песка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вмещает пожарное ведро, если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диаметр равен 30 см., высота 35 см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3" name="Рисунок 52" descr="https://media2.24aul.ru/imgs/5365e53df9b90e150c209fbd/vedro-pozharnoe-konusnoe-1-404882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908720"/>
            <a:ext cx="3375025" cy="2531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Заголовок 1"/>
          <p:cNvSpPr txBox="1">
            <a:spLocks/>
          </p:cNvSpPr>
          <p:nvPr/>
        </p:nvSpPr>
        <p:spPr>
          <a:xfrm>
            <a:off x="179512" y="116632"/>
            <a:ext cx="8856984" cy="576064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pic>
        <p:nvPicPr>
          <p:cNvPr id="51" name="Рисунок 50" descr="Безымянный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3240" y="1714488"/>
            <a:ext cx="1905000" cy="1905000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251520" y="0"/>
            <a:ext cx="337624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Объем  конуса</a:t>
            </a:r>
            <a:endParaRPr lang="ru-RU" sz="40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12" name="Прямоугольник 11">
            <a:hlinkClick r:id="rId5" action="ppaction://hlinksldjump"/>
          </p:cNvPr>
          <p:cNvSpPr/>
          <p:nvPr/>
        </p:nvSpPr>
        <p:spPr>
          <a:xfrm>
            <a:off x="7524328" y="260648"/>
            <a:ext cx="1429200" cy="3636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B050"/>
                </a:solidFill>
              </a:rPr>
              <a:t>задания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14" name="Прямоугольник 13">
            <a:hlinkClick r:id="rId7" action="ppaction://hlinksldjump"/>
          </p:cNvPr>
          <p:cNvSpPr/>
          <p:nvPr/>
        </p:nvSpPr>
        <p:spPr>
          <a:xfrm>
            <a:off x="4572000" y="260648"/>
            <a:ext cx="1429200" cy="3636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FF0000"/>
                </a:solidFill>
              </a:rPr>
              <a:t>понятия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>
            <a:hlinkClick r:id="rId9" action="ppaction://hlinksldjump"/>
          </p:cNvPr>
          <p:cNvSpPr/>
          <p:nvPr/>
        </p:nvSpPr>
        <p:spPr>
          <a:xfrm>
            <a:off x="6084168" y="260648"/>
            <a:ext cx="1429200" cy="3636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объем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Группа 7"/>
          <p:cNvGrpSpPr/>
          <p:nvPr/>
        </p:nvGrpSpPr>
        <p:grpSpPr>
          <a:xfrm>
            <a:off x="5652120" y="4221088"/>
            <a:ext cx="3312368" cy="571504"/>
            <a:chOff x="5544000" y="4287396"/>
            <a:chExt cx="3429024" cy="571504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5544000" y="4287396"/>
              <a:ext cx="3429024" cy="57150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прямой конус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" name="Рисунок 9" descr="btn_quest.gif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688016" y="4359404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grpSp>
        <p:nvGrpSpPr>
          <p:cNvPr id="3" name="Группа 10"/>
          <p:cNvGrpSpPr/>
          <p:nvPr/>
        </p:nvGrpSpPr>
        <p:grpSpPr>
          <a:xfrm>
            <a:off x="5652120" y="5085184"/>
            <a:ext cx="3357016" cy="571504"/>
            <a:chOff x="5544000" y="4899380"/>
            <a:chExt cx="3429024" cy="571504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5544000" y="4899380"/>
              <a:ext cx="3429024" cy="57150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усеченный конус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6" name="Рисунок 15" descr="btn_quest.gif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652000" y="5000636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sp>
        <p:nvSpPr>
          <p:cNvPr id="25" name="Прямоугольник 24"/>
          <p:cNvSpPr/>
          <p:nvPr/>
        </p:nvSpPr>
        <p:spPr>
          <a:xfrm>
            <a:off x="357158" y="4286256"/>
            <a:ext cx="4786346" cy="22860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Объем правильной пирамиды, основанием которой является правильный многоугольник</a:t>
            </a:r>
          </a:p>
          <a:p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95" name="Рисунок 94" descr="конус_пирам_1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928670"/>
            <a:ext cx="2009775" cy="3333750"/>
          </a:xfrm>
          <a:prstGeom prst="rect">
            <a:avLst/>
          </a:prstGeom>
        </p:spPr>
      </p:pic>
      <p:pic>
        <p:nvPicPr>
          <p:cNvPr id="19" name="Рисунок 18" descr="фор3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7290" y="5500702"/>
            <a:ext cx="2400300" cy="952500"/>
          </a:xfrm>
          <a:prstGeom prst="rect">
            <a:avLst/>
          </a:prstGeom>
        </p:spPr>
      </p:pic>
      <p:grpSp>
        <p:nvGrpSpPr>
          <p:cNvPr id="4" name="Группа 20"/>
          <p:cNvGrpSpPr/>
          <p:nvPr/>
        </p:nvGrpSpPr>
        <p:grpSpPr>
          <a:xfrm>
            <a:off x="108000" y="900000"/>
            <a:ext cx="5286380" cy="5743710"/>
            <a:chOff x="108000" y="900000"/>
            <a:chExt cx="5286380" cy="5743710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108000" y="928670"/>
              <a:ext cx="5286380" cy="5715040"/>
            </a:xfrm>
            <a:prstGeom prst="rect">
              <a:avLst/>
            </a:prstGeom>
            <a:solidFill>
              <a:srgbClr val="EFFFEF"/>
            </a:solidFill>
            <a:ln w="635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08000" y="900000"/>
              <a:ext cx="317958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200" dirty="0" smtClean="0">
                  <a:latin typeface="Arial" pitchFamily="34" charset="0"/>
                  <a:cs typeface="Arial" pitchFamily="34" charset="0"/>
                </a:rPr>
                <a:t>Объем прямого конуса</a:t>
              </a:r>
              <a:endParaRPr lang="ru-RU" sz="2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6" name="Рисунок 25" descr="btn_close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072066" y="1000108"/>
              <a:ext cx="285750" cy="295275"/>
            </a:xfrm>
            <a:prstGeom prst="rect">
              <a:avLst/>
            </a:prstGeom>
          </p:spPr>
        </p:pic>
        <p:pic>
          <p:nvPicPr>
            <p:cNvPr id="27" name="Рисунок 26" descr="конус_1.JPG"/>
            <p:cNvPicPr>
              <a:picLocks noChangeAspect="1"/>
            </p:cNvPicPr>
            <p:nvPr/>
          </p:nvPicPr>
          <p:blipFill>
            <a:blip r:embed="rId15" cstate="print">
              <a:clrChange>
                <a:clrFrom>
                  <a:srgbClr val="FBFBFB"/>
                </a:clrFrom>
                <a:clrTo>
                  <a:srgbClr val="FBFBFB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7158" y="2285992"/>
              <a:ext cx="2857500" cy="4286250"/>
            </a:xfrm>
            <a:prstGeom prst="rect">
              <a:avLst/>
            </a:prstGeom>
          </p:spPr>
        </p:pic>
        <p:cxnSp>
          <p:nvCxnSpPr>
            <p:cNvPr id="28" name="Прямая соединительная линия 27"/>
            <p:cNvCxnSpPr/>
            <p:nvPr/>
          </p:nvCxnSpPr>
          <p:spPr>
            <a:xfrm rot="16200000" flipH="1">
              <a:off x="39913" y="4068000"/>
              <a:ext cx="3492000" cy="10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 flipV="1">
              <a:off x="357158" y="5832000"/>
              <a:ext cx="1428760" cy="25892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642910" y="3786190"/>
              <a:ext cx="2696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effectLst>
                    <a:glow rad="101600">
                      <a:srgbClr val="FFFFFF"/>
                    </a:glow>
                  </a:effectLst>
                  <a:latin typeface="Times New Roman" pitchFamily="18" charset="0"/>
                  <a:cs typeface="Times New Roman" pitchFamily="18" charset="0"/>
                </a:rPr>
                <a:t>l</a:t>
              </a:r>
              <a:endParaRPr lang="ru-RU" sz="2400" b="1" i="1" dirty="0"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500166" y="4000504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effectLst>
                    <a:glow rad="101600">
                      <a:srgbClr val="FFFFFF"/>
                    </a:glow>
                  </a:effectLst>
                  <a:latin typeface="Times New Roman" pitchFamily="18" charset="0"/>
                  <a:cs typeface="Times New Roman" pitchFamily="18" charset="0"/>
                </a:rPr>
                <a:t>h</a:t>
              </a:r>
              <a:endParaRPr lang="ru-RU" sz="2400" b="1" i="1" dirty="0"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71538" y="5357826"/>
              <a:ext cx="3048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effectLst>
                    <a:glow rad="101600">
                      <a:srgbClr val="FFFFFF"/>
                    </a:glow>
                  </a:effectLst>
                  <a:latin typeface="Times New Roman" pitchFamily="18" charset="0"/>
                  <a:cs typeface="Times New Roman" pitchFamily="18" charset="0"/>
                </a:rPr>
                <a:t>r</a:t>
              </a:r>
              <a:endParaRPr lang="ru-RU" sz="2400" b="1" i="1" dirty="0"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35" name="Рисунок 34" descr="фор3.JPG"/>
            <p:cNvPicPr>
              <a:picLocks noChangeAspect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95736" y="1844824"/>
              <a:ext cx="2400300" cy="952500"/>
            </a:xfrm>
            <a:prstGeom prst="rect">
              <a:avLst/>
            </a:prstGeom>
          </p:spPr>
        </p:pic>
      </p:grpSp>
      <p:grpSp>
        <p:nvGrpSpPr>
          <p:cNvPr id="6" name="Группа 35"/>
          <p:cNvGrpSpPr/>
          <p:nvPr/>
        </p:nvGrpSpPr>
        <p:grpSpPr>
          <a:xfrm>
            <a:off x="107504" y="908720"/>
            <a:ext cx="5286380" cy="5743710"/>
            <a:chOff x="108000" y="900000"/>
            <a:chExt cx="5286380" cy="5743710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108000" y="928670"/>
              <a:ext cx="5286380" cy="5715040"/>
            </a:xfrm>
            <a:prstGeom prst="rect">
              <a:avLst/>
            </a:prstGeom>
            <a:solidFill>
              <a:srgbClr val="FFFFB3"/>
            </a:solidFill>
            <a:ln w="63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08000" y="900000"/>
              <a:ext cx="356937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200" dirty="0" smtClean="0">
                  <a:latin typeface="Arial" pitchFamily="34" charset="0"/>
                  <a:cs typeface="Arial" pitchFamily="34" charset="0"/>
                </a:rPr>
                <a:t>Объем усеченного конуса</a:t>
              </a:r>
              <a:endParaRPr lang="ru-RU" sz="2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9" name="Рисунок 38" descr="btn_close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072066" y="1000108"/>
              <a:ext cx="285750" cy="295275"/>
            </a:xfrm>
            <a:prstGeom prst="rect">
              <a:avLst/>
            </a:prstGeom>
          </p:spPr>
        </p:pic>
        <p:pic>
          <p:nvPicPr>
            <p:cNvPr id="40" name="Рисунок 39" descr="усеч_конус_1.JPG"/>
            <p:cNvPicPr>
              <a:picLocks noChangeAspect="1"/>
            </p:cNvPicPr>
            <p:nvPr/>
          </p:nvPicPr>
          <p:blipFill>
            <a:blip r:embed="rId16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85984" y="1214422"/>
              <a:ext cx="2876550" cy="4286250"/>
            </a:xfrm>
            <a:prstGeom prst="rect">
              <a:avLst/>
            </a:prstGeom>
          </p:spPr>
        </p:pic>
        <p:cxnSp>
          <p:nvCxnSpPr>
            <p:cNvPr id="41" name="Прямая соединительная линия 40"/>
            <p:cNvCxnSpPr/>
            <p:nvPr/>
          </p:nvCxnSpPr>
          <p:spPr>
            <a:xfrm rot="5400000">
              <a:off x="2857488" y="3857628"/>
              <a:ext cx="1714512" cy="1588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 rot="10800000">
              <a:off x="3000364" y="3000372"/>
              <a:ext cx="714380" cy="1588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10800000">
              <a:off x="2285984" y="4714884"/>
              <a:ext cx="1428760" cy="1588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3357554" y="3571876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effectLst>
                    <a:glow rad="101600">
                      <a:srgbClr val="FFFFFF"/>
                    </a:glow>
                  </a:effectLst>
                  <a:latin typeface="Times New Roman" pitchFamily="18" charset="0"/>
                  <a:cs typeface="Times New Roman" pitchFamily="18" charset="0"/>
                </a:rPr>
                <a:t>h</a:t>
              </a:r>
              <a:endParaRPr lang="ru-RU" sz="2400" b="1" i="1" dirty="0"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143240" y="4286256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effectLst>
                    <a:glow rad="101600">
                      <a:srgbClr val="FFFFFF"/>
                    </a:glow>
                  </a:effectLst>
                  <a:latin typeface="Times New Roman" pitchFamily="18" charset="0"/>
                  <a:cs typeface="Times New Roman" pitchFamily="18" charset="0"/>
                </a:rPr>
                <a:t>r</a:t>
              </a:r>
              <a:r>
                <a:rPr lang="ru-RU" sz="2400" b="1" i="1" baseline="-25000" dirty="0" smtClean="0">
                  <a:effectLst>
                    <a:glow rad="101600">
                      <a:srgbClr val="FFFFFF"/>
                    </a:glow>
                  </a:effectLst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2400" b="1" i="1" baseline="-25000" dirty="0"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286116" y="2571744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effectLst>
                    <a:glow rad="101600">
                      <a:srgbClr val="FFFFFF"/>
                    </a:glow>
                  </a:effectLst>
                  <a:latin typeface="Times New Roman" pitchFamily="18" charset="0"/>
                  <a:cs typeface="Times New Roman" pitchFamily="18" charset="0"/>
                </a:rPr>
                <a:t>r</a:t>
              </a:r>
              <a:r>
                <a:rPr lang="ru-RU" sz="2400" b="1" i="1" baseline="-25000" dirty="0" smtClean="0">
                  <a:effectLst>
                    <a:glow rad="101600">
                      <a:srgbClr val="FFFFFF"/>
                    </a:glow>
                  </a:effectLst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i="1" baseline="-25000" dirty="0"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49" name="Рисунок 48" descr="фор5.JPG"/>
            <p:cNvPicPr>
              <a:picLocks noChangeAspect="1"/>
            </p:cNvPicPr>
            <p:nvPr/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85720" y="5500702"/>
              <a:ext cx="4610100" cy="1066800"/>
            </a:xfrm>
            <a:prstGeom prst="rect">
              <a:avLst/>
            </a:prstGeom>
          </p:spPr>
        </p:pic>
      </p:grpSp>
      <p:sp>
        <p:nvSpPr>
          <p:cNvPr id="54" name="Прямоугольник 53"/>
          <p:cNvSpPr/>
          <p:nvPr/>
        </p:nvSpPr>
        <p:spPr>
          <a:xfrm>
            <a:off x="6660232" y="3501008"/>
            <a:ext cx="144565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5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Узнай больше</a:t>
            </a:r>
            <a:endParaRPr lang="ru-RU" sz="1500" u="sng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Управляющая кнопка: домой 56">
            <a:hlinkClick r:id="rId18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  <p:bldLst>
      <p:bldP spid="52" grpId="0"/>
      <p:bldP spid="5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108000" y="900000"/>
            <a:ext cx="8928000" cy="181462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08000" y="2857496"/>
            <a:ext cx="8928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Контрольные вопросы: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а) Что такое конус (основание конуса, образующая, вершина, высота)?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б) Какой конус является прямым?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в) Какой конус является косым? </a:t>
            </a:r>
          </a:p>
        </p:txBody>
      </p:sp>
      <p:grpSp>
        <p:nvGrpSpPr>
          <p:cNvPr id="2" name="Группа 23"/>
          <p:cNvGrpSpPr/>
          <p:nvPr/>
        </p:nvGrpSpPr>
        <p:grpSpPr>
          <a:xfrm>
            <a:off x="971600" y="5589240"/>
            <a:ext cx="3285008" cy="576064"/>
            <a:chOff x="5544000" y="4143380"/>
            <a:chExt cx="3429024" cy="571504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5544000" y="4143380"/>
              <a:ext cx="3429024" cy="571504"/>
            </a:xfrm>
            <a:prstGeom prst="roundRect">
              <a:avLst/>
            </a:prstGeom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Задание 1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6" name="Рисунок 25" descr="btn_quest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52000" y="4286256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grpSp>
        <p:nvGrpSpPr>
          <p:cNvPr id="3" name="Группа 26"/>
          <p:cNvGrpSpPr/>
          <p:nvPr/>
        </p:nvGrpSpPr>
        <p:grpSpPr>
          <a:xfrm>
            <a:off x="5076056" y="5589240"/>
            <a:ext cx="3320896" cy="550414"/>
            <a:chOff x="5544000" y="4143380"/>
            <a:chExt cx="3429024" cy="571504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5544000" y="4143380"/>
              <a:ext cx="3429024" cy="571504"/>
            </a:xfrm>
            <a:prstGeom prst="roundRect">
              <a:avLst/>
            </a:prstGeom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Задание 2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9" name="Рисунок 28" descr="btn_quest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52000" y="4286256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pic>
        <p:nvPicPr>
          <p:cNvPr id="37" name="Рисунок 36" descr="конус_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1538" y="1044000"/>
            <a:ext cx="1524000" cy="1524000"/>
          </a:xfrm>
          <a:prstGeom prst="rect">
            <a:avLst/>
          </a:prstGeom>
        </p:spPr>
      </p:pic>
      <p:pic>
        <p:nvPicPr>
          <p:cNvPr id="38" name="Рисунок 37" descr="наклон_конус_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6182" y="1071546"/>
            <a:ext cx="1266825" cy="1524000"/>
          </a:xfrm>
          <a:prstGeom prst="rect">
            <a:avLst/>
          </a:prstGeom>
        </p:spPr>
      </p:pic>
      <p:pic>
        <p:nvPicPr>
          <p:cNvPr id="39" name="Рисунок 38" descr="усеч_конус_1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88" y="1071546"/>
            <a:ext cx="1019175" cy="1524000"/>
          </a:xfrm>
          <a:prstGeom prst="rect">
            <a:avLst/>
          </a:prstGeom>
        </p:spPr>
      </p:pic>
      <p:grpSp>
        <p:nvGrpSpPr>
          <p:cNvPr id="4" name="Группа 39"/>
          <p:cNvGrpSpPr/>
          <p:nvPr/>
        </p:nvGrpSpPr>
        <p:grpSpPr>
          <a:xfrm>
            <a:off x="107504" y="908720"/>
            <a:ext cx="8928992" cy="4430866"/>
            <a:chOff x="108000" y="857232"/>
            <a:chExt cx="8928000" cy="4214842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108000" y="857232"/>
              <a:ext cx="8928000" cy="421484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928926" y="1214422"/>
              <a:ext cx="592935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Диаметр основания конуса равен12 см.</a:t>
              </a:r>
            </a:p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Найти объем конуса, если его высота равна 4 см.</a:t>
              </a:r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3" name="Рисунок 42" descr="btn_close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43966" y="1000108"/>
              <a:ext cx="285750" cy="295275"/>
            </a:xfrm>
            <a:prstGeom prst="rect">
              <a:avLst/>
            </a:prstGeom>
          </p:spPr>
        </p:pic>
        <p:sp>
          <p:nvSpPr>
            <p:cNvPr id="44" name="Прямоугольник 43"/>
            <p:cNvSpPr/>
            <p:nvPr/>
          </p:nvSpPr>
          <p:spPr>
            <a:xfrm>
              <a:off x="357158" y="1071546"/>
              <a:ext cx="1928826" cy="20717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5" name="Рисунок 44" descr="конус_2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8F8F8"/>
                </a:clrFrom>
                <a:clrTo>
                  <a:srgbClr val="F8F8F8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1472" y="1285860"/>
              <a:ext cx="1524000" cy="1524000"/>
            </a:xfrm>
            <a:prstGeom prst="rect">
              <a:avLst/>
            </a:prstGeom>
          </p:spPr>
        </p:pic>
      </p:grpSp>
      <p:grpSp>
        <p:nvGrpSpPr>
          <p:cNvPr id="6" name="Группа 45"/>
          <p:cNvGrpSpPr/>
          <p:nvPr/>
        </p:nvGrpSpPr>
        <p:grpSpPr>
          <a:xfrm>
            <a:off x="107504" y="908720"/>
            <a:ext cx="8928992" cy="4536504"/>
            <a:chOff x="108000" y="857232"/>
            <a:chExt cx="8928000" cy="421484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47" name="Прямоугольник 46"/>
            <p:cNvSpPr/>
            <p:nvPr/>
          </p:nvSpPr>
          <p:spPr>
            <a:xfrm>
              <a:off x="108000" y="857232"/>
              <a:ext cx="8928000" cy="4214842"/>
            </a:xfrm>
            <a:prstGeom prst="rect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587702" y="1617285"/>
              <a:ext cx="5062106" cy="115178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Размеры для усеченного конуса заданы в сантиметрах.</a:t>
              </a:r>
            </a:p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Найти объем усеченного конуса.</a:t>
              </a:r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9" name="Рисунок 48" descr="btn_close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43966" y="1000108"/>
              <a:ext cx="285750" cy="295275"/>
            </a:xfrm>
            <a:prstGeom prst="rect">
              <a:avLst/>
            </a:prstGeom>
            <a:grpFill/>
          </p:spPr>
        </p:pic>
        <p:pic>
          <p:nvPicPr>
            <p:cNvPr id="50" name="Рисунок 49" descr="усеч_конус_1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BFBFB"/>
                </a:clrFrom>
                <a:clrTo>
                  <a:srgbClr val="FBFBFB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1472" y="1000108"/>
              <a:ext cx="2676525" cy="4000500"/>
            </a:xfrm>
            <a:prstGeom prst="rect">
              <a:avLst/>
            </a:prstGeom>
            <a:grpFill/>
          </p:spPr>
        </p:pic>
        <p:cxnSp>
          <p:nvCxnSpPr>
            <p:cNvPr id="51" name="Прямая соединительная линия 50"/>
            <p:cNvCxnSpPr/>
            <p:nvPr/>
          </p:nvCxnSpPr>
          <p:spPr>
            <a:xfrm>
              <a:off x="1214414" y="2643182"/>
              <a:ext cx="642942" cy="1588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lg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 rot="5400000">
              <a:off x="1029356" y="3471182"/>
              <a:ext cx="1656000" cy="1588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571472" y="4286256"/>
              <a:ext cx="1285884" cy="1588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lg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1000100" y="3857628"/>
              <a:ext cx="35618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8</a:t>
              </a:r>
              <a:endParaRPr lang="ru-RU" sz="2400" b="1" dirty="0"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500166" y="2214554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5</a:t>
              </a:r>
              <a:endParaRPr lang="ru-RU" sz="2400" b="1" dirty="0"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785918" y="3143248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10</a:t>
              </a:r>
              <a:endParaRPr lang="ru-RU" sz="2400" b="1" dirty="0"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5" name="Заголовок 1"/>
          <p:cNvSpPr txBox="1">
            <a:spLocks/>
          </p:cNvSpPr>
          <p:nvPr/>
        </p:nvSpPr>
        <p:spPr>
          <a:xfrm>
            <a:off x="287016" y="260648"/>
            <a:ext cx="8856984" cy="576064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23528" y="188640"/>
            <a:ext cx="35589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  </a:t>
            </a:r>
            <a:r>
              <a:rPr lang="ru-RU" sz="40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Объем  конуса</a:t>
            </a:r>
            <a:endParaRPr lang="ru-RU" sz="40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40" name="Прямоугольник 39">
            <a:hlinkClick r:id="rId8" action="ppaction://hlinksldjump"/>
          </p:cNvPr>
          <p:cNvSpPr/>
          <p:nvPr/>
        </p:nvSpPr>
        <p:spPr>
          <a:xfrm>
            <a:off x="4680000" y="360000"/>
            <a:ext cx="1429200" cy="3636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FF0000"/>
                </a:solidFill>
              </a:rPr>
              <a:t>понятия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>
            <a:hlinkClick r:id="rId10" action="ppaction://hlinksldjump"/>
          </p:cNvPr>
          <p:cNvSpPr/>
          <p:nvPr/>
        </p:nvSpPr>
        <p:spPr>
          <a:xfrm>
            <a:off x="6120000" y="359438"/>
            <a:ext cx="1429200" cy="3636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объем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Прямоугольник 56">
            <a:hlinkClick r:id="rId12" action="ppaction://hlinksldjump"/>
          </p:cNvPr>
          <p:cNvSpPr/>
          <p:nvPr/>
        </p:nvSpPr>
        <p:spPr>
          <a:xfrm>
            <a:off x="7560000" y="360000"/>
            <a:ext cx="1429200" cy="3636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B050"/>
                </a:solidFill>
              </a:rPr>
              <a:t>задания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58" name="Управляющая кнопка: домой 57">
            <a:hlinkClick r:id="rId14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064896" cy="576064"/>
          </a:xfrm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40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/>
            </a:r>
            <a:br>
              <a:rPr lang="ru-RU" sz="40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</a:b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23528" y="1916832"/>
            <a:ext cx="4680520" cy="1081466"/>
          </a:xfrm>
          <a:prstGeom prst="roundRect">
            <a:avLst>
              <a:gd name="adj" fmla="val 10000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sp>
        <p:nvSpPr>
          <p:cNvPr id="21" name="Скругленный прямоугольник 20"/>
          <p:cNvSpPr/>
          <p:nvPr/>
        </p:nvSpPr>
        <p:spPr>
          <a:xfrm>
            <a:off x="1043608" y="4509120"/>
            <a:ext cx="4680520" cy="1225482"/>
          </a:xfrm>
          <a:prstGeom prst="roundRect">
            <a:avLst>
              <a:gd name="adj" fmla="val 10000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sp>
      <p:grpSp>
        <p:nvGrpSpPr>
          <p:cNvPr id="16" name="Группа 15"/>
          <p:cNvGrpSpPr/>
          <p:nvPr/>
        </p:nvGrpSpPr>
        <p:grpSpPr>
          <a:xfrm>
            <a:off x="467544" y="2276872"/>
            <a:ext cx="4752528" cy="1067346"/>
            <a:chOff x="467544" y="2276872"/>
            <a:chExt cx="4752528" cy="1067346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467544" y="2276872"/>
              <a:ext cx="4752528" cy="1008112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40000"/>
                <a:lumOff val="60000"/>
              </a:schemeClr>
            </a:soli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coolSlan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Прямоугольник 30">
              <a:hlinkClick r:id="rId2" action="ppaction://hlinkfile"/>
            </p:cNvPr>
            <p:cNvSpPr/>
            <p:nvPr/>
          </p:nvSpPr>
          <p:spPr>
            <a:xfrm>
              <a:off x="899592" y="2420888"/>
              <a:ext cx="4141968" cy="92333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27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Тест</a:t>
              </a:r>
              <a:r>
                <a:rPr lang="en-US" sz="27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</a:t>
              </a:r>
              <a:r>
                <a:rPr lang="ru-RU" sz="27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1 </a:t>
              </a:r>
            </a:p>
            <a:p>
              <a:pPr algn="ctr">
                <a:defRPr/>
              </a:pPr>
              <a:r>
                <a:rPr lang="ru-RU" sz="27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Объем многогранников</a:t>
              </a:r>
              <a:endParaRPr lang="ru-RU" sz="27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187624" y="4797152"/>
            <a:ext cx="4752528" cy="1080120"/>
            <a:chOff x="1187624" y="4797152"/>
            <a:chExt cx="4752528" cy="1080120"/>
          </a:xfrm>
        </p:grpSpPr>
        <p:sp>
          <p:nvSpPr>
            <p:cNvPr id="28" name="Скругленный прямоугольник 27">
              <a:hlinkClick r:id="rId3" action="ppaction://hlinkfile"/>
            </p:cNvPr>
            <p:cNvSpPr/>
            <p:nvPr/>
          </p:nvSpPr>
          <p:spPr>
            <a:xfrm>
              <a:off x="1187624" y="4797152"/>
              <a:ext cx="4752528" cy="1080120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40000"/>
                <a:lumOff val="60000"/>
              </a:schemeClr>
            </a:soli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coolSlan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Прямоугольник 31">
              <a:hlinkClick r:id="rId3" action="ppaction://hlinkfile"/>
            </p:cNvPr>
            <p:cNvSpPr/>
            <p:nvPr/>
          </p:nvSpPr>
          <p:spPr>
            <a:xfrm>
              <a:off x="1763688" y="4941168"/>
              <a:ext cx="3696461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27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Тест</a:t>
              </a:r>
              <a:r>
                <a:rPr lang="en-US" sz="27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</a:t>
              </a:r>
              <a:r>
                <a:rPr lang="ru-RU" sz="27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2</a:t>
              </a:r>
            </a:p>
            <a:p>
              <a:pPr algn="ctr">
                <a:defRPr/>
              </a:pPr>
              <a:r>
                <a:rPr lang="ru-RU" sz="27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Объем тел вращения</a:t>
              </a:r>
              <a:endParaRPr lang="ru-RU" sz="27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33" name="Прямоугольник 32"/>
          <p:cNvSpPr/>
          <p:nvPr/>
        </p:nvSpPr>
        <p:spPr>
          <a:xfrm>
            <a:off x="611560" y="260648"/>
            <a:ext cx="7488832" cy="61555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4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      Задачи для  самопроверки</a:t>
            </a:r>
            <a:endParaRPr lang="ru-RU" sz="34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355976" y="872180"/>
            <a:ext cx="1368152" cy="2062422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323528" y="3933056"/>
            <a:ext cx="1314197" cy="2069773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6516216" y="2996952"/>
            <a:ext cx="1687489" cy="2631296"/>
          </a:xfrm>
          <a:prstGeom prst="rect">
            <a:avLst/>
          </a:prstGeom>
        </p:spPr>
      </p:pic>
      <p:sp>
        <p:nvSpPr>
          <p:cNvPr id="37" name="Прямоугольник 36"/>
          <p:cNvSpPr/>
          <p:nvPr/>
        </p:nvSpPr>
        <p:spPr>
          <a:xfrm>
            <a:off x="5220072" y="19888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spcBef>
                <a:spcPts val="800"/>
              </a:spcBef>
            </a:pPr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Выноска-облако 37"/>
          <p:cNvSpPr/>
          <p:nvPr/>
        </p:nvSpPr>
        <p:spPr>
          <a:xfrm>
            <a:off x="7164288" y="1844824"/>
            <a:ext cx="1800200" cy="1944216"/>
          </a:xfrm>
          <a:prstGeom prst="cloudCallout">
            <a:avLst>
              <a:gd name="adj1" fmla="val -19185"/>
              <a:gd name="adj2" fmla="val 6475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endParaRPr lang="ru-RU" sz="16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Вносить 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тест только 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числовые значения 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3" name="Управляющая кнопка: домой 22">
            <a:hlinkClick r:id="rId7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3" name="Прямоугольник 13"/>
          <p:cNvSpPr>
            <a:spLocks noChangeArrowheads="1"/>
          </p:cNvSpPr>
          <p:nvPr/>
        </p:nvSpPr>
        <p:spPr bwMode="auto">
          <a:xfrm>
            <a:off x="179512" y="836712"/>
            <a:ext cx="8856984" cy="69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Геометрия. 10-11 классы: учебник для общеобразовательных учреждений /[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Л.С.Атанасян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В.Ф.Бутузов, С.Б.Кадомцев и др.].-20-е изд. -  М.: Просвещение,  2017.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Википедия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.[Электронный ресурс]. –Режим доступа: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https://ru.wikipedia.org/wiki/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Многогранник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Википедия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.[Электронный ресурс]. – Режим доступа: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https://ru.wikipedia.org/wiki/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Тела_вращения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   Картинки книг, школьные картинки. Анимации на тему школа.[Электронный ресурс]. – Режим доступа: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klub-drug.ru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shkolniki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kartinki-shkola-animacii-knigi-shkolnye.html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–(дата обращения:14.01.2018).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  Красочная коллекция из 195 картинок на школьную тему. [Электронный ресурс]. –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Режим доступа: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http://www.liveinternet.ru/users/viva-scarlett/post241984614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–(дата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обращения:14.01.2018).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  Решу ЕГЭ. [Электронный ресурс]. –Режим доступа: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7"/>
              </a:rPr>
              <a:t>https://ege.sdamgia.ru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– (дата обращения:14.01.2018).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/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79512" y="116632"/>
            <a:ext cx="8856984" cy="72008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0"/>
            <a:ext cx="53767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  </a:t>
            </a:r>
            <a:r>
              <a:rPr lang="ru-RU" sz="34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Используемая литература</a:t>
            </a:r>
            <a:endParaRPr lang="ru-RU" sz="34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11" name="Picture 12" descr="http://geomath.my1.ru/0_b411f_663a26f4_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-99392"/>
            <a:ext cx="18161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Управляющая кнопка: домой 11">
            <a:hlinkClick r:id="rId9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Скругленный прямоугольник 39"/>
          <p:cNvSpPr/>
          <p:nvPr/>
        </p:nvSpPr>
        <p:spPr>
          <a:xfrm>
            <a:off x="971600" y="1484784"/>
            <a:ext cx="3096344" cy="1153474"/>
          </a:xfrm>
          <a:prstGeom prst="roundRect">
            <a:avLst>
              <a:gd name="adj" fmla="val 1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sp>
      <p:sp>
        <p:nvSpPr>
          <p:cNvPr id="41" name="Скругленный прямоугольник 40"/>
          <p:cNvSpPr/>
          <p:nvPr/>
        </p:nvSpPr>
        <p:spPr>
          <a:xfrm>
            <a:off x="1259632" y="1700808"/>
            <a:ext cx="2952328" cy="1152128"/>
          </a:xfrm>
          <a:prstGeom prst="roundRect">
            <a:avLst>
              <a:gd name="adj" fmla="val 10000"/>
            </a:avLst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olSlan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sp>
      <p:sp>
        <p:nvSpPr>
          <p:cNvPr id="42" name="Прямоугольник 41"/>
          <p:cNvSpPr/>
          <p:nvPr/>
        </p:nvSpPr>
        <p:spPr>
          <a:xfrm>
            <a:off x="1331640" y="1916832"/>
            <a:ext cx="2872839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7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Многогранники</a:t>
            </a:r>
            <a:endParaRPr lang="ru-RU" sz="27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899592" y="3789040"/>
            <a:ext cx="3096344" cy="1152128"/>
          </a:xfrm>
          <a:prstGeom prst="roundRect">
            <a:avLst>
              <a:gd name="adj" fmla="val 1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sp>
      <p:sp>
        <p:nvSpPr>
          <p:cNvPr id="44" name="Скругленный прямоугольник 43"/>
          <p:cNvSpPr/>
          <p:nvPr/>
        </p:nvSpPr>
        <p:spPr>
          <a:xfrm>
            <a:off x="1187624" y="4005064"/>
            <a:ext cx="2880320" cy="1008112"/>
          </a:xfrm>
          <a:prstGeom prst="roundRect">
            <a:avLst>
              <a:gd name="adj" fmla="val 10000"/>
            </a:avLst>
          </a:prstGeom>
          <a:solidFill>
            <a:schemeClr val="accent6">
              <a:lumMod val="20000"/>
              <a:lumOff val="8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olSlan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sp>
      <p:sp>
        <p:nvSpPr>
          <p:cNvPr id="45" name="Прямоугольник 44"/>
          <p:cNvSpPr/>
          <p:nvPr/>
        </p:nvSpPr>
        <p:spPr>
          <a:xfrm>
            <a:off x="1187624" y="4221088"/>
            <a:ext cx="2743060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7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Тела вращения</a:t>
            </a:r>
            <a:endParaRPr lang="ru-RU" sz="27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5796136" y="2132856"/>
            <a:ext cx="2448272" cy="720080"/>
          </a:xfrm>
          <a:prstGeom prst="roundRect">
            <a:avLst>
              <a:gd name="adj" fmla="val 10000"/>
            </a:avLst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0" name="Скругленный прямоугольник 59"/>
          <p:cNvSpPr/>
          <p:nvPr/>
        </p:nvSpPr>
        <p:spPr>
          <a:xfrm>
            <a:off x="5868144" y="3140968"/>
            <a:ext cx="2376264" cy="720080"/>
          </a:xfrm>
          <a:prstGeom prst="roundRect">
            <a:avLst>
              <a:gd name="adj" fmla="val 10000"/>
            </a:avLst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7" name="Группа 46"/>
          <p:cNvGrpSpPr/>
          <p:nvPr/>
        </p:nvGrpSpPr>
        <p:grpSpPr>
          <a:xfrm>
            <a:off x="5724128" y="3284984"/>
            <a:ext cx="2304256" cy="576064"/>
            <a:chOff x="5724128" y="3284984"/>
            <a:chExt cx="2304256" cy="576064"/>
          </a:xfrm>
        </p:grpSpPr>
        <p:sp>
          <p:nvSpPr>
            <p:cNvPr id="61" name="Скругленный прямоугольник 60">
              <a:hlinkClick r:id="rId2" action="ppaction://hlinksldjump"/>
            </p:cNvPr>
            <p:cNvSpPr/>
            <p:nvPr/>
          </p:nvSpPr>
          <p:spPr>
            <a:xfrm>
              <a:off x="5724128" y="3284984"/>
              <a:ext cx="2304256" cy="576064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Прямоугольник 61">
              <a:hlinkClick r:id="rId2" action="ppaction://hlinksldjump"/>
            </p:cNvPr>
            <p:cNvSpPr/>
            <p:nvPr/>
          </p:nvSpPr>
          <p:spPr>
            <a:xfrm>
              <a:off x="5940152" y="3356992"/>
              <a:ext cx="1596912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25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Цилиндр</a:t>
              </a:r>
              <a:endPara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63" name="Скругленный прямоугольник 62"/>
          <p:cNvSpPr/>
          <p:nvPr/>
        </p:nvSpPr>
        <p:spPr>
          <a:xfrm>
            <a:off x="5796136" y="4077072"/>
            <a:ext cx="2448272" cy="720080"/>
          </a:xfrm>
          <a:prstGeom prst="roundRect">
            <a:avLst>
              <a:gd name="adj" fmla="val 10000"/>
            </a:avLst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8" name="Группа 47"/>
          <p:cNvGrpSpPr/>
          <p:nvPr/>
        </p:nvGrpSpPr>
        <p:grpSpPr>
          <a:xfrm>
            <a:off x="5724128" y="4221088"/>
            <a:ext cx="2232248" cy="648072"/>
            <a:chOff x="5724128" y="4221088"/>
            <a:chExt cx="2232248" cy="648072"/>
          </a:xfrm>
        </p:grpSpPr>
        <p:sp>
          <p:nvSpPr>
            <p:cNvPr id="64" name="Скругленный прямоугольник 63">
              <a:hlinkClick r:id="rId3" action="ppaction://hlinksldjump"/>
            </p:cNvPr>
            <p:cNvSpPr/>
            <p:nvPr/>
          </p:nvSpPr>
          <p:spPr>
            <a:xfrm>
              <a:off x="5724128" y="4221088"/>
              <a:ext cx="2232248" cy="648072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66" name="Прямоугольник 65">
              <a:hlinkClick r:id="rId3" action="ppaction://hlinksldjump"/>
            </p:cNvPr>
            <p:cNvSpPr/>
            <p:nvPr/>
          </p:nvSpPr>
          <p:spPr>
            <a:xfrm>
              <a:off x="6300192" y="4293096"/>
              <a:ext cx="872355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25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Шар</a:t>
              </a:r>
              <a:endPara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1331640" y="6021288"/>
            <a:ext cx="6408712" cy="649418"/>
            <a:chOff x="1331640" y="6021288"/>
            <a:chExt cx="6408712" cy="649418"/>
          </a:xfrm>
        </p:grpSpPr>
        <p:sp>
          <p:nvSpPr>
            <p:cNvPr id="34" name="Скругленный прямоугольник 33"/>
            <p:cNvSpPr/>
            <p:nvPr/>
          </p:nvSpPr>
          <p:spPr>
            <a:xfrm>
              <a:off x="1331640" y="6021288"/>
              <a:ext cx="6408712" cy="649418"/>
            </a:xfrm>
            <a:prstGeom prst="roundRect">
              <a:avLst>
                <a:gd name="adj" fmla="val 10000"/>
              </a:avLst>
            </a:prstGeom>
            <a:solidFill>
              <a:srgbClr val="F79D53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67" name="Прямоугольник 66">
              <a:hlinkClick r:id="rId4" action="ppaction://hlinksldjump"/>
            </p:cNvPr>
            <p:cNvSpPr/>
            <p:nvPr/>
          </p:nvSpPr>
          <p:spPr>
            <a:xfrm>
              <a:off x="1547664" y="6093296"/>
              <a:ext cx="5544616" cy="5040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700" b="1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Задачи для самопроверки</a:t>
              </a:r>
              <a:endParaRPr lang="ru-RU" sz="27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pic>
        <p:nvPicPr>
          <p:cNvPr id="68" name="Рисунок 6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6619" flipH="1">
            <a:off x="555713" y="5338038"/>
            <a:ext cx="1432646" cy="1198502"/>
          </a:xfrm>
          <a:prstGeom prst="rect">
            <a:avLst/>
          </a:prstGeom>
        </p:spPr>
      </p:pic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84976" cy="720080"/>
          </a:xfrm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Оглавление</a:t>
            </a:r>
            <a:endParaRPr lang="ru-RU" sz="4000" dirty="0"/>
          </a:p>
        </p:txBody>
      </p:sp>
      <p:grpSp>
        <p:nvGrpSpPr>
          <p:cNvPr id="39" name="Группа 38"/>
          <p:cNvGrpSpPr/>
          <p:nvPr/>
        </p:nvGrpSpPr>
        <p:grpSpPr>
          <a:xfrm>
            <a:off x="5652120" y="2276872"/>
            <a:ext cx="2376264" cy="648072"/>
            <a:chOff x="5652120" y="2276872"/>
            <a:chExt cx="2376264" cy="648072"/>
          </a:xfrm>
        </p:grpSpPr>
        <p:sp>
          <p:nvSpPr>
            <p:cNvPr id="58" name="Скругленный прямоугольник 57">
              <a:hlinkClick r:id="rId6" action="ppaction://hlinksldjump"/>
            </p:cNvPr>
            <p:cNvSpPr/>
            <p:nvPr/>
          </p:nvSpPr>
          <p:spPr>
            <a:xfrm>
              <a:off x="5652120" y="2276872"/>
              <a:ext cx="2376264" cy="648072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20000"/>
                <a:lumOff val="80000"/>
              </a:schemeClr>
            </a:soli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coolSlan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Прямоугольник 28">
              <a:hlinkClick r:id="rId6" action="ppaction://hlinksldjump"/>
            </p:cNvPr>
            <p:cNvSpPr/>
            <p:nvPr/>
          </p:nvSpPr>
          <p:spPr>
            <a:xfrm>
              <a:off x="5868144" y="2348880"/>
              <a:ext cx="1766830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25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Пирамида</a:t>
              </a:r>
              <a:endPara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31" name="Скругленный прямоугольник 30"/>
          <p:cNvSpPr/>
          <p:nvPr/>
        </p:nvSpPr>
        <p:spPr>
          <a:xfrm>
            <a:off x="5796136" y="5013176"/>
            <a:ext cx="2448272" cy="720080"/>
          </a:xfrm>
          <a:prstGeom prst="roundRect">
            <a:avLst>
              <a:gd name="adj" fmla="val 10000"/>
            </a:avLst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9" name="Группа 48"/>
          <p:cNvGrpSpPr/>
          <p:nvPr/>
        </p:nvGrpSpPr>
        <p:grpSpPr>
          <a:xfrm>
            <a:off x="5652120" y="5157192"/>
            <a:ext cx="2304256" cy="648072"/>
            <a:chOff x="5652120" y="5157192"/>
            <a:chExt cx="2304256" cy="648072"/>
          </a:xfrm>
        </p:grpSpPr>
        <p:sp>
          <p:nvSpPr>
            <p:cNvPr id="32" name="Скругленный прямоугольник 31">
              <a:hlinkClick r:id="rId7" action="ppaction://hlinksldjump"/>
            </p:cNvPr>
            <p:cNvSpPr/>
            <p:nvPr/>
          </p:nvSpPr>
          <p:spPr>
            <a:xfrm>
              <a:off x="5652120" y="5157192"/>
              <a:ext cx="2304256" cy="648072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Прямоугольник 32">
              <a:hlinkClick r:id="rId7" action="ppaction://hlinksldjump"/>
            </p:cNvPr>
            <p:cNvSpPr/>
            <p:nvPr/>
          </p:nvSpPr>
          <p:spPr>
            <a:xfrm>
              <a:off x="6084168" y="5229200"/>
              <a:ext cx="1304656" cy="4770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5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Конус</a:t>
              </a:r>
              <a:endPara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35" name="Скругленный прямоугольник 34"/>
          <p:cNvSpPr/>
          <p:nvPr/>
        </p:nvSpPr>
        <p:spPr>
          <a:xfrm>
            <a:off x="5724128" y="1196752"/>
            <a:ext cx="2520280" cy="720080"/>
          </a:xfrm>
          <a:prstGeom prst="roundRect">
            <a:avLst>
              <a:gd name="adj" fmla="val 10000"/>
            </a:avLst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8" name="Группа 37"/>
          <p:cNvGrpSpPr/>
          <p:nvPr/>
        </p:nvGrpSpPr>
        <p:grpSpPr>
          <a:xfrm>
            <a:off x="5652120" y="1340768"/>
            <a:ext cx="2376264" cy="648072"/>
            <a:chOff x="5652120" y="1340768"/>
            <a:chExt cx="2376264" cy="648072"/>
          </a:xfrm>
        </p:grpSpPr>
        <p:sp>
          <p:nvSpPr>
            <p:cNvPr id="36" name="Скругленный прямоугольник 35">
              <a:hlinkClick r:id="rId8" action="ppaction://hlinksldjump"/>
            </p:cNvPr>
            <p:cNvSpPr/>
            <p:nvPr/>
          </p:nvSpPr>
          <p:spPr>
            <a:xfrm>
              <a:off x="5652120" y="1340768"/>
              <a:ext cx="2376264" cy="648072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20000"/>
                <a:lumOff val="80000"/>
              </a:schemeClr>
            </a:soli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coolSlan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Прямоугольник 27">
              <a:hlinkClick r:id="rId8" action="ppaction://hlinksldjump"/>
            </p:cNvPr>
            <p:cNvSpPr/>
            <p:nvPr/>
          </p:nvSpPr>
          <p:spPr>
            <a:xfrm>
              <a:off x="6218147" y="1412776"/>
              <a:ext cx="1354858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25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Призма</a:t>
              </a:r>
              <a:endPara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51" name="Стрелка вниз 50"/>
          <p:cNvSpPr/>
          <p:nvPr/>
        </p:nvSpPr>
        <p:spPr>
          <a:xfrm rot="17528296" flipH="1">
            <a:off x="4899030" y="1940398"/>
            <a:ext cx="206814" cy="1156211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22448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низ 51"/>
          <p:cNvSpPr/>
          <p:nvPr/>
        </p:nvSpPr>
        <p:spPr>
          <a:xfrm rot="15085356" flipH="1">
            <a:off x="4925055" y="1179220"/>
            <a:ext cx="208716" cy="1187194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22448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 вниз 52"/>
          <p:cNvSpPr/>
          <p:nvPr/>
        </p:nvSpPr>
        <p:spPr>
          <a:xfrm rot="15149142" flipH="1">
            <a:off x="4812700" y="3117195"/>
            <a:ext cx="227679" cy="1419466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22448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низ 53"/>
          <p:cNvSpPr/>
          <p:nvPr/>
        </p:nvSpPr>
        <p:spPr>
          <a:xfrm rot="17679470" flipH="1">
            <a:off x="4709301" y="4410720"/>
            <a:ext cx="257825" cy="1418287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22448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 вниз 54"/>
          <p:cNvSpPr/>
          <p:nvPr/>
        </p:nvSpPr>
        <p:spPr>
          <a:xfrm rot="16200000" flipH="1">
            <a:off x="4851206" y="3869878"/>
            <a:ext cx="216025" cy="1206482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22448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prizma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928802"/>
            <a:ext cx="3695700" cy="181927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14282" y="1500174"/>
            <a:ext cx="5072098" cy="2428892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628" y="4143380"/>
            <a:ext cx="5073752" cy="23083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Призма — это многогранник, составленный из двух равных многоугольников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</a:t>
            </a:r>
            <a:r>
              <a:rPr lang="en-US" sz="2400" baseline="-250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baseline="-250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…A</a:t>
            </a:r>
            <a:r>
              <a:rPr lang="en-US" sz="2400" baseline="-250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 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sz="2400" baseline="-250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sz="2400" baseline="-250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…B</a:t>
            </a:r>
            <a:r>
              <a:rPr lang="en-US" sz="2400" baseline="-250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расположенных </a:t>
            </a:r>
          </a:p>
          <a:p>
            <a:pPr algn="ctr"/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параллельных плоскостях, </a:t>
            </a:r>
          </a:p>
          <a:p>
            <a:pPr algn="ctr"/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en-US" sz="2400" b="1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параллелограммов.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71736" y="3071810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ru-RU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3286116" y="2743868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ru-RU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4286248" y="3071810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3</a:t>
            </a:r>
            <a:endParaRPr lang="ru-RU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3857620" y="3500438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4</a:t>
            </a:r>
            <a:endParaRPr lang="ru-RU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3000364" y="3500438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5</a:t>
            </a:r>
            <a:endParaRPr lang="ru-RU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2571736" y="2000240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r>
              <a:rPr lang="en-US" baseline="-25000" dirty="0" smtClean="0"/>
              <a:t>1</a:t>
            </a:r>
            <a:endParaRPr lang="ru-RU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3384000" y="1672298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r>
              <a:rPr lang="en-US" baseline="-25000" dirty="0" smtClean="0"/>
              <a:t>2</a:t>
            </a:r>
            <a:endParaRPr lang="ru-RU" baseline="-25000" dirty="0"/>
          </a:p>
        </p:txBody>
      </p:sp>
      <p:sp>
        <p:nvSpPr>
          <p:cNvPr id="23" name="TextBox 22"/>
          <p:cNvSpPr txBox="1"/>
          <p:nvPr/>
        </p:nvSpPr>
        <p:spPr>
          <a:xfrm>
            <a:off x="4286248" y="2000240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r>
              <a:rPr lang="en-US" baseline="-25000" dirty="0" smtClean="0"/>
              <a:t>3</a:t>
            </a:r>
            <a:endParaRPr lang="ru-RU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3857620" y="2428868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r>
              <a:rPr lang="en-US" baseline="-25000" dirty="0" smtClean="0"/>
              <a:t>4</a:t>
            </a:r>
            <a:endParaRPr lang="ru-RU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3000364" y="2428868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r>
              <a:rPr lang="en-US" baseline="-25000" dirty="0" smtClean="0"/>
              <a:t>5</a:t>
            </a:r>
            <a:endParaRPr lang="ru-RU" baseline="-25000" dirty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1285852" y="2203868"/>
            <a:ext cx="1224000" cy="180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720000" y="3319868"/>
            <a:ext cx="1224000" cy="180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684000" y="2761868"/>
            <a:ext cx="1143008" cy="1588"/>
          </a:xfrm>
          <a:prstGeom prst="line">
            <a:avLst/>
          </a:prstGeom>
          <a:ln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008000" y="2635868"/>
            <a:ext cx="322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h</a:t>
            </a:r>
            <a:endParaRPr lang="ru-RU" sz="2000" b="1" baseline="-25000" dirty="0">
              <a:solidFill>
                <a:srgbClr val="FF0000"/>
              </a:solidFill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3000364" y="2257868"/>
            <a:ext cx="1224000" cy="360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3024000" y="3283868"/>
            <a:ext cx="1224000" cy="360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3226504" y="2793364"/>
            <a:ext cx="1026000" cy="1588"/>
          </a:xfrm>
          <a:prstGeom prst="line">
            <a:avLst/>
          </a:prstGeom>
          <a:ln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672000" y="2232000"/>
            <a:ext cx="322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h</a:t>
            </a:r>
            <a:endParaRPr lang="ru-RU" sz="2000" b="1" baseline="-25000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92000" y="936000"/>
            <a:ext cx="15840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основание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84000" y="936000"/>
            <a:ext cx="909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грань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5720" y="936000"/>
            <a:ext cx="10929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высота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9" name="Полилиния 38"/>
          <p:cNvSpPr/>
          <p:nvPr/>
        </p:nvSpPr>
        <p:spPr>
          <a:xfrm>
            <a:off x="290945" y="1205345"/>
            <a:ext cx="972000" cy="1330037"/>
          </a:xfrm>
          <a:custGeom>
            <a:avLst/>
            <a:gdLst>
              <a:gd name="connsiteX0" fmla="*/ 0 w 955964"/>
              <a:gd name="connsiteY0" fmla="*/ 0 h 1330037"/>
              <a:gd name="connsiteX1" fmla="*/ 0 w 955964"/>
              <a:gd name="connsiteY1" fmla="*/ 1330037 h 1330037"/>
              <a:gd name="connsiteX2" fmla="*/ 955964 w 955964"/>
              <a:gd name="connsiteY2" fmla="*/ 1330037 h 1330037"/>
              <a:gd name="connsiteX3" fmla="*/ 942110 w 955964"/>
              <a:gd name="connsiteY3" fmla="*/ 1330037 h 1330037"/>
              <a:gd name="connsiteX4" fmla="*/ 942110 w 955964"/>
              <a:gd name="connsiteY4" fmla="*/ 1330037 h 1330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964" h="1330037">
                <a:moveTo>
                  <a:pt x="0" y="0"/>
                </a:moveTo>
                <a:lnTo>
                  <a:pt x="0" y="1330037"/>
                </a:lnTo>
                <a:lnTo>
                  <a:pt x="955964" y="1330037"/>
                </a:lnTo>
                <a:lnTo>
                  <a:pt x="942110" y="1330037"/>
                </a:lnTo>
                <a:lnTo>
                  <a:pt x="942110" y="1330037"/>
                </a:lnTo>
              </a:path>
            </a:pathLst>
          </a:custGeom>
          <a:ln>
            <a:solidFill>
              <a:srgbClr val="C0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1" name="Полилиния 40"/>
          <p:cNvSpPr/>
          <p:nvPr/>
        </p:nvSpPr>
        <p:spPr>
          <a:xfrm>
            <a:off x="2628000" y="1205345"/>
            <a:ext cx="740826" cy="972000"/>
          </a:xfrm>
          <a:custGeom>
            <a:avLst/>
            <a:gdLst>
              <a:gd name="connsiteX0" fmla="*/ 0 w 1316182"/>
              <a:gd name="connsiteY0" fmla="*/ 0 h 942110"/>
              <a:gd name="connsiteX1" fmla="*/ 0 w 1316182"/>
              <a:gd name="connsiteY1" fmla="*/ 401782 h 942110"/>
              <a:gd name="connsiteX2" fmla="*/ 1302327 w 1316182"/>
              <a:gd name="connsiteY2" fmla="*/ 401782 h 942110"/>
              <a:gd name="connsiteX3" fmla="*/ 1316182 w 1316182"/>
              <a:gd name="connsiteY3" fmla="*/ 942110 h 942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6182" h="942110">
                <a:moveTo>
                  <a:pt x="0" y="0"/>
                </a:moveTo>
                <a:lnTo>
                  <a:pt x="0" y="401782"/>
                </a:lnTo>
                <a:lnTo>
                  <a:pt x="1302327" y="401782"/>
                </a:lnTo>
                <a:lnTo>
                  <a:pt x="1316182" y="942110"/>
                </a:lnTo>
              </a:path>
            </a:pathLst>
          </a:custGeom>
          <a:ln>
            <a:solidFill>
              <a:srgbClr val="7030A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7" name="Группа 76"/>
          <p:cNvGrpSpPr/>
          <p:nvPr/>
        </p:nvGrpSpPr>
        <p:grpSpPr>
          <a:xfrm>
            <a:off x="5508104" y="4221088"/>
            <a:ext cx="3464920" cy="509756"/>
            <a:chOff x="5544000" y="4143380"/>
            <a:chExt cx="3429024" cy="571504"/>
          </a:xfrm>
          <a:solidFill>
            <a:schemeClr val="bg1">
              <a:lumMod val="85000"/>
            </a:schemeClr>
          </a:solidFill>
        </p:grpSpPr>
        <p:sp>
          <p:nvSpPr>
            <p:cNvPr id="61" name="Скругленный прямоугольник 60"/>
            <p:cNvSpPr/>
            <p:nvPr/>
          </p:nvSpPr>
          <p:spPr>
            <a:xfrm>
              <a:off x="5544000" y="4143380"/>
              <a:ext cx="3429024" cy="571504"/>
            </a:xfrm>
            <a:prstGeom prst="roundRect">
              <a:avLst/>
            </a:prstGeom>
            <a:grpFill/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типы призм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6" name="Рисунок 75" descr="btn_quest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52000" y="4286256"/>
              <a:ext cx="285750" cy="295275"/>
            </a:xfrm>
            <a:prstGeom prst="rect">
              <a:avLst/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pic>
      </p:grpSp>
      <p:grpSp>
        <p:nvGrpSpPr>
          <p:cNvPr id="86" name="Группа 85"/>
          <p:cNvGrpSpPr/>
          <p:nvPr/>
        </p:nvGrpSpPr>
        <p:grpSpPr>
          <a:xfrm>
            <a:off x="5508104" y="4899380"/>
            <a:ext cx="3464920" cy="473836"/>
            <a:chOff x="5544000" y="4899380"/>
            <a:chExt cx="3429024" cy="571504"/>
          </a:xfrm>
        </p:grpSpPr>
        <p:sp>
          <p:nvSpPr>
            <p:cNvPr id="62" name="Скругленный прямоугольник 61"/>
            <p:cNvSpPr/>
            <p:nvPr/>
          </p:nvSpPr>
          <p:spPr>
            <a:xfrm>
              <a:off x="5544000" y="4899380"/>
              <a:ext cx="3429024" cy="571504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правильные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85" name="Рисунок 84" descr="btn_quest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52000" y="5000636"/>
              <a:ext cx="285750" cy="295275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pic>
      </p:grpSp>
      <p:sp>
        <p:nvSpPr>
          <p:cNvPr id="87" name="TextBox 86"/>
          <p:cNvSpPr txBox="1"/>
          <p:nvPr/>
        </p:nvSpPr>
        <p:spPr>
          <a:xfrm>
            <a:off x="1476000" y="936000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ребро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8" name="Полилиния 87"/>
          <p:cNvSpPr/>
          <p:nvPr/>
        </p:nvSpPr>
        <p:spPr>
          <a:xfrm>
            <a:off x="1496291" y="1219200"/>
            <a:ext cx="1468582" cy="1288473"/>
          </a:xfrm>
          <a:custGeom>
            <a:avLst/>
            <a:gdLst>
              <a:gd name="connsiteX0" fmla="*/ 0 w 1468582"/>
              <a:gd name="connsiteY0" fmla="*/ 0 h 1288473"/>
              <a:gd name="connsiteX1" fmla="*/ 0 w 1468582"/>
              <a:gd name="connsiteY1" fmla="*/ 498764 h 1288473"/>
              <a:gd name="connsiteX2" fmla="*/ 1080654 w 1468582"/>
              <a:gd name="connsiteY2" fmla="*/ 498764 h 1288473"/>
              <a:gd name="connsiteX3" fmla="*/ 1080654 w 1468582"/>
              <a:gd name="connsiteY3" fmla="*/ 1288473 h 1288473"/>
              <a:gd name="connsiteX4" fmla="*/ 1468582 w 1468582"/>
              <a:gd name="connsiteY4" fmla="*/ 1288473 h 1288473"/>
              <a:gd name="connsiteX5" fmla="*/ 1468582 w 1468582"/>
              <a:gd name="connsiteY5" fmla="*/ 1288473 h 1288473"/>
              <a:gd name="connsiteX6" fmla="*/ 1468582 w 1468582"/>
              <a:gd name="connsiteY6" fmla="*/ 1288473 h 1288473"/>
              <a:gd name="connsiteX7" fmla="*/ 1468582 w 1468582"/>
              <a:gd name="connsiteY7" fmla="*/ 1288473 h 1288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582" h="1288473">
                <a:moveTo>
                  <a:pt x="0" y="0"/>
                </a:moveTo>
                <a:lnTo>
                  <a:pt x="0" y="498764"/>
                </a:lnTo>
                <a:lnTo>
                  <a:pt x="1080654" y="498764"/>
                </a:lnTo>
                <a:lnTo>
                  <a:pt x="1080654" y="1288473"/>
                </a:lnTo>
                <a:lnTo>
                  <a:pt x="1468582" y="1288473"/>
                </a:lnTo>
                <a:lnTo>
                  <a:pt x="1468582" y="1288473"/>
                </a:lnTo>
                <a:lnTo>
                  <a:pt x="1468582" y="1288473"/>
                </a:lnTo>
                <a:lnTo>
                  <a:pt x="1468582" y="1288473"/>
                </a:lnTo>
              </a:path>
            </a:pathLst>
          </a:custGeom>
          <a:ln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олилиния 88"/>
          <p:cNvSpPr/>
          <p:nvPr/>
        </p:nvSpPr>
        <p:spPr>
          <a:xfrm>
            <a:off x="4184073" y="1205345"/>
            <a:ext cx="609600" cy="1260764"/>
          </a:xfrm>
          <a:custGeom>
            <a:avLst/>
            <a:gdLst>
              <a:gd name="connsiteX0" fmla="*/ 124691 w 609600"/>
              <a:gd name="connsiteY0" fmla="*/ 0 h 1260764"/>
              <a:gd name="connsiteX1" fmla="*/ 124691 w 609600"/>
              <a:gd name="connsiteY1" fmla="*/ 471055 h 1260764"/>
              <a:gd name="connsiteX2" fmla="*/ 609600 w 609600"/>
              <a:gd name="connsiteY2" fmla="*/ 471055 h 1260764"/>
              <a:gd name="connsiteX3" fmla="*/ 609600 w 609600"/>
              <a:gd name="connsiteY3" fmla="*/ 1246910 h 1260764"/>
              <a:gd name="connsiteX4" fmla="*/ 0 w 609600"/>
              <a:gd name="connsiteY4" fmla="*/ 1260764 h 126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" h="1260764">
                <a:moveTo>
                  <a:pt x="124691" y="0"/>
                </a:moveTo>
                <a:lnTo>
                  <a:pt x="124691" y="471055"/>
                </a:lnTo>
                <a:lnTo>
                  <a:pt x="609600" y="471055"/>
                </a:lnTo>
                <a:lnTo>
                  <a:pt x="609600" y="1246910"/>
                </a:lnTo>
                <a:lnTo>
                  <a:pt x="0" y="1260764"/>
                </a:lnTo>
              </a:path>
            </a:pathLst>
          </a:custGeom>
          <a:ln>
            <a:solidFill>
              <a:srgbClr val="00823B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3B"/>
              </a:solidFill>
            </a:endParaRPr>
          </a:p>
        </p:txBody>
      </p:sp>
      <p:grpSp>
        <p:nvGrpSpPr>
          <p:cNvPr id="57" name="Группа 56"/>
          <p:cNvGrpSpPr/>
          <p:nvPr/>
        </p:nvGrpSpPr>
        <p:grpSpPr>
          <a:xfrm>
            <a:off x="72000" y="900000"/>
            <a:ext cx="5322380" cy="5743710"/>
            <a:chOff x="72000" y="900000"/>
            <a:chExt cx="5322380" cy="5743710"/>
          </a:xfrm>
        </p:grpSpPr>
        <p:sp>
          <p:nvSpPr>
            <p:cNvPr id="58" name="Прямоугольник 57"/>
            <p:cNvSpPr/>
            <p:nvPr/>
          </p:nvSpPr>
          <p:spPr>
            <a:xfrm>
              <a:off x="108000" y="928670"/>
              <a:ext cx="5286380" cy="5715040"/>
            </a:xfrm>
            <a:prstGeom prst="rect">
              <a:avLst/>
            </a:prstGeom>
            <a:solidFill>
              <a:srgbClr val="F5F8EE"/>
            </a:solidFill>
            <a:ln w="635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9" name="Рисунок 58" descr="треуг_прям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2000" y="1260000"/>
              <a:ext cx="1419225" cy="2381250"/>
            </a:xfrm>
            <a:prstGeom prst="rect">
              <a:avLst/>
            </a:prstGeom>
          </p:spPr>
        </p:pic>
        <p:pic>
          <p:nvPicPr>
            <p:cNvPr id="60" name="Рисунок 59" descr="четырех_прям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08000" y="1260000"/>
              <a:ext cx="1695450" cy="2381250"/>
            </a:xfrm>
            <a:prstGeom prst="rect">
              <a:avLst/>
            </a:prstGeom>
          </p:spPr>
        </p:pic>
        <p:pic>
          <p:nvPicPr>
            <p:cNvPr id="64" name="Рисунок 63" descr="пяти_прям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780000" y="1260000"/>
              <a:ext cx="1466850" cy="2381250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108000" y="900000"/>
              <a:ext cx="232153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200" dirty="0" smtClean="0">
                  <a:latin typeface="Arial" pitchFamily="34" charset="0"/>
                  <a:cs typeface="Arial" pitchFamily="34" charset="0"/>
                </a:rPr>
                <a:t>Прямые призмы</a:t>
              </a:r>
              <a:endParaRPr lang="ru-RU" sz="2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2000" y="3528000"/>
              <a:ext cx="14992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latin typeface="Arial" pitchFamily="34" charset="0"/>
                  <a:cs typeface="Arial" pitchFamily="34" charset="0"/>
                </a:rPr>
                <a:t>треугольная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714744" y="3528000"/>
              <a:ext cx="16236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latin typeface="Arial" pitchFamily="34" charset="0"/>
                  <a:cs typeface="Arial" pitchFamily="34" charset="0"/>
                </a:rPr>
                <a:t>пятиугольная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656000" y="3528000"/>
              <a:ext cx="20196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latin typeface="Arial" pitchFamily="34" charset="0"/>
                  <a:cs typeface="Arial" pitchFamily="34" charset="0"/>
                </a:rPr>
                <a:t>четырехугольная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1" name="Рисунок 70" descr="шестиуг_прям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16000" y="4214818"/>
              <a:ext cx="1685925" cy="2381250"/>
            </a:xfrm>
            <a:prstGeom prst="rect">
              <a:avLst/>
            </a:prstGeom>
          </p:spPr>
        </p:pic>
        <p:sp>
          <p:nvSpPr>
            <p:cNvPr id="72" name="TextBox 71"/>
            <p:cNvSpPr txBox="1"/>
            <p:nvPr/>
          </p:nvSpPr>
          <p:spPr>
            <a:xfrm>
              <a:off x="1285852" y="4032000"/>
              <a:ext cx="18031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latin typeface="Arial" pitchFamily="34" charset="0"/>
                  <a:cs typeface="Arial" pitchFamily="34" charset="0"/>
                </a:rPr>
                <a:t>шестиугольная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3" name="Рисунок 72" descr="шестиуг_усеч_1.JP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428992" y="4214818"/>
              <a:ext cx="1828800" cy="2381250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2304000" y="5940000"/>
              <a:ext cx="12858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>
                  <a:latin typeface="Arial" pitchFamily="34" charset="0"/>
                  <a:cs typeface="Arial" pitchFamily="34" charset="0"/>
                </a:rPr>
                <a:t>усеченная призма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5" name="Рисунок 74" descr="btn_clos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072066" y="1000108"/>
              <a:ext cx="285750" cy="295275"/>
            </a:xfrm>
            <a:prstGeom prst="rect">
              <a:avLst/>
            </a:prstGeom>
          </p:spPr>
        </p:pic>
      </p:grpSp>
      <p:grpSp>
        <p:nvGrpSpPr>
          <p:cNvPr id="55" name="Группа 54"/>
          <p:cNvGrpSpPr/>
          <p:nvPr/>
        </p:nvGrpSpPr>
        <p:grpSpPr>
          <a:xfrm>
            <a:off x="108000" y="900000"/>
            <a:ext cx="5286380" cy="5751040"/>
            <a:chOff x="108000" y="900000"/>
            <a:chExt cx="5286380" cy="5751040"/>
          </a:xfrm>
        </p:grpSpPr>
        <p:sp>
          <p:nvSpPr>
            <p:cNvPr id="56" name="Прямоугольник 55"/>
            <p:cNvSpPr/>
            <p:nvPr/>
          </p:nvSpPr>
          <p:spPr>
            <a:xfrm>
              <a:off x="108000" y="936000"/>
              <a:ext cx="5286380" cy="5715040"/>
            </a:xfrm>
            <a:prstGeom prst="rect">
              <a:avLst/>
            </a:prstGeom>
            <a:solidFill>
              <a:srgbClr val="EEEAF2"/>
            </a:solidFill>
            <a:ln w="63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08000" y="900000"/>
              <a:ext cx="291137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200" dirty="0" smtClean="0">
                  <a:latin typeface="Arial" pitchFamily="34" charset="0"/>
                  <a:cs typeface="Arial" pitchFamily="34" charset="0"/>
                </a:rPr>
                <a:t>Правильные призмы</a:t>
              </a:r>
              <a:endParaRPr lang="ru-RU" sz="2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9" name="Рисунок 78" descr="шестиуг_прям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096000" y="1296000"/>
              <a:ext cx="1685925" cy="2381250"/>
            </a:xfrm>
            <a:prstGeom prst="rect">
              <a:avLst/>
            </a:prstGeom>
          </p:spPr>
        </p:pic>
        <p:sp>
          <p:nvSpPr>
            <p:cNvPr id="80" name="TextBox 79"/>
            <p:cNvSpPr txBox="1"/>
            <p:nvPr/>
          </p:nvSpPr>
          <p:spPr>
            <a:xfrm>
              <a:off x="285720" y="5357826"/>
              <a:ext cx="500066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atin typeface="Arial" pitchFamily="34" charset="0"/>
                  <a:cs typeface="Arial" pitchFamily="34" charset="0"/>
                </a:rPr>
                <a:t>Основания призмы – правильные многоугольники,</a:t>
              </a:r>
            </a:p>
            <a:p>
              <a:r>
                <a:rPr lang="ru-RU" dirty="0" smtClean="0">
                  <a:latin typeface="Arial" pitchFamily="34" charset="0"/>
                  <a:cs typeface="Arial" pitchFamily="34" charset="0"/>
                </a:rPr>
                <a:t>боковые грани – равные прямоугольники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81" name="Рисунок 80" descr="btn_clos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072066" y="1000108"/>
              <a:ext cx="285750" cy="295275"/>
            </a:xfrm>
            <a:prstGeom prst="rect">
              <a:avLst/>
            </a:prstGeom>
          </p:spPr>
        </p:pic>
        <p:pic>
          <p:nvPicPr>
            <p:cNvPr id="82" name="Рисунок 81" descr="тр_прав_1.JP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9F9F9"/>
                </a:clrFrom>
                <a:clrTo>
                  <a:srgbClr val="F9F9F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1472" y="1296000"/>
              <a:ext cx="1666875" cy="2381250"/>
            </a:xfrm>
            <a:prstGeom prst="rect">
              <a:avLst/>
            </a:prstGeom>
          </p:spPr>
        </p:pic>
        <p:sp>
          <p:nvSpPr>
            <p:cNvPr id="83" name="Равнобедренный треугольник 82"/>
            <p:cNvSpPr/>
            <p:nvPr/>
          </p:nvSpPr>
          <p:spPr>
            <a:xfrm rot="10800000">
              <a:off x="714348" y="3708000"/>
              <a:ext cx="1643074" cy="1368000"/>
            </a:xfrm>
            <a:prstGeom prst="triangle">
              <a:avLst/>
            </a:prstGeom>
            <a:solidFill>
              <a:srgbClr val="E1FFEF"/>
            </a:solidFill>
            <a:ln w="6350">
              <a:solidFill>
                <a:srgbClr val="0082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Шестиугольник 83"/>
            <p:cNvSpPr/>
            <p:nvPr/>
          </p:nvSpPr>
          <p:spPr>
            <a:xfrm>
              <a:off x="3096000" y="3714752"/>
              <a:ext cx="1785950" cy="1500198"/>
            </a:xfrm>
            <a:prstGeom prst="hexagon">
              <a:avLst/>
            </a:prstGeom>
            <a:solidFill>
              <a:schemeClr val="accent4">
                <a:lumMod val="20000"/>
                <a:lumOff val="80000"/>
              </a:schemeClr>
            </a:solidFill>
            <a:ln w="63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0" name="Группа 89"/>
          <p:cNvGrpSpPr/>
          <p:nvPr/>
        </p:nvGrpSpPr>
        <p:grpSpPr>
          <a:xfrm>
            <a:off x="108000" y="900000"/>
            <a:ext cx="5286380" cy="5751040"/>
            <a:chOff x="108000" y="900000"/>
            <a:chExt cx="5286380" cy="5751040"/>
          </a:xfrm>
        </p:grpSpPr>
        <p:sp>
          <p:nvSpPr>
            <p:cNvPr id="91" name="Прямоугольник 90"/>
            <p:cNvSpPr/>
            <p:nvPr/>
          </p:nvSpPr>
          <p:spPr>
            <a:xfrm>
              <a:off x="108000" y="936000"/>
              <a:ext cx="5286380" cy="571504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08000" y="900000"/>
              <a:ext cx="2741328" cy="43088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ru-RU" sz="2200" dirty="0" smtClean="0">
                  <a:latin typeface="Arial" pitchFamily="34" charset="0"/>
                  <a:cs typeface="Arial" pitchFamily="34" charset="0"/>
                </a:rPr>
                <a:t>Наклонные призмы</a:t>
              </a:r>
              <a:endParaRPr lang="ru-RU" sz="2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285720" y="5357826"/>
              <a:ext cx="5000660" cy="64633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 smtClean="0">
                  <a:latin typeface="Arial" pitchFamily="34" charset="0"/>
                  <a:cs typeface="Arial" pitchFamily="34" charset="0"/>
                </a:rPr>
                <a:t>Боковые ребра не перпендикулярны основаниям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4" name="Рисунок 93" descr="btn_clos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072066" y="1000108"/>
              <a:ext cx="285750" cy="2952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  <p:pic>
          <p:nvPicPr>
            <p:cNvPr id="95" name="Рисунок 94" descr="4_наклон_1.JPG"/>
            <p:cNvPicPr>
              <a:picLocks noChangeAspect="1"/>
            </p:cNvPicPr>
            <p:nvPr/>
          </p:nvPicPr>
          <p:blipFill>
            <a:blip r:embed="rId11" cstate="print">
              <a:clrChange>
                <a:clrFrom>
                  <a:srgbClr val="FBFBFB"/>
                </a:clrFrom>
                <a:clrTo>
                  <a:srgbClr val="FBFBFB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85720" y="1357298"/>
              <a:ext cx="2390775" cy="238125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  <p:pic>
          <p:nvPicPr>
            <p:cNvPr id="96" name="Рисунок 95" descr="6_наклон_1.JPG"/>
            <p:cNvPicPr>
              <a:picLocks noChangeAspect="1"/>
            </p:cNvPicPr>
            <p:nvPr/>
          </p:nvPicPr>
          <p:blipFill>
            <a:blip r:embed="rId12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857488" y="1357298"/>
              <a:ext cx="2162175" cy="238125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</p:grpSp>
      <p:grpSp>
        <p:nvGrpSpPr>
          <p:cNvPr id="98" name="Группа 97"/>
          <p:cNvGrpSpPr/>
          <p:nvPr/>
        </p:nvGrpSpPr>
        <p:grpSpPr>
          <a:xfrm>
            <a:off x="5508104" y="5589240"/>
            <a:ext cx="3497660" cy="504056"/>
            <a:chOff x="5544000" y="5583372"/>
            <a:chExt cx="3425652" cy="571504"/>
          </a:xfrm>
        </p:grpSpPr>
        <p:sp>
          <p:nvSpPr>
            <p:cNvPr id="63" name="Скругленный прямоугольник 62"/>
            <p:cNvSpPr/>
            <p:nvPr/>
          </p:nvSpPr>
          <p:spPr>
            <a:xfrm>
              <a:off x="5544000" y="5583372"/>
              <a:ext cx="3425652" cy="571504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наклонные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7" name="Рисунок 96" descr="btn_quest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43570" y="5786454"/>
              <a:ext cx="285750" cy="295275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pic>
      </p:grpSp>
      <p:sp>
        <p:nvSpPr>
          <p:cNvPr id="99" name="Заголовок 1"/>
          <p:cNvSpPr txBox="1">
            <a:spLocks/>
          </p:cNvSpPr>
          <p:nvPr/>
        </p:nvSpPr>
        <p:spPr>
          <a:xfrm>
            <a:off x="251520" y="116632"/>
            <a:ext cx="8784976" cy="72008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1096301" y="116632"/>
            <a:ext cx="189186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Призма</a:t>
            </a:r>
            <a:endParaRPr lang="ru-RU" sz="40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101" name="Прямоугольник 100">
            <a:hlinkClick r:id="rId13" action="ppaction://hlinksldjump"/>
          </p:cNvPr>
          <p:cNvSpPr/>
          <p:nvPr/>
        </p:nvSpPr>
        <p:spPr>
          <a:xfrm>
            <a:off x="3995936" y="260648"/>
            <a:ext cx="1584176" cy="435608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C00000"/>
                </a:solidFill>
              </a:rPr>
              <a:t>понятия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102" name="Прямоугольник 101">
            <a:hlinkClick r:id="rId15" action="ppaction://hlinksldjump"/>
          </p:cNvPr>
          <p:cNvSpPr/>
          <p:nvPr/>
        </p:nvSpPr>
        <p:spPr>
          <a:xfrm>
            <a:off x="5724128" y="260648"/>
            <a:ext cx="1512168" cy="432048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224480"/>
                </a:solidFill>
              </a:rPr>
              <a:t>объем</a:t>
            </a:r>
            <a:endParaRPr lang="ru-RU" sz="2000" dirty="0">
              <a:solidFill>
                <a:srgbClr val="224480"/>
              </a:solidFill>
            </a:endParaRPr>
          </a:p>
        </p:txBody>
      </p:sp>
      <p:sp>
        <p:nvSpPr>
          <p:cNvPr id="103" name="Прямоугольник 102">
            <a:hlinkClick r:id="rId17" action="ppaction://hlinksldjump"/>
          </p:cNvPr>
          <p:cNvSpPr/>
          <p:nvPr/>
        </p:nvSpPr>
        <p:spPr>
          <a:xfrm>
            <a:off x="7380312" y="260648"/>
            <a:ext cx="1368152" cy="432048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B050"/>
                </a:solidFill>
              </a:rPr>
              <a:t>задания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107" name="Управляющая кнопка: домой 106">
            <a:hlinkClick r:id="rId19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106" name="Рисунок 105" descr="ÐÐ°ÑÐ½Ð¸ ÐÐ¾ÑÐºÐ¾Ð²ÑÐºÐ¾Ð³Ð¾ ÐÑÐµÐ¼Ð»Ñ"/>
          <p:cNvPicPr/>
          <p:nvPr/>
        </p:nvPicPr>
        <p:blipFill>
          <a:blip r:embed="rId20" cstate="print"/>
          <a:srcRect l="1595" r="34608" b="11905"/>
          <a:stretch>
            <a:fillRect/>
          </a:stretch>
        </p:blipFill>
        <p:spPr bwMode="auto">
          <a:xfrm>
            <a:off x="5940152" y="1052736"/>
            <a:ext cx="288032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" name="Прямоугольник 107"/>
          <p:cNvSpPr/>
          <p:nvPr/>
        </p:nvSpPr>
        <p:spPr>
          <a:xfrm>
            <a:off x="5940152" y="1412776"/>
            <a:ext cx="2937535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 smtClean="0">
                <a:hlinkClick r:id="rId21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  <a:hlinkClick r:id="rId21"/>
              </a:rPr>
              <a:t>Угловая Арсенальная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  <a:hlinkClick r:id="rId21"/>
              </a:rPr>
              <a:t> (Собакина) башня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Ее нижний массив представлен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16 гранями и расширенным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основанием. В подземелье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таится колодец с пригодной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 питью водой.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6660232" y="3717032"/>
            <a:ext cx="144565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5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Узнай больше</a:t>
            </a:r>
            <a:endParaRPr lang="ru-RU" sz="1500" u="sng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</p:childTnLst>
        </p:cTn>
      </p:par>
    </p:tnLst>
    <p:bldLst>
      <p:bldP spid="108" grpId="0"/>
      <p:bldP spid="10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5580112" y="4365104"/>
            <a:ext cx="3429024" cy="571504"/>
            <a:chOff x="5544000" y="4143380"/>
            <a:chExt cx="3429024" cy="571504"/>
          </a:xfrm>
          <a:solidFill>
            <a:schemeClr val="bg1">
              <a:lumMod val="75000"/>
            </a:schemeClr>
          </a:solidFill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5544000" y="4143380"/>
              <a:ext cx="3429024" cy="57150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прямая призма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" name="Рисунок 9" descr="btn_quest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52000" y="4286256"/>
              <a:ext cx="285750" cy="295275"/>
            </a:xfrm>
            <a:prstGeom prst="rect">
              <a:avLst/>
            </a:prstGeom>
            <a:grpFill/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grpSp>
        <p:nvGrpSpPr>
          <p:cNvPr id="11" name="Группа 10"/>
          <p:cNvGrpSpPr/>
          <p:nvPr/>
        </p:nvGrpSpPr>
        <p:grpSpPr>
          <a:xfrm>
            <a:off x="5580112" y="5229200"/>
            <a:ext cx="3429024" cy="571504"/>
            <a:chOff x="5544000" y="4899380"/>
            <a:chExt cx="3429024" cy="571504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5544000" y="4899380"/>
              <a:ext cx="3429024" cy="57150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наклонная призма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6" name="Рисунок 15" descr="btn_quest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52000" y="5000636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sp>
        <p:nvSpPr>
          <p:cNvPr id="25" name="Прямоугольник 24"/>
          <p:cNvSpPr/>
          <p:nvPr/>
        </p:nvSpPr>
        <p:spPr>
          <a:xfrm>
            <a:off x="357158" y="4714884"/>
            <a:ext cx="4786346" cy="19288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Объем призмы, равен произведению площади основания на высоту. </a:t>
            </a:r>
          </a:p>
        </p:txBody>
      </p:sp>
      <p:pic>
        <p:nvPicPr>
          <p:cNvPr id="31" name="Рисунок 30" descr="объем_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600" y="1124744"/>
            <a:ext cx="3467100" cy="333375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4429124" y="857232"/>
            <a:ext cx="466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</a:t>
            </a:r>
            <a:r>
              <a:rPr lang="en-US" sz="2400" baseline="-25000" dirty="0" smtClean="0"/>
              <a:t>1</a:t>
            </a:r>
            <a:endParaRPr lang="ru-RU" sz="2400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1571604" y="857232"/>
            <a:ext cx="455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</a:t>
            </a:r>
            <a:r>
              <a:rPr lang="en-US" sz="2400" baseline="-25000" dirty="0" smtClean="0"/>
              <a:t>1</a:t>
            </a:r>
            <a:endParaRPr lang="ru-RU" sz="2400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3357554" y="2000240"/>
            <a:ext cx="4523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effectLst>
                  <a:glow rad="101600">
                    <a:srgbClr val="FFFFFF"/>
                  </a:glow>
                </a:effectLst>
              </a:rPr>
              <a:t>C</a:t>
            </a:r>
            <a:r>
              <a:rPr lang="en-US" sz="2400" baseline="-25000" dirty="0" smtClean="0">
                <a:effectLst>
                  <a:glow rad="101600">
                    <a:srgbClr val="FFFFFF"/>
                  </a:glow>
                </a:effectLst>
              </a:rPr>
              <a:t>1</a:t>
            </a:r>
            <a:endParaRPr lang="ru-RU" sz="2400" baseline="-25000" dirty="0">
              <a:effectLst>
                <a:glow rad="101600">
                  <a:srgbClr val="FFFFFF"/>
                </a:glo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429124" y="3214686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</a:t>
            </a:r>
            <a:endParaRPr lang="ru-RU" sz="2400" dirty="0"/>
          </a:p>
        </p:txBody>
      </p:sp>
      <p:sp>
        <p:nvSpPr>
          <p:cNvPr id="36" name="TextBox 35"/>
          <p:cNvSpPr txBox="1"/>
          <p:nvPr/>
        </p:nvSpPr>
        <p:spPr>
          <a:xfrm>
            <a:off x="1714480" y="3214686"/>
            <a:ext cx="351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effectLst>
                  <a:glow rad="101600">
                    <a:srgbClr val="FFFFFF"/>
                  </a:glow>
                </a:effectLst>
              </a:rPr>
              <a:t>B</a:t>
            </a:r>
            <a:endParaRPr lang="ru-RU" sz="2400" dirty="0">
              <a:effectLst>
                <a:glow rad="101600">
                  <a:srgbClr val="FFFFFF"/>
                </a:glo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357554" y="4286256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</a:t>
            </a:r>
            <a:endParaRPr lang="ru-RU" sz="2400" dirty="0"/>
          </a:p>
        </p:txBody>
      </p:sp>
      <p:grpSp>
        <p:nvGrpSpPr>
          <p:cNvPr id="30" name="Группа 29"/>
          <p:cNvGrpSpPr/>
          <p:nvPr/>
        </p:nvGrpSpPr>
        <p:grpSpPr>
          <a:xfrm>
            <a:off x="107504" y="908720"/>
            <a:ext cx="5300112" cy="5743710"/>
            <a:chOff x="108000" y="900000"/>
            <a:chExt cx="5300112" cy="5743710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108000" y="928670"/>
              <a:ext cx="5286380" cy="5715040"/>
            </a:xfrm>
            <a:prstGeom prst="rect">
              <a:avLst/>
            </a:prstGeom>
            <a:solidFill>
              <a:srgbClr val="FFF6D9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08000" y="900000"/>
              <a:ext cx="320183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200" dirty="0" smtClean="0">
                  <a:latin typeface="Arial" pitchFamily="34" charset="0"/>
                  <a:cs typeface="Arial" pitchFamily="34" charset="0"/>
                </a:rPr>
                <a:t>Объем прямой призмы</a:t>
              </a:r>
              <a:endParaRPr lang="ru-RU" sz="2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14282" y="4464000"/>
              <a:ext cx="250033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dirty="0" smtClean="0">
                  <a:latin typeface="Arial" pitchFamily="34" charset="0"/>
                  <a:cs typeface="Arial" pitchFamily="34" charset="0"/>
                </a:rPr>
                <a:t>Призму можно разбить на прямые треугольные призмы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" name="Рисунок 40" descr="btn_close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72066" y="1000108"/>
              <a:ext cx="285750" cy="295275"/>
            </a:xfrm>
            <a:prstGeom prst="rect">
              <a:avLst/>
            </a:prstGeom>
          </p:spPr>
        </p:pic>
        <p:pic>
          <p:nvPicPr>
            <p:cNvPr id="42" name="Рисунок 41" descr="3_2_1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1472" y="1500174"/>
              <a:ext cx="1133475" cy="142875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214282" y="2643182"/>
              <a:ext cx="3401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A</a:t>
              </a:r>
              <a:endParaRPr lang="ru-RU" sz="2000" b="1" baseline="-250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357290" y="2143116"/>
              <a:ext cx="3401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B</a:t>
              </a:r>
              <a:endParaRPr lang="ru-RU" sz="2000" b="1" baseline="-250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714480" y="2643182"/>
              <a:ext cx="3209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C</a:t>
              </a:r>
              <a:endParaRPr lang="ru-RU" sz="2000" b="1" baseline="-250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28662" y="2857496"/>
              <a:ext cx="3465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D</a:t>
              </a:r>
              <a:endParaRPr lang="ru-RU" sz="2000" b="1" baseline="-250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14282" y="1785926"/>
              <a:ext cx="4267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A</a:t>
              </a:r>
              <a:r>
                <a:rPr lang="ru-RU" sz="2000" b="1" baseline="-25000" dirty="0" smtClean="0"/>
                <a:t>1</a:t>
              </a:r>
              <a:endParaRPr lang="ru-RU" sz="2000" b="1" baseline="-250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714480" y="1857364"/>
              <a:ext cx="4074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C</a:t>
              </a:r>
              <a:r>
                <a:rPr lang="en-US" sz="2000" b="1" baseline="-25000" dirty="0" smtClean="0"/>
                <a:t>1</a:t>
              </a:r>
              <a:endParaRPr lang="ru-RU" sz="2000" b="1" baseline="-250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85786" y="2000240"/>
              <a:ext cx="4331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D</a:t>
              </a:r>
              <a:r>
                <a:rPr lang="en-US" sz="2000" b="1" baseline="-25000" dirty="0" smtClean="0"/>
                <a:t>1</a:t>
              </a:r>
              <a:endParaRPr lang="ru-RU" sz="2000" b="1" baseline="-250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428728" y="1357298"/>
              <a:ext cx="4154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B</a:t>
              </a:r>
              <a:r>
                <a:rPr lang="ru-RU" sz="2000" b="1" baseline="-25000" dirty="0" smtClean="0"/>
                <a:t>1</a:t>
              </a:r>
              <a:endParaRPr lang="ru-RU" sz="2000" b="1" baseline="-25000" dirty="0"/>
            </a:p>
          </p:txBody>
        </p:sp>
        <p:pic>
          <p:nvPicPr>
            <p:cNvPr id="51" name="Рисунок 50" descr="фор2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43108" y="1571612"/>
              <a:ext cx="1714500" cy="476250"/>
            </a:xfrm>
            <a:prstGeom prst="rect">
              <a:avLst/>
            </a:prstGeom>
          </p:spPr>
        </p:pic>
        <p:sp>
          <p:nvSpPr>
            <p:cNvPr id="52" name="TextBox 51"/>
            <p:cNvSpPr txBox="1"/>
            <p:nvPr/>
          </p:nvSpPr>
          <p:spPr>
            <a:xfrm>
              <a:off x="285720" y="2214554"/>
              <a:ext cx="3225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h</a:t>
              </a:r>
              <a:endParaRPr lang="ru-RU" sz="2000" b="1" dirty="0">
                <a:solidFill>
                  <a:srgbClr val="FF0000"/>
                </a:solidFill>
              </a:endParaRPr>
            </a:p>
          </p:txBody>
        </p:sp>
        <p:pic>
          <p:nvPicPr>
            <p:cNvPr id="53" name="Рисунок 52" descr="1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43240" y="3000372"/>
              <a:ext cx="1866900" cy="2857500"/>
            </a:xfrm>
            <a:prstGeom prst="rect">
              <a:avLst/>
            </a:prstGeom>
          </p:spPr>
        </p:pic>
        <p:pic>
          <p:nvPicPr>
            <p:cNvPr id="54" name="Рисунок 53" descr="фор2_1.JP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8F8F8"/>
                </a:clrFrom>
                <a:clrTo>
                  <a:srgbClr val="F8F8F8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60000" y="6048000"/>
              <a:ext cx="1276350" cy="352425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2786050" y="3357562"/>
              <a:ext cx="4267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A</a:t>
              </a:r>
              <a:r>
                <a:rPr lang="en-US" sz="2000" b="1" baseline="-25000" dirty="0" smtClean="0"/>
                <a:t>1</a:t>
              </a:r>
              <a:endParaRPr lang="ru-RU" sz="2000" b="1" baseline="-250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786182" y="2643182"/>
              <a:ext cx="4154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B</a:t>
              </a:r>
              <a:r>
                <a:rPr lang="en-US" sz="2000" b="1" baseline="-25000" dirty="0" smtClean="0"/>
                <a:t>1</a:t>
              </a:r>
              <a:endParaRPr lang="ru-RU" sz="2000" b="1" baseline="-250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000628" y="2786058"/>
              <a:ext cx="4074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C</a:t>
              </a:r>
              <a:r>
                <a:rPr lang="en-US" sz="2000" b="1" baseline="-25000" dirty="0" smtClean="0"/>
                <a:t>1</a:t>
              </a:r>
              <a:endParaRPr lang="ru-RU" sz="2000" b="1" baseline="-250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429124" y="3429000"/>
              <a:ext cx="4331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D</a:t>
              </a:r>
              <a:r>
                <a:rPr lang="en-US" sz="2000" b="1" baseline="-25000" dirty="0" smtClean="0"/>
                <a:t>1</a:t>
              </a:r>
              <a:endParaRPr lang="ru-RU" sz="2000" b="1" baseline="-250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571868" y="3786190"/>
              <a:ext cx="3962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E</a:t>
              </a:r>
              <a:r>
                <a:rPr lang="en-US" sz="2000" b="1" baseline="-25000" dirty="0" smtClean="0"/>
                <a:t>1</a:t>
              </a:r>
              <a:endParaRPr lang="ru-RU" sz="2000" b="1" baseline="-250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786050" y="5286388"/>
              <a:ext cx="3401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A</a:t>
              </a:r>
              <a:endParaRPr lang="ru-RU" sz="2000" b="1" baseline="-250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000496" y="4214818"/>
              <a:ext cx="3401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B</a:t>
              </a:r>
              <a:endParaRPr lang="ru-RU" sz="2000" b="1" baseline="-250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000628" y="4714884"/>
              <a:ext cx="3209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C</a:t>
              </a:r>
              <a:endParaRPr lang="ru-RU" sz="2000" b="1" baseline="-250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786314" y="5286388"/>
              <a:ext cx="3465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D</a:t>
              </a:r>
              <a:endParaRPr lang="ru-RU" sz="2000" b="1" baseline="-250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571868" y="5786454"/>
              <a:ext cx="3097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E</a:t>
              </a:r>
              <a:endParaRPr lang="ru-RU" sz="2000" b="1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880000" y="4286256"/>
              <a:ext cx="3225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h</a:t>
              </a:r>
              <a:endParaRPr lang="ru-RU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857620" y="4643446"/>
              <a:ext cx="3930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effectLst>
                    <a:glow rad="101600">
                      <a:srgbClr val="FFFFFF"/>
                    </a:glow>
                  </a:effectLst>
                </a:rPr>
                <a:t>S</a:t>
              </a:r>
              <a:r>
                <a:rPr lang="en-US" sz="2000" b="1" baseline="-25000" dirty="0" smtClean="0">
                  <a:effectLst>
                    <a:glow rad="101600">
                      <a:srgbClr val="FFFFFF"/>
                    </a:glow>
                  </a:effectLst>
                </a:rPr>
                <a:t>1</a:t>
              </a:r>
              <a:endParaRPr lang="ru-RU" sz="2000" b="1" baseline="-25000" dirty="0">
                <a:effectLst>
                  <a:glow rad="101600">
                    <a:srgbClr val="FFFFFF"/>
                  </a:glow>
                </a:effectLst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214810" y="5000636"/>
              <a:ext cx="3930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effectLst>
                    <a:glow rad="101600">
                      <a:srgbClr val="FFFFFF"/>
                    </a:glow>
                  </a:effectLst>
                </a:rPr>
                <a:t>S</a:t>
              </a:r>
              <a:r>
                <a:rPr lang="en-US" sz="2000" b="1" baseline="-25000" dirty="0" smtClean="0">
                  <a:effectLst>
                    <a:glow rad="101600">
                      <a:srgbClr val="FFFFFF"/>
                    </a:glow>
                  </a:effectLst>
                </a:rPr>
                <a:t>2</a:t>
              </a:r>
              <a:endParaRPr lang="ru-RU" sz="2000" b="1" baseline="-25000" dirty="0">
                <a:effectLst>
                  <a:glow rad="101600">
                    <a:srgbClr val="FFFFFF"/>
                  </a:glow>
                </a:effectLst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714744" y="5357826"/>
              <a:ext cx="3930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effectLst>
                    <a:glow rad="101600">
                      <a:srgbClr val="FFFFFF"/>
                    </a:glow>
                  </a:effectLst>
                </a:rPr>
                <a:t>S</a:t>
              </a:r>
              <a:r>
                <a:rPr lang="en-US" sz="2000" b="1" baseline="-25000" dirty="0" smtClean="0">
                  <a:effectLst>
                    <a:glow rad="101600">
                      <a:srgbClr val="FFFFFF"/>
                    </a:glow>
                  </a:effectLst>
                </a:rPr>
                <a:t>3</a:t>
              </a:r>
              <a:endParaRPr lang="ru-RU" sz="2000" b="1" baseline="-25000" dirty="0">
                <a:effectLst>
                  <a:glow rad="101600">
                    <a:srgbClr val="FFFFFF"/>
                  </a:glow>
                </a:effectLst>
              </a:endParaRPr>
            </a:p>
          </p:txBody>
        </p:sp>
        <p:pic>
          <p:nvPicPr>
            <p:cNvPr id="69" name="Рисунок 68" descr="фор2_2.JPG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6000" y="6048000"/>
              <a:ext cx="2371725" cy="476250"/>
            </a:xfrm>
            <a:prstGeom prst="rect">
              <a:avLst/>
            </a:prstGeom>
          </p:spPr>
        </p:pic>
      </p:grpSp>
      <p:grpSp>
        <p:nvGrpSpPr>
          <p:cNvPr id="70" name="Группа 69"/>
          <p:cNvGrpSpPr/>
          <p:nvPr/>
        </p:nvGrpSpPr>
        <p:grpSpPr>
          <a:xfrm>
            <a:off x="107504" y="908720"/>
            <a:ext cx="5286380" cy="5743710"/>
            <a:chOff x="108000" y="900000"/>
            <a:chExt cx="5286380" cy="5743710"/>
          </a:xfrm>
        </p:grpSpPr>
        <p:sp>
          <p:nvSpPr>
            <p:cNvPr id="71" name="Прямоугольник 70"/>
            <p:cNvSpPr/>
            <p:nvPr/>
          </p:nvSpPr>
          <p:spPr>
            <a:xfrm>
              <a:off x="108000" y="928670"/>
              <a:ext cx="5286380" cy="571504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08000" y="900000"/>
              <a:ext cx="362483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200" dirty="0" smtClean="0">
                  <a:latin typeface="Arial" pitchFamily="34" charset="0"/>
                  <a:cs typeface="Arial" pitchFamily="34" charset="0"/>
                </a:rPr>
                <a:t>Объем наклонной призмы</a:t>
              </a:r>
              <a:endParaRPr lang="ru-RU" sz="2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3" name="Рисунок 72" descr="btn_close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72066" y="1000108"/>
              <a:ext cx="285750" cy="295275"/>
            </a:xfrm>
            <a:prstGeom prst="rect">
              <a:avLst/>
            </a:prstGeom>
          </p:spPr>
        </p:pic>
        <p:pic>
          <p:nvPicPr>
            <p:cNvPr id="74" name="Рисунок 73" descr="4_накл_равн_1.JPG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4282" y="3714752"/>
              <a:ext cx="2857520" cy="2875380"/>
            </a:xfrm>
            <a:prstGeom prst="rect">
              <a:avLst/>
            </a:prstGeom>
          </p:spPr>
        </p:pic>
        <p:pic>
          <p:nvPicPr>
            <p:cNvPr id="75" name="Рисунок 74" descr="4_накл_1.JPG"/>
            <p:cNvPicPr>
              <a:picLocks noChangeAspect="1"/>
            </p:cNvPicPr>
            <p:nvPr/>
          </p:nvPicPr>
          <p:blipFill>
            <a:blip r:embed="rId11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4282" y="1357298"/>
              <a:ext cx="2476500" cy="2095500"/>
            </a:xfrm>
            <a:prstGeom prst="rect">
              <a:avLst/>
            </a:prstGeom>
          </p:spPr>
        </p:pic>
        <p:pic>
          <p:nvPicPr>
            <p:cNvPr id="76" name="Рисунок 75" descr="4_накл_сеч_1.JPG"/>
            <p:cNvPicPr>
              <a:picLocks noChangeAspect="1"/>
            </p:cNvPicPr>
            <p:nvPr/>
          </p:nvPicPr>
          <p:blipFill>
            <a:blip r:embed="rId12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714612" y="4500570"/>
              <a:ext cx="2476500" cy="2095500"/>
            </a:xfrm>
            <a:prstGeom prst="rect">
              <a:avLst/>
            </a:prstGeom>
          </p:spPr>
        </p:pic>
        <p:sp>
          <p:nvSpPr>
            <p:cNvPr id="77" name="TextBox 76"/>
            <p:cNvSpPr txBox="1"/>
            <p:nvPr/>
          </p:nvSpPr>
          <p:spPr>
            <a:xfrm>
              <a:off x="2071670" y="2214554"/>
              <a:ext cx="36901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 smtClean="0"/>
                <a:t>a</a:t>
              </a:r>
              <a:endParaRPr lang="ru-RU" sz="2800" i="1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071670" y="5286388"/>
              <a:ext cx="36901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 smtClean="0"/>
                <a:t>a</a:t>
              </a:r>
              <a:endParaRPr lang="ru-RU" sz="2800" i="1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714876" y="5214950"/>
              <a:ext cx="36901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 smtClean="0"/>
                <a:t>a</a:t>
              </a:r>
              <a:endParaRPr lang="ru-RU" sz="2800" i="1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786182" y="5143512"/>
              <a:ext cx="59022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 smtClean="0">
                  <a:effectLst>
                    <a:glow rad="101600">
                      <a:srgbClr val="FFFFFF"/>
                    </a:glow>
                  </a:effectLst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ru-RU" sz="2800" i="1" baseline="-25000" dirty="0" smtClean="0">
                  <a:effectLst>
                    <a:glow rad="101600">
                      <a:srgbClr val="FFFFFF"/>
                    </a:glow>
                  </a:effectLst>
                  <a:latin typeface="Times New Roman" pitchFamily="18" charset="0"/>
                  <a:cs typeface="Times New Roman" pitchFamily="18" charset="0"/>
                </a:rPr>
                <a:t>пс</a:t>
              </a:r>
              <a:endParaRPr lang="ru-RU" sz="2800" i="1" baseline="-25000" dirty="0"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2000232" y="3786190"/>
              <a:ext cx="59022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 smtClean="0">
                  <a:effectLst>
                    <a:glow rad="101600">
                      <a:srgbClr val="FFFFFF"/>
                    </a:glow>
                  </a:effectLst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ru-RU" sz="2800" i="1" baseline="-25000" dirty="0" smtClean="0">
                  <a:effectLst>
                    <a:glow rad="101600">
                      <a:srgbClr val="FFFFFF"/>
                    </a:glow>
                  </a:effectLst>
                  <a:latin typeface="Times New Roman" pitchFamily="18" charset="0"/>
                  <a:cs typeface="Times New Roman" pitchFamily="18" charset="0"/>
                </a:rPr>
                <a:t>пс</a:t>
              </a:r>
              <a:endParaRPr lang="ru-RU" sz="2800" i="1" baseline="-25000" dirty="0"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642910" y="3357562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 smtClean="0">
                  <a:effectLst>
                    <a:glow rad="101600">
                      <a:srgbClr val="FFFFFF"/>
                    </a:glow>
                  </a:effectLst>
                  <a:latin typeface="Times New Roman" pitchFamily="18" charset="0"/>
                  <a:cs typeface="Times New Roman" pitchFamily="18" charset="0"/>
                </a:rPr>
                <a:t>S</a:t>
              </a:r>
              <a:endParaRPr lang="ru-RU" sz="2800" i="1" baseline="-25000" dirty="0">
                <a:effectLst>
                  <a:glow rad="101600">
                    <a:srgbClr val="FFFFFF"/>
                  </a:glo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83" name="Прямая соединительная линия 82"/>
            <p:cNvCxnSpPr/>
            <p:nvPr/>
          </p:nvCxnSpPr>
          <p:spPr>
            <a:xfrm>
              <a:off x="1714480" y="3312000"/>
              <a:ext cx="1714512" cy="1588"/>
            </a:xfrm>
            <a:prstGeom prst="line">
              <a:avLst/>
            </a:prstGeom>
            <a:ln>
              <a:solidFill>
                <a:srgbClr val="C0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Прямая соединительная линия 83"/>
            <p:cNvCxnSpPr/>
            <p:nvPr/>
          </p:nvCxnSpPr>
          <p:spPr>
            <a:xfrm rot="5400000">
              <a:off x="1671174" y="2329298"/>
              <a:ext cx="1944000" cy="1588"/>
            </a:xfrm>
            <a:prstGeom prst="line">
              <a:avLst/>
            </a:prstGeom>
            <a:ln>
              <a:solidFill>
                <a:srgbClr val="FF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/>
            <p:cNvSpPr txBox="1"/>
            <p:nvPr/>
          </p:nvSpPr>
          <p:spPr>
            <a:xfrm>
              <a:off x="2643174" y="2143116"/>
              <a:ext cx="3497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</a:rPr>
                <a:t>h</a:t>
              </a:r>
              <a:endParaRPr lang="ru-RU" sz="2400" b="1" i="1" dirty="0">
                <a:solidFill>
                  <a:srgbClr val="FF0000"/>
                </a:solidFill>
              </a:endParaRPr>
            </a:p>
          </p:txBody>
        </p:sp>
        <p:sp>
          <p:nvSpPr>
            <p:cNvPr id="86" name="Штриховая стрелка вправо 85"/>
            <p:cNvSpPr/>
            <p:nvPr/>
          </p:nvSpPr>
          <p:spPr>
            <a:xfrm rot="5400000">
              <a:off x="285720" y="3929066"/>
              <a:ext cx="785818" cy="642942"/>
            </a:xfrm>
            <a:prstGeom prst="stripedRightArrow">
              <a:avLst/>
            </a:prstGeom>
            <a:gradFill>
              <a:gsLst>
                <a:gs pos="0">
                  <a:schemeClr val="accent6">
                    <a:lumMod val="50000"/>
                    <a:alpha val="57000"/>
                  </a:schemeClr>
                </a:gs>
                <a:gs pos="50000">
                  <a:schemeClr val="accent6">
                    <a:lumMod val="60000"/>
                    <a:lumOff val="40000"/>
                    <a:alpha val="48000"/>
                  </a:schemeClr>
                </a:gs>
                <a:gs pos="100000">
                  <a:schemeClr val="accent6">
                    <a:lumMod val="20000"/>
                    <a:lumOff val="80000"/>
                    <a:alpha val="15000"/>
                  </a:schemeClr>
                </a:gs>
              </a:gsLst>
              <a:lin ang="0" scaled="1"/>
            </a:gradFill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Штриховая стрелка вправо 86"/>
            <p:cNvSpPr/>
            <p:nvPr/>
          </p:nvSpPr>
          <p:spPr>
            <a:xfrm>
              <a:off x="2500298" y="4857760"/>
              <a:ext cx="785818" cy="642942"/>
            </a:xfrm>
            <a:prstGeom prst="stripedRightArrow">
              <a:avLst/>
            </a:prstGeom>
            <a:gradFill>
              <a:gsLst>
                <a:gs pos="0">
                  <a:schemeClr val="accent6">
                    <a:lumMod val="50000"/>
                    <a:alpha val="57000"/>
                  </a:schemeClr>
                </a:gs>
                <a:gs pos="50000">
                  <a:schemeClr val="accent6">
                    <a:lumMod val="60000"/>
                    <a:lumOff val="40000"/>
                    <a:alpha val="48000"/>
                  </a:schemeClr>
                </a:gs>
                <a:gs pos="100000">
                  <a:schemeClr val="accent6">
                    <a:lumMod val="20000"/>
                    <a:lumOff val="80000"/>
                    <a:alpha val="15000"/>
                  </a:schemeClr>
                </a:gs>
              </a:gsLst>
              <a:lin ang="0" scaled="1"/>
            </a:gradFill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8" name="Рисунок 87" descr="ф1.JPG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857488" y="1571612"/>
              <a:ext cx="1200150" cy="381000"/>
            </a:xfrm>
            <a:prstGeom prst="rect">
              <a:avLst/>
            </a:prstGeom>
          </p:spPr>
        </p:pic>
        <p:pic>
          <p:nvPicPr>
            <p:cNvPr id="89" name="Рисунок 88" descr="ф2.JPG"/>
            <p:cNvPicPr>
              <a:picLocks noChangeAspect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43306" y="4000504"/>
              <a:ext cx="1524000" cy="495300"/>
            </a:xfrm>
            <a:prstGeom prst="rect">
              <a:avLst/>
            </a:prstGeom>
          </p:spPr>
        </p:pic>
      </p:grpSp>
      <p:sp>
        <p:nvSpPr>
          <p:cNvPr id="90" name="Заголовок 1"/>
          <p:cNvSpPr txBox="1">
            <a:spLocks/>
          </p:cNvSpPr>
          <p:nvPr/>
        </p:nvSpPr>
        <p:spPr>
          <a:xfrm>
            <a:off x="107504" y="116632"/>
            <a:ext cx="8928992" cy="72008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323528" y="116632"/>
            <a:ext cx="35814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Объем призмы</a:t>
            </a:r>
            <a:endParaRPr lang="ru-RU" sz="40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92" name="Прямоугольник 91">
            <a:hlinkClick r:id="rId15" action="ppaction://hlinksldjump"/>
          </p:cNvPr>
          <p:cNvSpPr/>
          <p:nvPr/>
        </p:nvSpPr>
        <p:spPr>
          <a:xfrm>
            <a:off x="4427984" y="260648"/>
            <a:ext cx="1537200" cy="462952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FF0000"/>
                </a:solidFill>
              </a:rPr>
              <a:t>понятия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93" name="Прямоугольник 92">
            <a:hlinkClick r:id="rId17" action="ppaction://hlinksldjump"/>
          </p:cNvPr>
          <p:cNvSpPr/>
          <p:nvPr/>
        </p:nvSpPr>
        <p:spPr>
          <a:xfrm>
            <a:off x="6012160" y="260648"/>
            <a:ext cx="1537040" cy="46295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2060"/>
                </a:solidFill>
              </a:rPr>
              <a:t>объем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94" name="Прямоугольник 93">
            <a:hlinkClick r:id="rId19" action="ppaction://hlinksldjump"/>
          </p:cNvPr>
          <p:cNvSpPr/>
          <p:nvPr/>
        </p:nvSpPr>
        <p:spPr>
          <a:xfrm>
            <a:off x="7596336" y="260648"/>
            <a:ext cx="1392864" cy="462952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B050"/>
                </a:solidFill>
              </a:rPr>
              <a:t>задания</a:t>
            </a:r>
            <a:endParaRPr lang="ru-RU" sz="2000" dirty="0">
              <a:solidFill>
                <a:srgbClr val="00B050"/>
              </a:solidFill>
            </a:endParaRP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868144" y="1124744"/>
            <a:ext cx="2887849" cy="2956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Управляющая кнопка: домой 94">
            <a:hlinkClick r:id="rId22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108000" y="900000"/>
            <a:ext cx="8928000" cy="162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79512" y="2643182"/>
            <a:ext cx="8856488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Контрольные вопросы: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а) Что такое призма (основания призмы, боковые грани, ребра)?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б) Что такое высота призмы?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в) Какая призма называется прямой? Перечислите ее свойства.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г) Какая призма называется правильной? Перечислите ее свойства.</a:t>
            </a:r>
          </a:p>
        </p:txBody>
      </p:sp>
      <p:pic>
        <p:nvPicPr>
          <p:cNvPr id="21" name="Рисунок 20" descr="Безымянны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6000" y="936000"/>
            <a:ext cx="5553075" cy="1581150"/>
          </a:xfrm>
          <a:prstGeom prst="rect">
            <a:avLst/>
          </a:prstGeom>
          <a:ln>
            <a:noFill/>
          </a:ln>
        </p:spPr>
      </p:pic>
      <p:grpSp>
        <p:nvGrpSpPr>
          <p:cNvPr id="24" name="Группа 23"/>
          <p:cNvGrpSpPr/>
          <p:nvPr/>
        </p:nvGrpSpPr>
        <p:grpSpPr>
          <a:xfrm>
            <a:off x="827584" y="5517232"/>
            <a:ext cx="3429024" cy="571504"/>
            <a:chOff x="5544000" y="4143380"/>
            <a:chExt cx="3429024" cy="571504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5544000" y="4143380"/>
              <a:ext cx="3429024" cy="571504"/>
            </a:xfrm>
            <a:prstGeom prst="roundRect">
              <a:avLst/>
            </a:prstGeom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Задание 1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6" name="Рисунок 25" descr="btn_quest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52000" y="4286256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grpSp>
        <p:nvGrpSpPr>
          <p:cNvPr id="27" name="Группа 26"/>
          <p:cNvGrpSpPr/>
          <p:nvPr/>
        </p:nvGrpSpPr>
        <p:grpSpPr>
          <a:xfrm>
            <a:off x="5292080" y="5517232"/>
            <a:ext cx="3429024" cy="571504"/>
            <a:chOff x="5544000" y="4143380"/>
            <a:chExt cx="3429024" cy="571504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5544000" y="4143380"/>
              <a:ext cx="3429024" cy="571504"/>
            </a:xfrm>
            <a:prstGeom prst="roundRect">
              <a:avLst/>
            </a:prstGeom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Задание 2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9" name="Рисунок 28" descr="btn_quest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52000" y="4286256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grpSp>
        <p:nvGrpSpPr>
          <p:cNvPr id="17" name="Группа 16"/>
          <p:cNvGrpSpPr/>
          <p:nvPr/>
        </p:nvGrpSpPr>
        <p:grpSpPr>
          <a:xfrm>
            <a:off x="107504" y="908720"/>
            <a:ext cx="8928992" cy="4430866"/>
            <a:chOff x="108000" y="857232"/>
            <a:chExt cx="8928000" cy="4214842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108000" y="857232"/>
              <a:ext cx="8928000" cy="421484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9" name="Рисунок 18" descr="зад1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CFCFA"/>
                </a:clrFrom>
                <a:clrTo>
                  <a:srgbClr val="FCFCFA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7158" y="1071546"/>
              <a:ext cx="1552575" cy="2857500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2143108" y="1214422"/>
              <a:ext cx="6125138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Площадь основания правильной прямой </a:t>
              </a:r>
            </a:p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призмы равна 12 см</a:t>
              </a:r>
              <a:r>
                <a:rPr lang="ru-RU" sz="2400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.</a:t>
              </a:r>
            </a:p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Высота призмы равна 10 см.</a:t>
              </a:r>
            </a:p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Найти объем призмы.  </a:t>
              </a:r>
            </a:p>
            <a:p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1" name="Рисунок 30" descr="btn_clos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43966" y="1000108"/>
              <a:ext cx="285750" cy="295275"/>
            </a:xfrm>
            <a:prstGeom prst="rect">
              <a:avLst/>
            </a:prstGeom>
          </p:spPr>
        </p:pic>
      </p:grpSp>
      <p:grpSp>
        <p:nvGrpSpPr>
          <p:cNvPr id="32" name="Группа 31"/>
          <p:cNvGrpSpPr/>
          <p:nvPr/>
        </p:nvGrpSpPr>
        <p:grpSpPr>
          <a:xfrm>
            <a:off x="107504" y="908720"/>
            <a:ext cx="8928992" cy="4464496"/>
            <a:chOff x="108000" y="854320"/>
            <a:chExt cx="8821787" cy="4145746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108000" y="854320"/>
              <a:ext cx="8821787" cy="414574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238311" y="1614373"/>
              <a:ext cx="557216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В основании прямой призмы лежит квадрат со стороной 12 дм.</a:t>
              </a:r>
            </a:p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Найти объем призмы, если ее высота равна 4 дм.</a:t>
              </a:r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5" name="Рисунок 34" descr="btn_clos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574070" y="988054"/>
              <a:ext cx="285750" cy="295275"/>
            </a:xfrm>
            <a:prstGeom prst="rect">
              <a:avLst/>
            </a:prstGeom>
          </p:spPr>
        </p:pic>
        <p:pic>
          <p:nvPicPr>
            <p:cNvPr id="36" name="Рисунок 35" descr="зад2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BFBF9"/>
                </a:clrFrom>
                <a:clrTo>
                  <a:srgbClr val="FBFBF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06004" y="1545277"/>
              <a:ext cx="2476500" cy="1628775"/>
            </a:xfrm>
            <a:prstGeom prst="rect">
              <a:avLst/>
            </a:prstGeom>
          </p:spPr>
        </p:pic>
      </p:grpSp>
      <p:sp>
        <p:nvSpPr>
          <p:cNvPr id="42" name="Заголовок 1"/>
          <p:cNvSpPr txBox="1">
            <a:spLocks/>
          </p:cNvSpPr>
          <p:nvPr/>
        </p:nvSpPr>
        <p:spPr>
          <a:xfrm>
            <a:off x="251520" y="188640"/>
            <a:ext cx="8784976" cy="648072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51520" y="188640"/>
            <a:ext cx="35814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Объем призмы</a:t>
            </a:r>
            <a:endParaRPr lang="ru-RU" sz="40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44" name="Прямоугольник 43">
            <a:hlinkClick r:id="rId7" action="ppaction://hlinksldjump"/>
          </p:cNvPr>
          <p:cNvSpPr/>
          <p:nvPr/>
        </p:nvSpPr>
        <p:spPr>
          <a:xfrm>
            <a:off x="4572000" y="332656"/>
            <a:ext cx="1368152" cy="43204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FF0000"/>
                </a:solidFill>
              </a:rPr>
              <a:t>понятия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45" name="Прямоугольник 44">
            <a:hlinkClick r:id="rId9" action="ppaction://hlinksldjump"/>
          </p:cNvPr>
          <p:cNvSpPr/>
          <p:nvPr/>
        </p:nvSpPr>
        <p:spPr>
          <a:xfrm>
            <a:off x="6012160" y="332656"/>
            <a:ext cx="1429200" cy="43204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2060"/>
                </a:solidFill>
              </a:rPr>
              <a:t>объем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46" name="Прямоугольник 45">
            <a:hlinkClick r:id="rId11" action="ppaction://hlinksldjump"/>
          </p:cNvPr>
          <p:cNvSpPr/>
          <p:nvPr/>
        </p:nvSpPr>
        <p:spPr>
          <a:xfrm>
            <a:off x="7524328" y="332656"/>
            <a:ext cx="1429200" cy="43204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B050"/>
                </a:solidFill>
              </a:rPr>
              <a:t>задания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37" name="Управляющая кнопка: домой 36">
            <a:hlinkClick r:id="rId13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14282" y="1500174"/>
            <a:ext cx="5072098" cy="2928958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4929198"/>
            <a:ext cx="5073752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Многогранник, составленный из </a:t>
            </a:r>
          </a:p>
          <a:p>
            <a:pPr algn="ctr"/>
            <a:r>
              <a:rPr lang="en-US" sz="2400" b="1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-угольника и </a:t>
            </a:r>
            <a:r>
              <a:rPr lang="en-US" sz="2400" b="1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треугольников, называется пирамидой.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571868" y="4356000"/>
            <a:ext cx="15840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основание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14348" y="4356000"/>
            <a:ext cx="909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грань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5720" y="936000"/>
            <a:ext cx="10929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высота</a:t>
            </a:r>
            <a:endParaRPr lang="ru-RU" sz="2400" dirty="0">
              <a:solidFill>
                <a:srgbClr val="C00000"/>
              </a:solidFill>
            </a:endParaRPr>
          </a:p>
        </p:txBody>
      </p:sp>
      <p:grpSp>
        <p:nvGrpSpPr>
          <p:cNvPr id="2" name="Группа 76"/>
          <p:cNvGrpSpPr/>
          <p:nvPr/>
        </p:nvGrpSpPr>
        <p:grpSpPr>
          <a:xfrm>
            <a:off x="5580112" y="3861048"/>
            <a:ext cx="3429024" cy="571504"/>
            <a:chOff x="5580112" y="3717032"/>
            <a:chExt cx="3429024" cy="571504"/>
          </a:xfrm>
        </p:grpSpPr>
        <p:sp>
          <p:nvSpPr>
            <p:cNvPr id="61" name="Скругленный прямоугольник 60"/>
            <p:cNvSpPr/>
            <p:nvPr/>
          </p:nvSpPr>
          <p:spPr>
            <a:xfrm>
              <a:off x="5580112" y="3717032"/>
              <a:ext cx="3429024" cy="57150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виды пирамид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6" name="Рисунок 75" descr="btn_quest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24128" y="3789040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grpSp>
        <p:nvGrpSpPr>
          <p:cNvPr id="3" name="Группа 85"/>
          <p:cNvGrpSpPr/>
          <p:nvPr/>
        </p:nvGrpSpPr>
        <p:grpSpPr>
          <a:xfrm>
            <a:off x="5580112" y="4653136"/>
            <a:ext cx="3429024" cy="571504"/>
            <a:chOff x="5580112" y="4509120"/>
            <a:chExt cx="3429024" cy="571504"/>
          </a:xfrm>
        </p:grpSpPr>
        <p:sp>
          <p:nvSpPr>
            <p:cNvPr id="62" name="Скругленный прямоугольник 61"/>
            <p:cNvSpPr/>
            <p:nvPr/>
          </p:nvSpPr>
          <p:spPr>
            <a:xfrm>
              <a:off x="5580112" y="4509120"/>
              <a:ext cx="3429024" cy="57150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rgbClr val="B6DD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правильная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85" name="Рисунок 84" descr="btn_quest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24128" y="4581128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sp>
        <p:nvSpPr>
          <p:cNvPr id="87" name="TextBox 86"/>
          <p:cNvSpPr txBox="1"/>
          <p:nvPr/>
        </p:nvSpPr>
        <p:spPr>
          <a:xfrm>
            <a:off x="2232000" y="928670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ребро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4" name="Группа 97"/>
          <p:cNvGrpSpPr/>
          <p:nvPr/>
        </p:nvGrpSpPr>
        <p:grpSpPr>
          <a:xfrm>
            <a:off x="5580112" y="5445224"/>
            <a:ext cx="3425652" cy="571504"/>
            <a:chOff x="5580112" y="5373216"/>
            <a:chExt cx="3425652" cy="571504"/>
          </a:xfrm>
        </p:grpSpPr>
        <p:sp>
          <p:nvSpPr>
            <p:cNvPr id="63" name="Скругленный прямоугольник 62"/>
            <p:cNvSpPr/>
            <p:nvPr/>
          </p:nvSpPr>
          <p:spPr>
            <a:xfrm>
              <a:off x="5580112" y="5373216"/>
              <a:ext cx="3425652" cy="57150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усеченная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7" name="Рисунок 96" descr="btn_quest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96136" y="5517232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pic>
        <p:nvPicPr>
          <p:cNvPr id="99" name="Рисунок 98" descr="pyramid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12000" y="1643050"/>
            <a:ext cx="2305050" cy="2600325"/>
          </a:xfrm>
          <a:prstGeom prst="rect">
            <a:avLst/>
          </a:prstGeom>
        </p:spPr>
      </p:pic>
      <p:cxnSp>
        <p:nvCxnSpPr>
          <p:cNvPr id="30" name="Прямая соединительная линия 29"/>
          <p:cNvCxnSpPr/>
          <p:nvPr/>
        </p:nvCxnSpPr>
        <p:spPr>
          <a:xfrm rot="5400000">
            <a:off x="1723504" y="2685694"/>
            <a:ext cx="1944000" cy="1588"/>
          </a:xfrm>
          <a:prstGeom prst="line">
            <a:avLst/>
          </a:prstGeom>
          <a:ln>
            <a:solidFill>
              <a:srgbClr val="FF0000"/>
            </a:solidFill>
            <a:prstDash val="lgDash"/>
            <a:headEnd type="oval"/>
            <a:tailEnd type="oval"/>
          </a:ln>
          <a:effectLst>
            <a:glow rad="101600">
              <a:srgbClr val="FFFFFF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357422" y="3214686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effectLst>
                  <a:glow rad="101600">
                    <a:srgbClr val="FFFFFF"/>
                  </a:glow>
                </a:effectLst>
              </a:rPr>
              <a:t>h</a:t>
            </a:r>
            <a:endParaRPr lang="ru-RU" sz="2400" b="1" i="1" baseline="-25000" dirty="0">
              <a:solidFill>
                <a:srgbClr val="FF0000"/>
              </a:solidFill>
              <a:effectLst>
                <a:glow rad="101600">
                  <a:srgbClr val="FFFFFF"/>
                </a:glow>
              </a:effectLst>
            </a:endParaRPr>
          </a:p>
        </p:txBody>
      </p:sp>
      <p:sp>
        <p:nvSpPr>
          <p:cNvPr id="100" name="Полилиния 99"/>
          <p:cNvSpPr/>
          <p:nvPr/>
        </p:nvSpPr>
        <p:spPr>
          <a:xfrm>
            <a:off x="306000" y="1191491"/>
            <a:ext cx="2412000" cy="1981200"/>
          </a:xfrm>
          <a:custGeom>
            <a:avLst/>
            <a:gdLst>
              <a:gd name="connsiteX0" fmla="*/ 0 w 2369127"/>
              <a:gd name="connsiteY0" fmla="*/ 0 h 1981200"/>
              <a:gd name="connsiteX1" fmla="*/ 0 w 2369127"/>
              <a:gd name="connsiteY1" fmla="*/ 1981200 h 1981200"/>
              <a:gd name="connsiteX2" fmla="*/ 2369127 w 2369127"/>
              <a:gd name="connsiteY2" fmla="*/ 1967345 h 1981200"/>
              <a:gd name="connsiteX3" fmla="*/ 2355272 w 2369127"/>
              <a:gd name="connsiteY3" fmla="*/ 1953491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127" h="1981200">
                <a:moveTo>
                  <a:pt x="0" y="0"/>
                </a:moveTo>
                <a:lnTo>
                  <a:pt x="0" y="1981200"/>
                </a:lnTo>
                <a:lnTo>
                  <a:pt x="2369127" y="1967345"/>
                </a:lnTo>
                <a:lnTo>
                  <a:pt x="2355272" y="1953491"/>
                </a:lnTo>
              </a:path>
            </a:pathLst>
          </a:custGeom>
          <a:ln>
            <a:solidFill>
              <a:srgbClr val="C00000"/>
            </a:solidFill>
            <a:headEnd type="oval"/>
            <a:tailEnd type="oval"/>
          </a:ln>
          <a:effectLst>
            <a:glow rad="101600">
              <a:srgbClr val="FFFFFF">
                <a:alpha val="83922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3888000" y="928670"/>
            <a:ext cx="13516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вершина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5" name="Полилиния 44"/>
          <p:cNvSpPr/>
          <p:nvPr/>
        </p:nvSpPr>
        <p:spPr>
          <a:xfrm>
            <a:off x="2244436" y="1205345"/>
            <a:ext cx="207819" cy="858982"/>
          </a:xfrm>
          <a:custGeom>
            <a:avLst/>
            <a:gdLst>
              <a:gd name="connsiteX0" fmla="*/ 0 w 207819"/>
              <a:gd name="connsiteY0" fmla="*/ 0 h 858982"/>
              <a:gd name="connsiteX1" fmla="*/ 0 w 207819"/>
              <a:gd name="connsiteY1" fmla="*/ 858982 h 858982"/>
              <a:gd name="connsiteX2" fmla="*/ 207819 w 207819"/>
              <a:gd name="connsiteY2" fmla="*/ 858982 h 858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7819" h="858982">
                <a:moveTo>
                  <a:pt x="0" y="0"/>
                </a:moveTo>
                <a:lnTo>
                  <a:pt x="0" y="858982"/>
                </a:lnTo>
                <a:lnTo>
                  <a:pt x="207819" y="858982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headEnd type="oval"/>
            <a:tailEnd type="oval"/>
          </a:ln>
          <a:effectLst>
            <a:glow rad="101600">
              <a:srgbClr val="FFFFFF">
                <a:alpha val="83137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олилиния 45"/>
          <p:cNvSpPr/>
          <p:nvPr/>
        </p:nvSpPr>
        <p:spPr>
          <a:xfrm>
            <a:off x="2700000" y="1224000"/>
            <a:ext cx="1177636" cy="498764"/>
          </a:xfrm>
          <a:custGeom>
            <a:avLst/>
            <a:gdLst>
              <a:gd name="connsiteX0" fmla="*/ 1177636 w 1177636"/>
              <a:gd name="connsiteY0" fmla="*/ 0 h 498764"/>
              <a:gd name="connsiteX1" fmla="*/ 1177636 w 1177636"/>
              <a:gd name="connsiteY1" fmla="*/ 498764 h 498764"/>
              <a:gd name="connsiteX2" fmla="*/ 0 w 1177636"/>
              <a:gd name="connsiteY2" fmla="*/ 498764 h 498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7636" h="498764">
                <a:moveTo>
                  <a:pt x="1177636" y="0"/>
                </a:moveTo>
                <a:lnTo>
                  <a:pt x="1177636" y="498764"/>
                </a:lnTo>
                <a:lnTo>
                  <a:pt x="0" y="498764"/>
                </a:lnTo>
              </a:path>
            </a:pathLst>
          </a:custGeom>
          <a:ln>
            <a:solidFill>
              <a:schemeClr val="accent6">
                <a:lumMod val="7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олилиния 46"/>
          <p:cNvSpPr/>
          <p:nvPr/>
        </p:nvSpPr>
        <p:spPr>
          <a:xfrm>
            <a:off x="720436" y="3311236"/>
            <a:ext cx="1260764" cy="1274619"/>
          </a:xfrm>
          <a:custGeom>
            <a:avLst/>
            <a:gdLst>
              <a:gd name="connsiteX0" fmla="*/ 1260764 w 1260764"/>
              <a:gd name="connsiteY0" fmla="*/ 0 h 1274619"/>
              <a:gd name="connsiteX1" fmla="*/ 0 w 1260764"/>
              <a:gd name="connsiteY1" fmla="*/ 13855 h 1274619"/>
              <a:gd name="connsiteX2" fmla="*/ 0 w 1260764"/>
              <a:gd name="connsiteY2" fmla="*/ 1274619 h 1274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0764" h="1274619">
                <a:moveTo>
                  <a:pt x="1260764" y="0"/>
                </a:moveTo>
                <a:lnTo>
                  <a:pt x="0" y="13855"/>
                </a:lnTo>
                <a:lnTo>
                  <a:pt x="0" y="1274619"/>
                </a:lnTo>
              </a:path>
            </a:pathLst>
          </a:custGeom>
          <a:ln>
            <a:solidFill>
              <a:schemeClr val="accent3">
                <a:lumMod val="75000"/>
              </a:schemeClr>
            </a:solidFill>
            <a:headEnd type="oval"/>
            <a:tailEnd type="oval"/>
          </a:ln>
          <a:effectLst>
            <a:glow rad="101600">
              <a:srgbClr val="FFFFFF">
                <a:alpha val="87059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олилиния 47"/>
          <p:cNvSpPr/>
          <p:nvPr/>
        </p:nvSpPr>
        <p:spPr>
          <a:xfrm>
            <a:off x="2854036" y="3888000"/>
            <a:ext cx="692728" cy="720437"/>
          </a:xfrm>
          <a:custGeom>
            <a:avLst/>
            <a:gdLst>
              <a:gd name="connsiteX0" fmla="*/ 0 w 692728"/>
              <a:gd name="connsiteY0" fmla="*/ 0 h 720437"/>
              <a:gd name="connsiteX1" fmla="*/ 0 w 692728"/>
              <a:gd name="connsiteY1" fmla="*/ 720437 h 720437"/>
              <a:gd name="connsiteX2" fmla="*/ 692728 w 692728"/>
              <a:gd name="connsiteY2" fmla="*/ 720437 h 720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728" h="720437">
                <a:moveTo>
                  <a:pt x="0" y="0"/>
                </a:moveTo>
                <a:lnTo>
                  <a:pt x="0" y="720437"/>
                </a:lnTo>
                <a:lnTo>
                  <a:pt x="692728" y="720437"/>
                </a:lnTo>
              </a:path>
            </a:pathLst>
          </a:custGeom>
          <a:ln>
            <a:solidFill>
              <a:schemeClr val="accent4">
                <a:lumMod val="75000"/>
              </a:schemeClr>
            </a:solidFill>
            <a:headEnd type="oval"/>
            <a:tailEnd type="oval"/>
          </a:ln>
          <a:effectLst>
            <a:glow rad="101600">
              <a:srgbClr val="FFFFFF">
                <a:alpha val="81961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31"/>
          <p:cNvGrpSpPr/>
          <p:nvPr/>
        </p:nvGrpSpPr>
        <p:grpSpPr>
          <a:xfrm>
            <a:off x="108000" y="900000"/>
            <a:ext cx="5297425" cy="5743710"/>
            <a:chOff x="108000" y="900000"/>
            <a:chExt cx="5297425" cy="5743710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108000" y="928670"/>
              <a:ext cx="5286380" cy="5715040"/>
            </a:xfrm>
            <a:prstGeom prst="rect">
              <a:avLst/>
            </a:prstGeom>
            <a:solidFill>
              <a:srgbClr val="F5F8EE"/>
            </a:solidFill>
            <a:ln w="635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08000" y="900000"/>
              <a:ext cx="211628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200" dirty="0" smtClean="0">
                  <a:latin typeface="Arial" pitchFamily="34" charset="0"/>
                  <a:cs typeface="Arial" pitchFamily="34" charset="0"/>
                </a:rPr>
                <a:t>Виды пирамид</a:t>
              </a:r>
              <a:endParaRPr lang="ru-RU" sz="2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357554" y="4032000"/>
              <a:ext cx="20196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latin typeface="Arial" pitchFamily="34" charset="0"/>
                  <a:cs typeface="Arial" pitchFamily="34" charset="0"/>
                </a:rPr>
                <a:t>четырехугольная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571868" y="6143644"/>
              <a:ext cx="18031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latin typeface="Arial" pitchFamily="34" charset="0"/>
                  <a:cs typeface="Arial" pitchFamily="34" charset="0"/>
                </a:rPr>
                <a:t>шестиугольная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9" name="Рисунок 38" descr="btn_close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72066" y="1000108"/>
              <a:ext cx="285750" cy="295275"/>
            </a:xfrm>
            <a:prstGeom prst="rect">
              <a:avLst/>
            </a:prstGeom>
          </p:spPr>
        </p:pic>
        <p:pic>
          <p:nvPicPr>
            <p:cNvPr id="41" name="Рисунок 40" descr="3-пир-1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85720" y="1357298"/>
              <a:ext cx="1885950" cy="2762250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214282" y="4032000"/>
              <a:ext cx="14992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latin typeface="Arial" pitchFamily="34" charset="0"/>
                  <a:cs typeface="Arial" pitchFamily="34" charset="0"/>
                </a:rPr>
                <a:t>треугольная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50" name="Рисунок 49" descr="4-пир-1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786050" y="1285860"/>
              <a:ext cx="2619375" cy="2857500"/>
            </a:xfrm>
            <a:prstGeom prst="rect">
              <a:avLst/>
            </a:prstGeom>
          </p:spPr>
        </p:pic>
        <p:pic>
          <p:nvPicPr>
            <p:cNvPr id="51" name="Рисунок 50" descr="6-пир-1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BFBFB"/>
                </a:clrFrom>
                <a:clrTo>
                  <a:srgbClr val="FBFBFB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57290" y="3714752"/>
              <a:ext cx="2552700" cy="2857500"/>
            </a:xfrm>
            <a:prstGeom prst="rect">
              <a:avLst/>
            </a:prstGeom>
          </p:spPr>
        </p:pic>
      </p:grpSp>
      <p:grpSp>
        <p:nvGrpSpPr>
          <p:cNvPr id="7" name="Группа 51"/>
          <p:cNvGrpSpPr/>
          <p:nvPr/>
        </p:nvGrpSpPr>
        <p:grpSpPr>
          <a:xfrm>
            <a:off x="108000" y="908720"/>
            <a:ext cx="5184080" cy="5742320"/>
            <a:chOff x="108000" y="900000"/>
            <a:chExt cx="5286380" cy="5751040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108000" y="936000"/>
              <a:ext cx="5286380" cy="5715040"/>
            </a:xfrm>
            <a:prstGeom prst="rect">
              <a:avLst/>
            </a:prstGeom>
            <a:solidFill>
              <a:srgbClr val="EEEAF2"/>
            </a:solidFill>
            <a:ln w="635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08000" y="900000"/>
              <a:ext cx="316304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200" dirty="0" smtClean="0">
                  <a:latin typeface="Arial" pitchFamily="34" charset="0"/>
                  <a:cs typeface="Arial" pitchFamily="34" charset="0"/>
                </a:rPr>
                <a:t>Правильная пирамида</a:t>
              </a:r>
              <a:endParaRPr lang="ru-RU" sz="2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14282" y="4429132"/>
              <a:ext cx="500066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latin typeface="Arial" pitchFamily="34" charset="0"/>
                  <a:cs typeface="Arial" pitchFamily="34" charset="0"/>
                </a:rPr>
                <a:t>Основание – правильный многоугольник, а отрезок, соединяющий вершину пирамиды с центром ее основания, является ее высотой.</a:t>
              </a:r>
            </a:p>
            <a:p>
              <a:endParaRPr lang="ru-RU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ru-RU" dirty="0" smtClean="0">
                  <a:latin typeface="Arial" pitchFamily="34" charset="0"/>
                  <a:cs typeface="Arial" pitchFamily="34" charset="0"/>
                </a:rPr>
                <a:t>Апофема – высота боковой грани правильной пирамиды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56" name="Рисунок 55" descr="btn_close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72400" y="1000800"/>
              <a:ext cx="285750" cy="295275"/>
            </a:xfrm>
            <a:prstGeom prst="rect">
              <a:avLst/>
            </a:prstGeom>
          </p:spPr>
        </p:pic>
        <p:pic>
          <p:nvPicPr>
            <p:cNvPr id="57" name="Рисунок 56" descr="4-пир-1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28728" y="1500174"/>
              <a:ext cx="2619375" cy="2857500"/>
            </a:xfrm>
            <a:prstGeom prst="rect">
              <a:avLst/>
            </a:prstGeom>
          </p:spPr>
        </p:pic>
        <p:cxnSp>
          <p:nvCxnSpPr>
            <p:cNvPr id="58" name="Прямая соединительная линия 57"/>
            <p:cNvCxnSpPr>
              <a:stCxn id="57" idx="0"/>
            </p:cNvCxnSpPr>
            <p:nvPr/>
          </p:nvCxnSpPr>
          <p:spPr>
            <a:xfrm rot="16200000" flipH="1" flipV="1">
              <a:off x="1216662" y="2498058"/>
              <a:ext cx="2571768" cy="576000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  <a:headEnd type="oval"/>
              <a:tailEnd type="oval"/>
            </a:ln>
            <a:effectLst>
              <a:glow rad="63500">
                <a:srgbClr val="FFFFFF">
                  <a:alpha val="87059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 rot="16200000" flipH="1" flipV="1">
              <a:off x="1656000" y="2628000"/>
              <a:ext cx="2268000" cy="0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  <a:headEnd type="oval"/>
              <a:tailEnd type="oval"/>
            </a:ln>
            <a:effectLst>
              <a:glow rad="63500">
                <a:srgbClr val="FFFFFF">
                  <a:alpha val="67843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2143108" y="2714620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ru-RU" sz="24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500298" y="2928934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h</a:t>
              </a:r>
              <a:endParaRPr lang="ru-RU" sz="2400" i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" name="Группа 64"/>
          <p:cNvGrpSpPr/>
          <p:nvPr/>
        </p:nvGrpSpPr>
        <p:grpSpPr>
          <a:xfrm>
            <a:off x="107504" y="836712"/>
            <a:ext cx="5327448" cy="5814328"/>
            <a:chOff x="108000" y="900000"/>
            <a:chExt cx="5213957" cy="5751040"/>
          </a:xfrm>
        </p:grpSpPr>
        <p:sp>
          <p:nvSpPr>
            <p:cNvPr id="66" name="Прямоугольник 65"/>
            <p:cNvSpPr/>
            <p:nvPr/>
          </p:nvSpPr>
          <p:spPr>
            <a:xfrm>
              <a:off x="108000" y="971224"/>
              <a:ext cx="5213957" cy="5679816"/>
            </a:xfrm>
            <a:prstGeom prst="rect">
              <a:avLst/>
            </a:prstGeom>
            <a:solidFill>
              <a:srgbClr val="FFF6D9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08000" y="900000"/>
              <a:ext cx="293445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200" dirty="0" smtClean="0">
                  <a:latin typeface="Arial" pitchFamily="34" charset="0"/>
                  <a:cs typeface="Arial" pitchFamily="34" charset="0"/>
                </a:rPr>
                <a:t>Усеченная пирамида</a:t>
              </a:r>
              <a:endParaRPr lang="ru-RU" sz="2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68" name="Рисунок 67" descr="btn_close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70706" y="1042448"/>
              <a:ext cx="285750" cy="295275"/>
            </a:xfrm>
            <a:prstGeom prst="rect">
              <a:avLst/>
            </a:prstGeom>
          </p:spPr>
        </p:pic>
        <p:pic>
          <p:nvPicPr>
            <p:cNvPr id="69" name="Рисунок 68" descr="6-пир-усеч-1.JP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57422" y="1285860"/>
              <a:ext cx="2962275" cy="3333750"/>
            </a:xfrm>
            <a:prstGeom prst="rect">
              <a:avLst/>
            </a:prstGeom>
          </p:spPr>
        </p:pic>
        <p:pic>
          <p:nvPicPr>
            <p:cNvPr id="70" name="Рисунок 69" descr="6-пир-усеч-2-1.JPG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9F9F9"/>
                </a:clrFrom>
                <a:clrTo>
                  <a:srgbClr val="F9F9F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85720" y="3143248"/>
              <a:ext cx="2971800" cy="3333750"/>
            </a:xfrm>
            <a:prstGeom prst="rect">
              <a:avLst/>
            </a:prstGeom>
          </p:spPr>
        </p:pic>
      </p:grpSp>
      <p:sp>
        <p:nvSpPr>
          <p:cNvPr id="65" name="Заголовок 1"/>
          <p:cNvSpPr txBox="1">
            <a:spLocks/>
          </p:cNvSpPr>
          <p:nvPr/>
        </p:nvSpPr>
        <p:spPr>
          <a:xfrm>
            <a:off x="179512" y="116632"/>
            <a:ext cx="8784976" cy="648072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1168310" y="116632"/>
            <a:ext cx="24978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П</a:t>
            </a:r>
            <a:r>
              <a:rPr lang="ru-RU" sz="40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ирамида</a:t>
            </a:r>
            <a:endParaRPr lang="ru-RU" sz="40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72" name="Прямоугольник 71">
            <a:hlinkClick r:id="rId10" action="ppaction://hlinksldjump"/>
          </p:cNvPr>
          <p:cNvSpPr/>
          <p:nvPr/>
        </p:nvSpPr>
        <p:spPr>
          <a:xfrm>
            <a:off x="4680000" y="360000"/>
            <a:ext cx="1429200" cy="3636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FF0000"/>
                </a:solidFill>
              </a:rPr>
              <a:t>понятия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73" name="Прямоугольник 72">
            <a:hlinkClick r:id="rId12" action="ppaction://hlinksldjump"/>
          </p:cNvPr>
          <p:cNvSpPr/>
          <p:nvPr/>
        </p:nvSpPr>
        <p:spPr>
          <a:xfrm>
            <a:off x="6120000" y="359438"/>
            <a:ext cx="1429200" cy="3636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объем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4" name="Прямоугольник 73">
            <a:hlinkClick r:id="rId14" action="ppaction://hlinksldjump"/>
          </p:cNvPr>
          <p:cNvSpPr/>
          <p:nvPr/>
        </p:nvSpPr>
        <p:spPr>
          <a:xfrm>
            <a:off x="7560000" y="360000"/>
            <a:ext cx="1429200" cy="36360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B050"/>
                </a:solidFill>
              </a:rPr>
              <a:t>задания</a:t>
            </a:r>
            <a:endParaRPr lang="ru-RU" sz="2000" dirty="0">
              <a:solidFill>
                <a:srgbClr val="00B050"/>
              </a:solidFill>
            </a:endParaRPr>
          </a:p>
        </p:txBody>
      </p:sp>
      <p:pic>
        <p:nvPicPr>
          <p:cNvPr id="75" name="Picture 18" descr="Пирамиды Египта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436096" y="980728"/>
            <a:ext cx="3600400" cy="2464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" name="Прямоугольник 78"/>
          <p:cNvSpPr/>
          <p:nvPr/>
        </p:nvSpPr>
        <p:spPr>
          <a:xfrm>
            <a:off x="6497330" y="3429000"/>
            <a:ext cx="144565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5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Узнай больше</a:t>
            </a:r>
            <a:endParaRPr lang="ru-RU" sz="1500" u="sng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490115" y="980728"/>
            <a:ext cx="365388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Памятник архитектурного искусства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7" tooltip="Древний Египет"/>
              </a:rPr>
              <a:t>Древнего Египта</a:t>
            </a:r>
            <a: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Дата начала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строительства пирамиды Хеопса –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18" tooltip="23 августа"/>
              </a:rPr>
              <a:t>23 августа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2560 года до н. э.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Пирамида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Хиопса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имеет высоту 147 м.,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длину стороны основания- 232 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(основание правильный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четырехугольник.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Найти объем пирамиды?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Управляющая кнопка: домой 76">
            <a:hlinkClick r:id="rId19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</p:childTnLst>
        </p:cTn>
      </p:par>
    </p:tnLst>
    <p:bldLst>
      <p:bldP spid="14337" grpId="0"/>
      <p:bldP spid="1433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"/>
          <p:cNvGrpSpPr/>
          <p:nvPr/>
        </p:nvGrpSpPr>
        <p:grpSpPr>
          <a:xfrm>
            <a:off x="5652120" y="2564904"/>
            <a:ext cx="3168352" cy="864096"/>
            <a:chOff x="5477672" y="4260409"/>
            <a:chExt cx="3429024" cy="571504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5477672" y="4260409"/>
              <a:ext cx="3429024" cy="57150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правильная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" name="Рисунок 9" descr="btn_quest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29644" y="4473354"/>
              <a:ext cx="237690" cy="245613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grpSp>
        <p:nvGrpSpPr>
          <p:cNvPr id="3" name="Группа 10"/>
          <p:cNvGrpSpPr/>
          <p:nvPr/>
        </p:nvGrpSpPr>
        <p:grpSpPr>
          <a:xfrm>
            <a:off x="5652120" y="4077072"/>
            <a:ext cx="3240360" cy="720080"/>
            <a:chOff x="5544000" y="4899380"/>
            <a:chExt cx="3429024" cy="571504"/>
          </a:xfrm>
          <a:solidFill>
            <a:schemeClr val="bg1">
              <a:lumMod val="85000"/>
            </a:schemeClr>
          </a:solidFill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5544000" y="4899380"/>
              <a:ext cx="3429024" cy="571504"/>
            </a:xfrm>
            <a:prstGeom prst="roundRect">
              <a:avLst/>
            </a:prstGeom>
            <a:grpFill/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усеченная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6" name="Рисунок 15" descr="btn_quest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52000" y="4985687"/>
              <a:ext cx="300217" cy="310225"/>
            </a:xfrm>
            <a:prstGeom prst="rect">
              <a:avLst/>
            </a:prstGeom>
            <a:grpFill/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sp>
        <p:nvSpPr>
          <p:cNvPr id="25" name="Прямоугольник 24"/>
          <p:cNvSpPr/>
          <p:nvPr/>
        </p:nvSpPr>
        <p:spPr>
          <a:xfrm>
            <a:off x="357158" y="5214950"/>
            <a:ext cx="4786346" cy="14287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Объем пирамиды равен одной трети произведения площади основания на высоту. </a:t>
            </a:r>
          </a:p>
        </p:txBody>
      </p:sp>
      <p:pic>
        <p:nvPicPr>
          <p:cNvPr id="21" name="Рисунок 20" descr="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1000108"/>
            <a:ext cx="2114550" cy="2857500"/>
          </a:xfrm>
          <a:prstGeom prst="rect">
            <a:avLst/>
          </a:prstGeom>
        </p:spPr>
      </p:pic>
      <p:pic>
        <p:nvPicPr>
          <p:cNvPr id="24" name="Рисунок 23" descr="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4546" y="1214422"/>
            <a:ext cx="3000375" cy="3810000"/>
          </a:xfrm>
          <a:prstGeom prst="rect">
            <a:avLst/>
          </a:prstGeom>
        </p:spPr>
      </p:pic>
      <p:grpSp>
        <p:nvGrpSpPr>
          <p:cNvPr id="4" name="Группа 25"/>
          <p:cNvGrpSpPr/>
          <p:nvPr/>
        </p:nvGrpSpPr>
        <p:grpSpPr>
          <a:xfrm>
            <a:off x="108000" y="980728"/>
            <a:ext cx="5184080" cy="5760640"/>
            <a:chOff x="108000" y="900000"/>
            <a:chExt cx="5286380" cy="5743710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108000" y="928670"/>
              <a:ext cx="5286380" cy="5715040"/>
            </a:xfrm>
            <a:prstGeom prst="rect">
              <a:avLst/>
            </a:prstGeom>
            <a:solidFill>
              <a:srgbClr val="F5F8EE"/>
            </a:solidFill>
            <a:ln w="635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08000" y="900000"/>
              <a:ext cx="258461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200" dirty="0" smtClean="0">
                  <a:latin typeface="Arial" pitchFamily="34" charset="0"/>
                  <a:cs typeface="Arial" pitchFamily="34" charset="0"/>
                </a:rPr>
                <a:t>Объем пирамиды</a:t>
              </a:r>
              <a:endParaRPr lang="ru-RU" sz="2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9" name="Рисунок 28" descr="btn_clos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072066" y="1000108"/>
              <a:ext cx="285750" cy="295275"/>
            </a:xfrm>
            <a:prstGeom prst="rect">
              <a:avLst/>
            </a:prstGeom>
          </p:spPr>
        </p:pic>
        <p:pic>
          <p:nvPicPr>
            <p:cNvPr id="30" name="Рисунок 29" descr="4-пир-1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57290" y="1214422"/>
              <a:ext cx="3536181" cy="3857652"/>
            </a:xfrm>
            <a:prstGeom prst="rect">
              <a:avLst/>
            </a:prstGeom>
          </p:spPr>
        </p:pic>
        <p:cxnSp>
          <p:nvCxnSpPr>
            <p:cNvPr id="31" name="Прямая соединительная линия 30"/>
            <p:cNvCxnSpPr/>
            <p:nvPr/>
          </p:nvCxnSpPr>
          <p:spPr>
            <a:xfrm rot="16200000" flipH="1" flipV="1">
              <a:off x="1698479" y="2736000"/>
              <a:ext cx="2988000" cy="0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  <a:headEnd type="oval"/>
              <a:tailEnd type="oval"/>
            </a:ln>
            <a:effectLst>
              <a:glow rad="63500">
                <a:srgbClr val="FFFFFF">
                  <a:alpha val="7490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786050" y="3143248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h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009756" y="5508000"/>
              <a:ext cx="163538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V=    </a:t>
              </a:r>
              <a:r>
                <a:rPr lang="en-US" sz="3200" i="1" dirty="0" err="1" smtClean="0">
                  <a:latin typeface="Times New Roman" pitchFamily="18" charset="0"/>
                  <a:cs typeface="Times New Roman" pitchFamily="18" charset="0"/>
                </a:rPr>
                <a:t>S∙h</a:t>
              </a:r>
              <a:endParaRPr lang="ru-RU" sz="32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628000" y="5220000"/>
              <a:ext cx="42862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sz="32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592000" y="5166000"/>
              <a:ext cx="44114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i="1" dirty="0" smtClean="0">
                  <a:latin typeface="Times New Roman" pitchFamily="18" charset="0"/>
                  <a:cs typeface="Times New Roman" pitchFamily="18" charset="0"/>
                </a:rPr>
                <a:t>_</a:t>
              </a:r>
              <a:endParaRPr lang="ru-RU" sz="40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35"/>
          <p:cNvGrpSpPr/>
          <p:nvPr/>
        </p:nvGrpSpPr>
        <p:grpSpPr>
          <a:xfrm>
            <a:off x="107504" y="980728"/>
            <a:ext cx="5328592" cy="5760640"/>
            <a:chOff x="108000" y="900000"/>
            <a:chExt cx="5286380" cy="5743710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108000" y="928670"/>
              <a:ext cx="5286380" cy="5715040"/>
            </a:xfrm>
            <a:prstGeom prst="rect">
              <a:avLst/>
            </a:prstGeom>
            <a:solidFill>
              <a:srgbClr val="FFFFBD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08000" y="900000"/>
              <a:ext cx="394107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200" dirty="0" smtClean="0">
                  <a:latin typeface="Arial" pitchFamily="34" charset="0"/>
                  <a:cs typeface="Arial" pitchFamily="34" charset="0"/>
                </a:rPr>
                <a:t>Объем усеченной пирамиды</a:t>
              </a:r>
              <a:endParaRPr lang="ru-RU" sz="2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9" name="Рисунок 38" descr="btn_clos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072066" y="1000108"/>
              <a:ext cx="285750" cy="295275"/>
            </a:xfrm>
            <a:prstGeom prst="rect">
              <a:avLst/>
            </a:prstGeom>
          </p:spPr>
        </p:pic>
        <p:pic>
          <p:nvPicPr>
            <p:cNvPr id="40" name="Рисунок 39" descr="6-пир-усеч-1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9F9F9"/>
                </a:clrFrom>
                <a:clrTo>
                  <a:srgbClr val="F9F9F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85852" y="1428736"/>
              <a:ext cx="2962275" cy="3333750"/>
            </a:xfrm>
            <a:prstGeom prst="rect">
              <a:avLst/>
            </a:prstGeom>
          </p:spPr>
        </p:pic>
        <p:cxnSp>
          <p:nvCxnSpPr>
            <p:cNvPr id="41" name="Прямая соединительная линия 40"/>
            <p:cNvCxnSpPr/>
            <p:nvPr/>
          </p:nvCxnSpPr>
          <p:spPr>
            <a:xfrm rot="5400000">
              <a:off x="2016000" y="3357562"/>
              <a:ext cx="1428760" cy="1588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  <a:headEnd type="oval"/>
              <a:tailEnd type="oval"/>
            </a:ln>
            <a:effectLst>
              <a:glow rad="63500">
                <a:srgbClr val="FFFFFF">
                  <a:alpha val="7490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2428860" y="3500438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h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3" name="Рисунок 42" descr="фор.JP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00034" y="4857760"/>
              <a:ext cx="4629150" cy="981075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2500298" y="4143380"/>
              <a:ext cx="5036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sz="2400" b="1" i="1" baseline="-25000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2</a:t>
              </a:r>
              <a:endParaRPr lang="ru-RU" sz="2400" b="1" i="1" baseline="-25000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786050" y="2285992"/>
              <a:ext cx="5036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sz="2400" b="1" i="1" baseline="-25000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1</a:t>
              </a:r>
              <a:endParaRPr lang="ru-RU" sz="2400" b="1" i="1" baseline="-25000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6" name="Заголовок 1"/>
          <p:cNvSpPr txBox="1">
            <a:spLocks/>
          </p:cNvSpPr>
          <p:nvPr/>
        </p:nvSpPr>
        <p:spPr>
          <a:xfrm>
            <a:off x="179512" y="188640"/>
            <a:ext cx="8856984" cy="576064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51520" y="116632"/>
            <a:ext cx="418736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Объем пирамиды</a:t>
            </a:r>
            <a:endParaRPr lang="ru-RU" sz="40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48" name="Прямоугольник 47">
            <a:hlinkClick r:id="rId9" action="ppaction://hlinksldjump"/>
          </p:cNvPr>
          <p:cNvSpPr/>
          <p:nvPr/>
        </p:nvSpPr>
        <p:spPr>
          <a:xfrm>
            <a:off x="4644008" y="332656"/>
            <a:ext cx="1429200" cy="3636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FF0000"/>
                </a:solidFill>
              </a:rPr>
              <a:t>понятия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49" name="Прямоугольник 48">
            <a:hlinkClick r:id="rId11" action="ppaction://hlinksldjump"/>
          </p:cNvPr>
          <p:cNvSpPr/>
          <p:nvPr/>
        </p:nvSpPr>
        <p:spPr>
          <a:xfrm>
            <a:off x="6084168" y="332656"/>
            <a:ext cx="1429200" cy="3636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объем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Прямоугольник 49">
            <a:hlinkClick r:id="rId13" action="ppaction://hlinksldjump"/>
          </p:cNvPr>
          <p:cNvSpPr/>
          <p:nvPr/>
        </p:nvSpPr>
        <p:spPr>
          <a:xfrm>
            <a:off x="7524328" y="332656"/>
            <a:ext cx="1429200" cy="3636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B050"/>
                </a:solidFill>
              </a:rPr>
              <a:t>задания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51" name="Управляющая кнопка: домой 50">
            <a:hlinkClick r:id="rId15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108000" y="900000"/>
            <a:ext cx="8928000" cy="162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08000" y="2643182"/>
            <a:ext cx="8928000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Контрольные вопросы: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а) Что такое многогранник? Что такое грань многогранника, ребро, вершина?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б) Что такое пирамида (основание пирамиды, боковые грани, ребра)?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в) Что такое высота пирамиды?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г) Какая пирамида называется правильной? Перечислите ее свойства.</a:t>
            </a:r>
          </a:p>
          <a:p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д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) Какая пирамида называется усеченной? Перечислите ее свойства.</a:t>
            </a:r>
          </a:p>
        </p:txBody>
      </p:sp>
      <p:grpSp>
        <p:nvGrpSpPr>
          <p:cNvPr id="2" name="Группа 23"/>
          <p:cNvGrpSpPr/>
          <p:nvPr/>
        </p:nvGrpSpPr>
        <p:grpSpPr>
          <a:xfrm>
            <a:off x="971600" y="5373216"/>
            <a:ext cx="3429024" cy="571504"/>
            <a:chOff x="5544000" y="4143380"/>
            <a:chExt cx="3429024" cy="571504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5544000" y="4143380"/>
              <a:ext cx="3429024" cy="571504"/>
            </a:xfrm>
            <a:prstGeom prst="roundRect">
              <a:avLst/>
            </a:prstGeom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Задание 1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6" name="Рисунок 25" descr="btn_quest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52000" y="4286256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grpSp>
        <p:nvGrpSpPr>
          <p:cNvPr id="3" name="Группа 26"/>
          <p:cNvGrpSpPr/>
          <p:nvPr/>
        </p:nvGrpSpPr>
        <p:grpSpPr>
          <a:xfrm>
            <a:off x="5220072" y="5373216"/>
            <a:ext cx="3429024" cy="571504"/>
            <a:chOff x="5544000" y="4143380"/>
            <a:chExt cx="3429024" cy="571504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5544000" y="4143380"/>
              <a:ext cx="3429024" cy="571504"/>
            </a:xfrm>
            <a:prstGeom prst="roundRect">
              <a:avLst/>
            </a:prstGeom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Задание 2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9" name="Рисунок 28" descr="btn_quest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52000" y="4286256"/>
              <a:ext cx="285750" cy="295275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pic>
        <p:nvPicPr>
          <p:cNvPr id="38" name="Рисунок 37" descr="3-пир-1-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1670" y="1000108"/>
            <a:ext cx="971550" cy="1428750"/>
          </a:xfrm>
          <a:prstGeom prst="rect">
            <a:avLst/>
          </a:prstGeom>
        </p:spPr>
      </p:pic>
      <p:pic>
        <p:nvPicPr>
          <p:cNvPr id="39" name="Рисунок 38" descr="4-пир-1-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9058" y="1000108"/>
            <a:ext cx="1304925" cy="1428750"/>
          </a:xfrm>
          <a:prstGeom prst="rect">
            <a:avLst/>
          </a:prstGeom>
        </p:spPr>
      </p:pic>
      <p:pic>
        <p:nvPicPr>
          <p:cNvPr id="40" name="Рисунок 39" descr="6-пир-усеч-1-1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1000108"/>
            <a:ext cx="1266825" cy="1428750"/>
          </a:xfrm>
          <a:prstGeom prst="rect">
            <a:avLst/>
          </a:prstGeom>
        </p:spPr>
      </p:pic>
      <p:grpSp>
        <p:nvGrpSpPr>
          <p:cNvPr id="4" name="Группа 40"/>
          <p:cNvGrpSpPr/>
          <p:nvPr/>
        </p:nvGrpSpPr>
        <p:grpSpPr>
          <a:xfrm>
            <a:off x="107504" y="836712"/>
            <a:ext cx="8928992" cy="4286850"/>
            <a:chOff x="108000" y="857232"/>
            <a:chExt cx="8928000" cy="4214842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108000" y="857232"/>
              <a:ext cx="8928000" cy="421484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928926" y="1214422"/>
              <a:ext cx="557216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В основании правильной пирамиды лежит квадрат со стороной 10 см.</a:t>
              </a:r>
            </a:p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Найти объем пирамиды, если ее высота равна 15 см.</a:t>
              </a:r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4" name="Рисунок 43" descr="btn_close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43966" y="1000108"/>
              <a:ext cx="285750" cy="295275"/>
            </a:xfrm>
            <a:prstGeom prst="rect">
              <a:avLst/>
            </a:prstGeom>
          </p:spPr>
        </p:pic>
        <p:pic>
          <p:nvPicPr>
            <p:cNvPr id="45" name="Рисунок 44" descr="4-пир-1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8F8F8"/>
                </a:clrFrom>
                <a:clrTo>
                  <a:srgbClr val="F8F8F8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8596" y="1357298"/>
              <a:ext cx="2619375" cy="2857500"/>
            </a:xfrm>
            <a:prstGeom prst="rect">
              <a:avLst/>
            </a:prstGeom>
          </p:spPr>
        </p:pic>
        <p:cxnSp>
          <p:nvCxnSpPr>
            <p:cNvPr id="46" name="Прямая соединительная линия 45"/>
            <p:cNvCxnSpPr/>
            <p:nvPr/>
          </p:nvCxnSpPr>
          <p:spPr>
            <a:xfrm rot="5400000">
              <a:off x="688712" y="2484000"/>
              <a:ext cx="2196000" cy="1588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  <a:headEnd type="oval"/>
              <a:tailEnd type="oval"/>
            </a:ln>
            <a:effectLst>
              <a:glow rad="63500">
                <a:srgbClr val="FFFFFF">
                  <a:alpha val="7490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1428728" y="2643182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h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Группа 47"/>
          <p:cNvGrpSpPr/>
          <p:nvPr/>
        </p:nvGrpSpPr>
        <p:grpSpPr>
          <a:xfrm>
            <a:off x="107504" y="836712"/>
            <a:ext cx="8928992" cy="4392488"/>
            <a:chOff x="108000" y="857232"/>
            <a:chExt cx="8928000" cy="4214842"/>
          </a:xfrm>
        </p:grpSpPr>
        <p:sp>
          <p:nvSpPr>
            <p:cNvPr id="49" name="Прямоугольник 48"/>
            <p:cNvSpPr/>
            <p:nvPr/>
          </p:nvSpPr>
          <p:spPr>
            <a:xfrm>
              <a:off x="108000" y="857232"/>
              <a:ext cx="8928000" cy="4214842"/>
            </a:xfrm>
            <a:prstGeom prst="rect">
              <a:avLst/>
            </a:prstGeom>
            <a:solidFill>
              <a:srgbClr val="EDF7E1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0" name="Рисунок 49" descr="6-пир-усеч-1.JP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BFBFB"/>
                </a:clrFrom>
                <a:clrTo>
                  <a:srgbClr val="FBFBFB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4282" y="1500174"/>
              <a:ext cx="2962275" cy="3333750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2928926" y="1214422"/>
              <a:ext cx="5572164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В правильной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усеченной пирамиде высота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h </a:t>
              </a:r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равна 30 см. Отрезок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SO </a:t>
              </a:r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равен 50 см.</a:t>
              </a:r>
            </a:p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Найти объем усеченной пирамиды, если площадь ее нижнего основания равна 250 см</a:t>
              </a:r>
              <a:r>
                <a:rPr lang="ru-RU" sz="2400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.</a:t>
              </a:r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52" name="Рисунок 51" descr="btn_close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43966" y="1000108"/>
              <a:ext cx="285750" cy="295275"/>
            </a:xfrm>
            <a:prstGeom prst="rect">
              <a:avLst/>
            </a:prstGeom>
          </p:spPr>
        </p:pic>
        <p:cxnSp>
          <p:nvCxnSpPr>
            <p:cNvPr id="53" name="Прямая соединительная линия 52"/>
            <p:cNvCxnSpPr/>
            <p:nvPr/>
          </p:nvCxnSpPr>
          <p:spPr>
            <a:xfrm rot="5400000">
              <a:off x="954000" y="3398628"/>
              <a:ext cx="1440000" cy="1588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  <a:headEnd type="oval"/>
              <a:tailEnd type="oval"/>
            </a:ln>
            <a:effectLst>
              <a:glow rad="63500">
                <a:srgbClr val="FFFFFF">
                  <a:alpha val="7490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1357290" y="3500438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h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5" name="Прямая соединительная линия 54"/>
            <p:cNvCxnSpPr/>
            <p:nvPr/>
          </p:nvCxnSpPr>
          <p:spPr>
            <a:xfrm rot="5400000">
              <a:off x="1080000" y="2093380"/>
              <a:ext cx="1188000" cy="1588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  <a:headEnd type="oval"/>
              <a:tailEnd type="oval"/>
            </a:ln>
            <a:effectLst>
              <a:glow rad="63500">
                <a:srgbClr val="FFFFFF">
                  <a:alpha val="7490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1643042" y="1214422"/>
              <a:ext cx="389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S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571604" y="4071942"/>
              <a:ext cx="4235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Arial" pitchFamily="34" charset="0"/>
                  <a:cs typeface="Arial" pitchFamily="34" charset="0"/>
                </a:rPr>
                <a:t>O</a:t>
              </a:r>
              <a:endParaRPr lang="ru-RU" sz="2400" b="1" i="1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5" name="Заголовок 1"/>
          <p:cNvSpPr txBox="1">
            <a:spLocks/>
          </p:cNvSpPr>
          <p:nvPr/>
        </p:nvSpPr>
        <p:spPr>
          <a:xfrm>
            <a:off x="107504" y="116632"/>
            <a:ext cx="8856984" cy="576064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0" y="0"/>
            <a:ext cx="447366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Объем  пирамиды</a:t>
            </a:r>
            <a:endParaRPr lang="ru-RU" sz="40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7" name="Прямоугольник 36">
            <a:hlinkClick r:id="rId9" action="ppaction://hlinksldjump"/>
          </p:cNvPr>
          <p:cNvSpPr/>
          <p:nvPr/>
        </p:nvSpPr>
        <p:spPr>
          <a:xfrm>
            <a:off x="4572000" y="260648"/>
            <a:ext cx="1429200" cy="3636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FF0000"/>
                </a:solidFill>
              </a:rPr>
              <a:t>понятия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40">
            <a:hlinkClick r:id="rId11" action="ppaction://hlinksldjump"/>
          </p:cNvPr>
          <p:cNvSpPr/>
          <p:nvPr/>
        </p:nvSpPr>
        <p:spPr>
          <a:xfrm>
            <a:off x="6084168" y="260648"/>
            <a:ext cx="1429200" cy="3636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объем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8" name="Прямоугольник 47">
            <a:hlinkClick r:id="rId13" action="ppaction://hlinksldjump"/>
          </p:cNvPr>
          <p:cNvSpPr/>
          <p:nvPr/>
        </p:nvSpPr>
        <p:spPr>
          <a:xfrm>
            <a:off x="7596336" y="260648"/>
            <a:ext cx="1368152" cy="36004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B050"/>
                </a:solidFill>
              </a:rPr>
              <a:t>задания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58" name="Управляющая кнопка: домой 57">
            <a:hlinkClick r:id="rId15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Группа 129"/>
          <p:cNvGrpSpPr/>
          <p:nvPr/>
        </p:nvGrpSpPr>
        <p:grpSpPr>
          <a:xfrm>
            <a:off x="3707904" y="836712"/>
            <a:ext cx="5277862" cy="576064"/>
            <a:chOff x="2555776" y="1196752"/>
            <a:chExt cx="6357982" cy="648000"/>
          </a:xfrm>
        </p:grpSpPr>
        <p:sp>
          <p:nvSpPr>
            <p:cNvPr id="76" name="Прямоугольник 75"/>
            <p:cNvSpPr/>
            <p:nvPr/>
          </p:nvSpPr>
          <p:spPr>
            <a:xfrm>
              <a:off x="2555776" y="1196752"/>
              <a:ext cx="6357982" cy="64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Основание цилиндра</a:t>
              </a:r>
              <a:endParaRPr lang="ru-RU" sz="24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9" name="Рисунок 148" descr="btn_close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532440" y="1340768"/>
              <a:ext cx="285750" cy="295275"/>
            </a:xfrm>
            <a:prstGeom prst="rect">
              <a:avLst/>
            </a:prstGeom>
          </p:spPr>
        </p:pic>
      </p:grpSp>
      <p:grpSp>
        <p:nvGrpSpPr>
          <p:cNvPr id="134" name="Группа 133"/>
          <p:cNvGrpSpPr/>
          <p:nvPr/>
        </p:nvGrpSpPr>
        <p:grpSpPr>
          <a:xfrm>
            <a:off x="3707904" y="836712"/>
            <a:ext cx="5277862" cy="576064"/>
            <a:chOff x="2051720" y="5517232"/>
            <a:chExt cx="6357982" cy="648000"/>
          </a:xfrm>
        </p:grpSpPr>
        <p:sp>
          <p:nvSpPr>
            <p:cNvPr id="95" name="Прямоугольник 94"/>
            <p:cNvSpPr/>
            <p:nvPr/>
          </p:nvSpPr>
          <p:spPr>
            <a:xfrm>
              <a:off x="2051720" y="5517232"/>
              <a:ext cx="6357982" cy="6480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635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3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Ось цилиндра</a:t>
              </a:r>
              <a:endParaRPr lang="ru-RU" sz="24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26" name="Рисунок 125" descr="btn_close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028384" y="5661248"/>
              <a:ext cx="285750" cy="295275"/>
            </a:xfrm>
            <a:prstGeom prst="rect">
              <a:avLst/>
            </a:prstGeom>
          </p:spPr>
        </p:pic>
      </p:grpSp>
      <p:grpSp>
        <p:nvGrpSpPr>
          <p:cNvPr id="131" name="Группа 130"/>
          <p:cNvGrpSpPr/>
          <p:nvPr/>
        </p:nvGrpSpPr>
        <p:grpSpPr>
          <a:xfrm>
            <a:off x="3707904" y="836712"/>
            <a:ext cx="5277862" cy="576064"/>
            <a:chOff x="1259632" y="5661248"/>
            <a:chExt cx="6357982" cy="648000"/>
          </a:xfrm>
        </p:grpSpPr>
        <p:sp>
          <p:nvSpPr>
            <p:cNvPr id="98" name="Прямоугольник 97"/>
            <p:cNvSpPr/>
            <p:nvPr/>
          </p:nvSpPr>
          <p:spPr>
            <a:xfrm>
              <a:off x="1259632" y="5661248"/>
              <a:ext cx="6357982" cy="64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Боковая поверхность цилиндра</a:t>
              </a:r>
              <a:endParaRPr lang="ru-RU" sz="2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27" name="Рисунок 126" descr="btn_close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236296" y="5805264"/>
              <a:ext cx="285750" cy="295275"/>
            </a:xfrm>
            <a:prstGeom prst="rect">
              <a:avLst/>
            </a:prstGeom>
          </p:spPr>
        </p:pic>
      </p:grpSp>
      <p:grpSp>
        <p:nvGrpSpPr>
          <p:cNvPr id="133" name="Группа 132"/>
          <p:cNvGrpSpPr/>
          <p:nvPr/>
        </p:nvGrpSpPr>
        <p:grpSpPr>
          <a:xfrm>
            <a:off x="3707904" y="836712"/>
            <a:ext cx="5277862" cy="576064"/>
            <a:chOff x="1573071" y="2583248"/>
            <a:chExt cx="6357982" cy="648000"/>
          </a:xfrm>
        </p:grpSpPr>
        <p:sp>
          <p:nvSpPr>
            <p:cNvPr id="83" name="Прямоугольник 82"/>
            <p:cNvSpPr/>
            <p:nvPr/>
          </p:nvSpPr>
          <p:spPr>
            <a:xfrm>
              <a:off x="1573071" y="2583248"/>
              <a:ext cx="6357982" cy="648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Образующие цилиндра</a:t>
              </a:r>
              <a:endParaRPr lang="ru-RU" sz="24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28" name="Рисунок 127" descr="btn_close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49619" y="2729342"/>
              <a:ext cx="285750" cy="295275"/>
            </a:xfrm>
            <a:prstGeom prst="rect">
              <a:avLst/>
            </a:prstGeom>
          </p:spPr>
        </p:pic>
      </p:grpSp>
      <p:grpSp>
        <p:nvGrpSpPr>
          <p:cNvPr id="2" name="Группа 16"/>
          <p:cNvGrpSpPr/>
          <p:nvPr/>
        </p:nvGrpSpPr>
        <p:grpSpPr>
          <a:xfrm>
            <a:off x="971600" y="1556792"/>
            <a:ext cx="2880320" cy="3672408"/>
            <a:chOff x="1440000" y="997994"/>
            <a:chExt cx="3552166" cy="3736800"/>
          </a:xfrm>
        </p:grpSpPr>
        <p:sp>
          <p:nvSpPr>
            <p:cNvPr id="18" name="Параллелограмм 17"/>
            <p:cNvSpPr/>
            <p:nvPr/>
          </p:nvSpPr>
          <p:spPr>
            <a:xfrm>
              <a:off x="1440000" y="3286124"/>
              <a:ext cx="3492000" cy="1214446"/>
            </a:xfrm>
            <a:prstGeom prst="parallelogram">
              <a:avLst/>
            </a:prstGeom>
            <a:solidFill>
              <a:schemeClr val="tx2">
                <a:lumMod val="20000"/>
                <a:lumOff val="80000"/>
                <a:alpha val="49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1968304" y="3418314"/>
              <a:ext cx="2484000" cy="90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1980000" y="1114314"/>
              <a:ext cx="2484000" cy="1404000"/>
            </a:xfrm>
            <a:prstGeom prst="ellipse">
              <a:avLst/>
            </a:prstGeom>
            <a:solidFill>
              <a:srgbClr val="FFD1D1"/>
            </a:solidFill>
            <a:ln w="19050">
              <a:solidFill>
                <a:schemeClr val="tx1"/>
              </a:solidFill>
            </a:ln>
            <a:scene3d>
              <a:camera prst="orthographicFront">
                <a:rot lat="18599993" lon="0" rev="0"/>
              </a:camera>
              <a:lightRig rig="threePt" dir="t"/>
            </a:scene3d>
            <a:sp3d extrusionH="2660650" prstMaterial="flat">
              <a:extrusionClr>
                <a:srgbClr val="FFC9C9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1969200" y="3420000"/>
              <a:ext cx="2484000" cy="9000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72000" y="3132000"/>
              <a:ext cx="3593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400" dirty="0" smtClean="0"/>
                <a:t>α</a:t>
              </a:r>
              <a:endParaRPr lang="ru-RU" sz="2400" dirty="0"/>
            </a:p>
          </p:txBody>
        </p:sp>
        <p:cxnSp>
          <p:nvCxnSpPr>
            <p:cNvPr id="23" name="Прямая со стрелкой 22"/>
            <p:cNvCxnSpPr/>
            <p:nvPr/>
          </p:nvCxnSpPr>
          <p:spPr>
            <a:xfrm rot="5400000">
              <a:off x="2268000" y="2892421"/>
              <a:ext cx="1928826" cy="1588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lgDash"/>
              <a:headEnd type="none" w="lg" len="lg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 rot="5400000">
              <a:off x="2916000" y="4180834"/>
              <a:ext cx="648000" cy="1588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lgDash"/>
              <a:headEnd type="none" w="lg" len="lg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 rot="5400000">
              <a:off x="3109520" y="4608000"/>
              <a:ext cx="252000" cy="1588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  <a:headEnd type="none" w="lg" len="lg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3214678" y="3857628"/>
              <a:ext cx="874748" cy="332272"/>
            </a:xfrm>
            <a:prstGeom prst="line">
              <a:avLst/>
            </a:prstGeom>
            <a:ln w="19050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>
              <a:stCxn id="36" idx="5"/>
              <a:endCxn id="21" idx="5"/>
            </p:cNvCxnSpPr>
            <p:nvPr/>
          </p:nvCxnSpPr>
          <p:spPr>
            <a:xfrm rot="5400000">
              <a:off x="3065226" y="3160398"/>
              <a:ext cx="2052000" cy="3600"/>
            </a:xfrm>
            <a:prstGeom prst="line">
              <a:avLst/>
            </a:prstGeom>
            <a:ln w="19050"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857488" y="3571876"/>
              <a:ext cx="3866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/>
                <a:t>O</a:t>
              </a:r>
              <a:endParaRPr lang="ru-RU" sz="2400" i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032000" y="4104000"/>
              <a:ext cx="4475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/>
                <a:t>M</a:t>
              </a:r>
              <a:endParaRPr lang="ru-RU" sz="2400" i="1" baseline="-250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268000" y="3816000"/>
              <a:ext cx="3626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/>
                <a:t>A</a:t>
              </a:r>
              <a:endParaRPr lang="ru-RU" sz="2400" i="1" baseline="-25000" dirty="0"/>
            </a:p>
          </p:txBody>
        </p:sp>
        <p:cxnSp>
          <p:nvCxnSpPr>
            <p:cNvPr id="31" name="Прямая соединительная линия 30"/>
            <p:cNvCxnSpPr/>
            <p:nvPr/>
          </p:nvCxnSpPr>
          <p:spPr>
            <a:xfrm rot="5400000">
              <a:off x="1251778" y="3132000"/>
              <a:ext cx="2070000" cy="1588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052000" y="4104000"/>
              <a:ext cx="3145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/>
                <a:t>L</a:t>
              </a:r>
              <a:endParaRPr lang="ru-RU" sz="2400" i="1" baseline="-25000" dirty="0"/>
            </a:p>
          </p:txBody>
        </p:sp>
        <p:cxnSp>
          <p:nvCxnSpPr>
            <p:cNvPr id="33" name="Прямая соединительная линия 32"/>
            <p:cNvCxnSpPr/>
            <p:nvPr/>
          </p:nvCxnSpPr>
          <p:spPr>
            <a:xfrm rot="5400000">
              <a:off x="1037464" y="3034446"/>
              <a:ext cx="2070000" cy="1588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Параллелограмм 33"/>
            <p:cNvSpPr/>
            <p:nvPr/>
          </p:nvSpPr>
          <p:spPr>
            <a:xfrm>
              <a:off x="1500166" y="1214422"/>
              <a:ext cx="3492000" cy="1214446"/>
            </a:xfrm>
            <a:prstGeom prst="parallelogram">
              <a:avLst/>
            </a:prstGeom>
            <a:solidFill>
              <a:srgbClr val="FFFF00">
                <a:alpha val="29000"/>
              </a:srgbClr>
            </a:solidFill>
            <a:ln>
              <a:solidFill>
                <a:srgbClr val="FFD7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572000" y="1152000"/>
              <a:ext cx="3481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400" dirty="0" smtClean="0"/>
                <a:t>β</a:t>
              </a:r>
              <a:endParaRPr lang="ru-RU" sz="2400" dirty="0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1972800" y="1368000"/>
              <a:ext cx="2484000" cy="900000"/>
            </a:xfrm>
            <a:prstGeom prst="ellipse">
              <a:avLst/>
            </a:prstGeom>
            <a:solidFill>
              <a:srgbClr val="FF9F9F">
                <a:alpha val="68000"/>
              </a:srgbClr>
            </a:solidFill>
            <a:ln w="1905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" name="Прямая соединительная линия 36"/>
            <p:cNvCxnSpPr/>
            <p:nvPr/>
          </p:nvCxnSpPr>
          <p:spPr>
            <a:xfrm>
              <a:off x="3214678" y="1785926"/>
              <a:ext cx="874748" cy="33227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2786050" y="1500174"/>
              <a:ext cx="4908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/>
                <a:t>O</a:t>
              </a:r>
              <a:r>
                <a:rPr lang="en-US" sz="2400" i="1" baseline="-25000" dirty="0" smtClean="0"/>
                <a:t>1</a:t>
              </a:r>
              <a:endParaRPr lang="ru-RU" sz="2400" i="1" baseline="-250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744000" y="1620000"/>
              <a:ext cx="5517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/>
                <a:t>M</a:t>
              </a:r>
              <a:r>
                <a:rPr lang="en-US" sz="2400" i="1" baseline="-25000" dirty="0" smtClean="0"/>
                <a:t>1</a:t>
              </a:r>
              <a:endParaRPr lang="ru-RU" sz="2400" i="1" baseline="-25000" dirty="0"/>
            </a:p>
          </p:txBody>
        </p:sp>
        <p:cxnSp>
          <p:nvCxnSpPr>
            <p:cNvPr id="40" name="Прямая со стрелкой 39"/>
            <p:cNvCxnSpPr/>
            <p:nvPr/>
          </p:nvCxnSpPr>
          <p:spPr>
            <a:xfrm rot="5400000">
              <a:off x="2839504" y="1393200"/>
              <a:ext cx="792000" cy="1588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headEnd type="none" w="lg" len="lg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>
              <a:stCxn id="32" idx="3"/>
            </p:cNvCxnSpPr>
            <p:nvPr/>
          </p:nvCxnSpPr>
          <p:spPr>
            <a:xfrm flipV="1">
              <a:off x="2366510" y="4286256"/>
              <a:ext cx="348102" cy="4857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4140000" y="1071546"/>
              <a:ext cx="4187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/>
                <a:t>L</a:t>
              </a:r>
              <a:r>
                <a:rPr lang="en-US" sz="2400" i="1" baseline="-25000" dirty="0" smtClean="0"/>
                <a:t>1</a:t>
              </a:r>
              <a:endParaRPr lang="ru-RU" sz="2400" i="1" baseline="-25000" dirty="0"/>
            </a:p>
          </p:txBody>
        </p:sp>
        <p:cxnSp>
          <p:nvCxnSpPr>
            <p:cNvPr id="43" name="Прямая соединительная линия 42"/>
            <p:cNvCxnSpPr/>
            <p:nvPr/>
          </p:nvCxnSpPr>
          <p:spPr>
            <a:xfrm flipV="1">
              <a:off x="3786182" y="1357298"/>
              <a:ext cx="348102" cy="4857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2268000" y="1728000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/>
                <a:t>A</a:t>
              </a:r>
              <a:r>
                <a:rPr lang="en-US" sz="2400" i="1" baseline="-25000" dirty="0" smtClean="0"/>
                <a:t>1</a:t>
              </a:r>
              <a:endParaRPr lang="ru-RU" sz="2400" i="1" baseline="-250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564000" y="3636000"/>
              <a:ext cx="2904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/>
                <a:t>r</a:t>
              </a:r>
              <a:endParaRPr lang="ru-RU" sz="2400" i="1" baseline="-25000" dirty="0"/>
            </a:p>
          </p:txBody>
        </p:sp>
        <p:cxnSp>
          <p:nvCxnSpPr>
            <p:cNvPr id="46" name="Прямая соединительная линия 45"/>
            <p:cNvCxnSpPr/>
            <p:nvPr/>
          </p:nvCxnSpPr>
          <p:spPr>
            <a:xfrm flipV="1">
              <a:off x="4214810" y="2571744"/>
              <a:ext cx="571504" cy="285752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flipH="1" flipV="1">
              <a:off x="3401191" y="1425163"/>
              <a:ext cx="599310" cy="2432470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flipV="1">
              <a:off x="2285988" y="1425163"/>
              <a:ext cx="1115203" cy="360767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rot="10800000">
              <a:off x="1571604" y="2928934"/>
              <a:ext cx="500066" cy="1588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 rot="10800000">
              <a:off x="1571604" y="2928934"/>
              <a:ext cx="714380" cy="285752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3240000" y="4643446"/>
              <a:ext cx="357190" cy="1588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TextBox 74"/>
          <p:cNvSpPr txBox="1"/>
          <p:nvPr/>
        </p:nvSpPr>
        <p:spPr>
          <a:xfrm>
            <a:off x="179512" y="5229200"/>
            <a:ext cx="5256584" cy="1446550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Тело, ограниченное цилиндрической поверхностью и двумя параллельными плоскостями с границами </a:t>
            </a: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L</a:t>
            </a:r>
            <a:r>
              <a:rPr lang="en-US" sz="2200" baseline="-25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называется цилиндром.</a:t>
            </a:r>
            <a:endParaRPr lang="ru-RU" sz="2200" baseline="-25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Заголовок 1"/>
          <p:cNvSpPr txBox="1">
            <a:spLocks/>
          </p:cNvSpPr>
          <p:nvPr/>
        </p:nvSpPr>
        <p:spPr>
          <a:xfrm>
            <a:off x="179512" y="116632"/>
            <a:ext cx="8856984" cy="576064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129" name="Прямоугольник 128"/>
          <p:cNvSpPr/>
          <p:nvPr/>
        </p:nvSpPr>
        <p:spPr>
          <a:xfrm>
            <a:off x="179512" y="0"/>
            <a:ext cx="41764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Цилиндр</a:t>
            </a:r>
            <a:endParaRPr lang="ru-RU" sz="40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132" name="Прямоугольник 131">
            <a:hlinkClick r:id="rId3" action="ppaction://hlinksldjump"/>
          </p:cNvPr>
          <p:cNvSpPr/>
          <p:nvPr/>
        </p:nvSpPr>
        <p:spPr>
          <a:xfrm>
            <a:off x="4572000" y="260648"/>
            <a:ext cx="1429200" cy="363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FF0000"/>
                </a:solidFill>
              </a:rPr>
              <a:t>понятия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37" name="Прямоугольник 136">
            <a:hlinkClick r:id="rId5" action="ppaction://hlinksldjump"/>
          </p:cNvPr>
          <p:cNvSpPr/>
          <p:nvPr/>
        </p:nvSpPr>
        <p:spPr>
          <a:xfrm>
            <a:off x="6084168" y="260648"/>
            <a:ext cx="1429200" cy="3636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объем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8" name="Прямоугольник 137">
            <a:hlinkClick r:id="rId7" action="ppaction://hlinksldjump"/>
          </p:cNvPr>
          <p:cNvSpPr/>
          <p:nvPr/>
        </p:nvSpPr>
        <p:spPr>
          <a:xfrm>
            <a:off x="7596336" y="260648"/>
            <a:ext cx="1368152" cy="36004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B050"/>
                </a:solidFill>
              </a:rPr>
              <a:t>задания</a:t>
            </a:r>
            <a:endParaRPr lang="ru-RU" sz="2000" dirty="0">
              <a:solidFill>
                <a:srgbClr val="00B050"/>
              </a:solidFill>
            </a:endParaRPr>
          </a:p>
        </p:txBody>
      </p:sp>
      <p:pic>
        <p:nvPicPr>
          <p:cNvPr id="157" name="Рисунок 156" descr="https://arhivurokov.ru/videouroki/html/2015/06/20/98713282/img4.jpg"/>
          <p:cNvPicPr/>
          <p:nvPr/>
        </p:nvPicPr>
        <p:blipFill>
          <a:blip r:embed="rId9" cstate="print"/>
          <a:srcRect l="69985" t="23128" r="4559" b="23565"/>
          <a:stretch>
            <a:fillRect/>
          </a:stretch>
        </p:blipFill>
        <p:spPr bwMode="auto">
          <a:xfrm>
            <a:off x="6228184" y="1556792"/>
            <a:ext cx="266429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5" name="Группа 84"/>
          <p:cNvGrpSpPr/>
          <p:nvPr/>
        </p:nvGrpSpPr>
        <p:grpSpPr>
          <a:xfrm>
            <a:off x="6300192" y="4797152"/>
            <a:ext cx="2592288" cy="648072"/>
            <a:chOff x="6300192" y="4797152"/>
            <a:chExt cx="2592288" cy="648072"/>
          </a:xfrm>
        </p:grpSpPr>
        <p:sp>
          <p:nvSpPr>
            <p:cNvPr id="90" name="Скругленный прямоугольник 89"/>
            <p:cNvSpPr/>
            <p:nvPr/>
          </p:nvSpPr>
          <p:spPr>
            <a:xfrm>
              <a:off x="6300192" y="4797152"/>
              <a:ext cx="2592288" cy="64807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    виды цилиндров</a:t>
              </a:r>
              <a:endParaRPr lang="ru-RU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7" name="Рисунок 96" descr="btn_quest.gif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372200" y="4941168"/>
              <a:ext cx="360040" cy="372041"/>
            </a:xfrm>
            <a:prstGeom prst="rect">
              <a:avLst/>
            </a:prstGeom>
            <a:effectLst>
              <a:glow rad="63500">
                <a:srgbClr val="FFFFFF">
                  <a:alpha val="14902"/>
                </a:srgbClr>
              </a:glow>
            </a:effectLst>
          </p:spPr>
        </p:pic>
      </p:grpSp>
      <p:pic>
        <p:nvPicPr>
          <p:cNvPr id="94" name="Рисунок 93" descr="btn_quest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123728" y="3140968"/>
            <a:ext cx="360040" cy="372041"/>
          </a:xfrm>
          <a:prstGeom prst="rect">
            <a:avLst/>
          </a:prstGeom>
          <a:effectLst>
            <a:glow rad="63500">
              <a:srgbClr val="FFFFFF">
                <a:alpha val="14902"/>
              </a:srgbClr>
            </a:glow>
          </a:effectLst>
        </p:spPr>
      </p:pic>
      <p:pic>
        <p:nvPicPr>
          <p:cNvPr id="102" name="Рисунок 101" descr="btn_quest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483768" y="1412776"/>
            <a:ext cx="360040" cy="372041"/>
          </a:xfrm>
          <a:prstGeom prst="rect">
            <a:avLst/>
          </a:prstGeom>
          <a:effectLst>
            <a:glow rad="63500">
              <a:srgbClr val="FFFFFF">
                <a:alpha val="14902"/>
              </a:srgbClr>
            </a:glow>
          </a:effectLst>
        </p:spPr>
      </p:pic>
      <p:pic>
        <p:nvPicPr>
          <p:cNvPr id="124" name="Рисунок 123" descr="btn_quest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11560" y="3212976"/>
            <a:ext cx="360040" cy="372041"/>
          </a:xfrm>
          <a:prstGeom prst="rect">
            <a:avLst/>
          </a:prstGeom>
          <a:effectLst>
            <a:glow rad="63500">
              <a:srgbClr val="FFFFFF">
                <a:alpha val="14902"/>
              </a:srgbClr>
            </a:glow>
          </a:effectLst>
        </p:spPr>
      </p:pic>
      <p:pic>
        <p:nvPicPr>
          <p:cNvPr id="125" name="Рисунок 124" descr="btn_quest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779912" y="2852936"/>
            <a:ext cx="360040" cy="372041"/>
          </a:xfrm>
          <a:prstGeom prst="rect">
            <a:avLst/>
          </a:prstGeom>
          <a:effectLst>
            <a:glow rad="63500">
              <a:srgbClr val="FFFFFF">
                <a:alpha val="14902"/>
              </a:srgbClr>
            </a:glow>
          </a:effectLst>
        </p:spPr>
      </p:pic>
      <p:grpSp>
        <p:nvGrpSpPr>
          <p:cNvPr id="82" name="Группа 81"/>
          <p:cNvGrpSpPr/>
          <p:nvPr/>
        </p:nvGrpSpPr>
        <p:grpSpPr>
          <a:xfrm>
            <a:off x="0" y="836712"/>
            <a:ext cx="6120680" cy="5832648"/>
            <a:chOff x="107504" y="836712"/>
            <a:chExt cx="6120680" cy="5832648"/>
          </a:xfrm>
        </p:grpSpPr>
        <p:grpSp>
          <p:nvGrpSpPr>
            <p:cNvPr id="135" name="Группа 87"/>
            <p:cNvGrpSpPr/>
            <p:nvPr/>
          </p:nvGrpSpPr>
          <p:grpSpPr>
            <a:xfrm>
              <a:off x="107504" y="836712"/>
              <a:ext cx="6120680" cy="5832648"/>
              <a:chOff x="108000" y="928670"/>
              <a:chExt cx="5286380" cy="5715040"/>
            </a:xfrm>
          </p:grpSpPr>
          <p:sp>
            <p:nvSpPr>
              <p:cNvPr id="136" name="Прямоугольник 135"/>
              <p:cNvSpPr/>
              <p:nvPr/>
            </p:nvSpPr>
            <p:spPr>
              <a:xfrm>
                <a:off x="108000" y="928670"/>
                <a:ext cx="5286380" cy="5715040"/>
              </a:xfrm>
              <a:prstGeom prst="rect">
                <a:avLst/>
              </a:prstGeom>
              <a:solidFill>
                <a:schemeClr val="bg2"/>
              </a:solidFill>
              <a:ln w="635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39" name="Рисунок 138" descr="btn_close.gif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5072066" y="1000108"/>
                <a:ext cx="285750" cy="295275"/>
              </a:xfrm>
              <a:prstGeom prst="rect">
                <a:avLst/>
              </a:prstGeom>
            </p:spPr>
          </p:pic>
        </p:grpSp>
        <p:sp>
          <p:nvSpPr>
            <p:cNvPr id="144" name="TextBox 143"/>
            <p:cNvSpPr txBox="1"/>
            <p:nvPr/>
          </p:nvSpPr>
          <p:spPr>
            <a:xfrm>
              <a:off x="323528" y="980728"/>
              <a:ext cx="2592288" cy="40011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Прямой круговой </a:t>
              </a:r>
              <a:endParaRPr lang="ru-RU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3131840" y="980728"/>
              <a:ext cx="2664296" cy="40011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Наклонный круговой</a:t>
              </a:r>
              <a:endParaRPr lang="ru-RU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395536" y="3645024"/>
              <a:ext cx="2592288" cy="40011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Скошенный</a:t>
              </a:r>
              <a:endParaRPr lang="ru-RU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3419872" y="3645024"/>
              <a:ext cx="2592288" cy="40011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Прямой некруговой </a:t>
              </a:r>
              <a:endParaRPr lang="ru-RU" sz="20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268" name="Picture 4" descr="ÐÐµÐ¾Ð¼ÐµÑÑÐ¸ÑÐµÑÐºÐ¸Ðµ ÑÐµÐ»Ð°. Ð¦Ð¸Ð»Ð¸Ð½Ð´Ñ.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755576" y="4221088"/>
              <a:ext cx="1656184" cy="2104235"/>
            </a:xfrm>
            <a:prstGeom prst="rect">
              <a:avLst/>
            </a:prstGeom>
            <a:noFill/>
          </p:spPr>
        </p:pic>
        <p:pic>
          <p:nvPicPr>
            <p:cNvPr id="11270" name="Picture 6" descr="ÐÐµÐ¾Ð¼ÐµÑÑÐ¸ÑÐµÑÐºÐ¸Ðµ ÑÐµÐ»Ð°. Ð¦Ð¸Ð»Ð¸Ð½Ð´Ñ.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827584" y="1628800"/>
              <a:ext cx="1656184" cy="1948453"/>
            </a:xfrm>
            <a:prstGeom prst="rect">
              <a:avLst/>
            </a:prstGeom>
            <a:noFill/>
          </p:spPr>
        </p:pic>
        <p:pic>
          <p:nvPicPr>
            <p:cNvPr id="154" name="Объект 3"/>
            <p:cNvPicPr>
              <a:picLocks noChangeAspect="1"/>
            </p:cNvPicPr>
            <p:nvPr/>
          </p:nvPicPr>
          <p:blipFill>
            <a:blip r:embed="rId13" cstate="print"/>
            <a:srcRect l="1662" t="-29" r="26932" b="3912"/>
            <a:stretch>
              <a:fillRect/>
            </a:stretch>
          </p:blipFill>
          <p:spPr>
            <a:xfrm>
              <a:off x="3707904" y="1484784"/>
              <a:ext cx="2016224" cy="2016224"/>
            </a:xfrm>
            <a:prstGeom prst="rect">
              <a:avLst/>
            </a:prstGeom>
          </p:spPr>
        </p:pic>
        <p:pic>
          <p:nvPicPr>
            <p:cNvPr id="11271" name="Picture 7"/>
            <p:cNvPicPr>
              <a:picLocks noChangeAspect="1" noChangeArrowheads="1"/>
            </p:cNvPicPr>
            <p:nvPr/>
          </p:nvPicPr>
          <p:blipFill>
            <a:blip r:embed="rId14" cstate="print"/>
            <a:srcRect l="29181" t="3435" b="12774"/>
            <a:stretch>
              <a:fillRect/>
            </a:stretch>
          </p:blipFill>
          <p:spPr bwMode="auto">
            <a:xfrm>
              <a:off x="3779912" y="4149080"/>
              <a:ext cx="1944216" cy="20219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5" name="Прямоугольник 154"/>
            <p:cNvSpPr/>
            <p:nvPr/>
          </p:nvSpPr>
          <p:spPr>
            <a:xfrm>
              <a:off x="3779912" y="6093296"/>
              <a:ext cx="12119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dirty="0" smtClean="0">
                  <a:latin typeface="Arial" pitchFamily="34" charset="0"/>
                  <a:cs typeface="Arial" pitchFamily="34" charset="0"/>
                </a:rPr>
                <a:t>парабола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8" name="Прямоугольник 77"/>
          <p:cNvSpPr/>
          <p:nvPr/>
        </p:nvSpPr>
        <p:spPr>
          <a:xfrm>
            <a:off x="6300192" y="1628800"/>
            <a:ext cx="26642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err="1" smtClean="0">
                <a:hlinkClick r:id="rId15"/>
              </a:rPr>
              <a:t>Водовзводная</a:t>
            </a:r>
            <a:r>
              <a:rPr lang="ru-RU" sz="1400" b="1" dirty="0" smtClean="0">
                <a:hlinkClick r:id="rId15"/>
              </a:rPr>
              <a:t> (Свиблова) башня</a:t>
            </a:r>
            <a:r>
              <a:rPr lang="ru-RU" sz="1400" dirty="0" smtClean="0"/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Возведена в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16" tooltip="1488 год"/>
              </a:rPr>
              <a:t>1488 году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17" tooltip="Италия"/>
              </a:rPr>
              <a:t>итальянским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архитектором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18" tooltip="Антон Фрязин"/>
              </a:rPr>
              <a:t>Антоном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  <a:hlinkClick r:id="rId18" tooltip="Антон Фрязин"/>
              </a:rPr>
              <a:t>Фрязиным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.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Высота башни цилиндрической 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ее  части  основания - 30,7 м.,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диаметр основания 15 м. Какой 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объем имеет цилиндрическое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основания башни?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6888181" y="4005064"/>
            <a:ext cx="144565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500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Узнай больше</a:t>
            </a:r>
            <a:endParaRPr lang="ru-RU" sz="1500" u="sng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Управляющая кнопка: домой 80">
            <a:hlinkClick r:id="rId19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</p:childTnLst>
        </p:cTn>
      </p:par>
    </p:tnLst>
    <p:bldLst>
      <p:bldP spid="78" grpId="0"/>
      <p:bldP spid="78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cene3d>
          <a:camera prst="orthographicFront"/>
          <a:lightRig rig="threePt" dir="t"/>
        </a:scene3d>
        <a:sp3d>
          <a:bevelT/>
        </a:sp3d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2115</TotalTime>
  <Words>1134</Words>
  <Application>Microsoft Office PowerPoint</Application>
  <PresentationFormat>Экран (4:3)</PresentationFormat>
  <Paragraphs>439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Объем ы  геометрических  тел </vt:lpstr>
      <vt:lpstr>Оглавление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TITAN</cp:lastModifiedBy>
  <cp:revision>295</cp:revision>
  <dcterms:modified xsi:type="dcterms:W3CDTF">2018-11-04T17:49:53Z</dcterms:modified>
</cp:coreProperties>
</file>