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5" r:id="rId2"/>
    <p:sldId id="256" r:id="rId3"/>
    <p:sldId id="259" r:id="rId4"/>
    <p:sldId id="264" r:id="rId5"/>
    <p:sldId id="260" r:id="rId6"/>
    <p:sldId id="261" r:id="rId7"/>
    <p:sldId id="262" r:id="rId8"/>
    <p:sldId id="263" r:id="rId9"/>
    <p:sldId id="258" r:id="rId10"/>
    <p:sldId id="266" r:id="rId11"/>
    <p:sldId id="25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E2A700"/>
    <a:srgbClr val="6666FF"/>
    <a:srgbClr val="6600FF"/>
    <a:srgbClr val="000099"/>
    <a:srgbClr val="000066"/>
    <a:srgbClr val="FEBB00"/>
    <a:srgbClr val="FFECB7"/>
    <a:srgbClr val="EE9F00"/>
    <a:srgbClr val="7A3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374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856B9-EE2B-4A6D-8BBC-6D54066C48F6}" type="datetimeFigureOut">
              <a:rPr lang="ru-RU" smtClean="0"/>
              <a:t>19.02.2018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547A19-EC5C-4CA5-93CC-9F81FE5BDA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4579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Изображение: </a:t>
            </a:r>
            <a:r>
              <a:rPr lang="en-US" dirty="0" smtClean="0"/>
              <a:t>http://postila.ru/post/39564030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47A19-EC5C-4CA5-93CC-9F81FE5BDAF0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20840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 уроке примеры</a:t>
            </a:r>
            <a:r>
              <a:rPr lang="ru-RU" baseline="0" dirty="0" smtClean="0"/>
              <a:t> буклетов и электронных плакатов приводятся в готовом виде (буклеты - в бумажном варианте, плакаты - в формате демонстрации с поддержкой макросов). В качестве образцов используются лучшие  работы учащихся предыдущих лет.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47A19-EC5C-4CA5-93CC-9F81FE5BDAF0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11552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Фото: </a:t>
            </a:r>
            <a:r>
              <a:rPr lang="en-US" dirty="0" smtClean="0"/>
              <a:t>http://tur.alfa-moscow.com/wp-content/uploads/11_02.jpg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47A19-EC5C-4CA5-93CC-9F81FE5BDAF0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4350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Фото: </a:t>
            </a:r>
            <a:r>
              <a:rPr lang="en-US" dirty="0" smtClean="0"/>
              <a:t>http://mtdata.ru/u19/photo20DE/20016515503-0/original.jpeg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47A19-EC5C-4CA5-93CC-9F81FE5BDAF0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6059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Фото: </a:t>
            </a:r>
            <a:r>
              <a:rPr lang="en-US" dirty="0" smtClean="0"/>
              <a:t>http://marinapetrova65.blogspot.ru/2016/04/png_26.html?m=1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47A19-EC5C-4CA5-93CC-9F81FE5BDAF0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7778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Фото: </a:t>
            </a:r>
            <a:r>
              <a:rPr lang="en-US" dirty="0" smtClean="0"/>
              <a:t>http://marinapetrova65.blogspot.ru/2016/04/png_26.html?m=1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47A19-EC5C-4CA5-93CC-9F81FE5BDAF0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77789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Фото: </a:t>
            </a:r>
            <a:r>
              <a:rPr lang="en-US" dirty="0" smtClean="0"/>
              <a:t>http://marinapetrova65.blogspot.ru/2016/04/png_26.html?m=1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47A19-EC5C-4CA5-93CC-9F81FE5BDAF0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7514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Фото: </a:t>
            </a:r>
            <a:r>
              <a:rPr lang="en-US" dirty="0" smtClean="0"/>
              <a:t>http://marinapetrova65.blogspot.ru/2016/04/png_26.html?m=1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47A19-EC5C-4CA5-93CC-9F81FE5BDAF0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08387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Фото: </a:t>
            </a:r>
            <a:r>
              <a:rPr lang="en-US" dirty="0" smtClean="0"/>
              <a:t>http://marinapetrova65.blogspot.ru/2016/04/png_26.html?m=1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47A19-EC5C-4CA5-93CC-9F81FE5BDAF0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7514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Фото: </a:t>
            </a:r>
            <a:r>
              <a:rPr lang="en-US" dirty="0" smtClean="0"/>
              <a:t>http://marinapetrova65.blogspot.ru/2016/04/png_26.html?m=1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47A19-EC5C-4CA5-93CC-9F81FE5BDAF0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08387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Фото: </a:t>
            </a:r>
            <a:r>
              <a:rPr lang="en-US" dirty="0" smtClean="0"/>
              <a:t>http://s1.1zoom.me/big3/814/St._Petersburg_Russia_463585.jpg</a:t>
            </a: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47A19-EC5C-4CA5-93CC-9F81FE5BDAF0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1155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C539-F89E-4D8D-B58B-D2B98AD751FF}" type="datetimeFigureOut">
              <a:rPr lang="ru-RU" smtClean="0"/>
              <a:t>19.02.2018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DC911-8DBF-433E-A489-5509A7E6F2E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3744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C539-F89E-4D8D-B58B-D2B98AD751FF}" type="datetimeFigureOut">
              <a:rPr lang="ru-RU" smtClean="0"/>
              <a:t>19.02.2018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DC911-8DBF-433E-A489-5509A7E6F2E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0174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C539-F89E-4D8D-B58B-D2B98AD751FF}" type="datetimeFigureOut">
              <a:rPr lang="ru-RU" smtClean="0"/>
              <a:t>19.02.2018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DC911-8DBF-433E-A489-5509A7E6F2E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2257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C539-F89E-4D8D-B58B-D2B98AD751FF}" type="datetimeFigureOut">
              <a:rPr lang="ru-RU" smtClean="0"/>
              <a:t>19.02.2018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DC911-8DBF-433E-A489-5509A7E6F2E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719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C539-F89E-4D8D-B58B-D2B98AD751FF}" type="datetimeFigureOut">
              <a:rPr lang="ru-RU" smtClean="0"/>
              <a:t>19.02.2018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DC911-8DBF-433E-A489-5509A7E6F2E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8670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C539-F89E-4D8D-B58B-D2B98AD751FF}" type="datetimeFigureOut">
              <a:rPr lang="ru-RU" smtClean="0"/>
              <a:t>19.02.2018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DC911-8DBF-433E-A489-5509A7E6F2E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1701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C539-F89E-4D8D-B58B-D2B98AD751FF}" type="datetimeFigureOut">
              <a:rPr lang="ru-RU" smtClean="0"/>
              <a:t>19.02.2018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DC911-8DBF-433E-A489-5509A7E6F2E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4190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C539-F89E-4D8D-B58B-D2B98AD751FF}" type="datetimeFigureOut">
              <a:rPr lang="ru-RU" smtClean="0"/>
              <a:t>19.02.2018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DC911-8DBF-433E-A489-5509A7E6F2E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8589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C539-F89E-4D8D-B58B-D2B98AD751FF}" type="datetimeFigureOut">
              <a:rPr lang="ru-RU" smtClean="0"/>
              <a:t>19.02.2018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DC911-8DBF-433E-A489-5509A7E6F2E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2702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C539-F89E-4D8D-B58B-D2B98AD751FF}" type="datetimeFigureOut">
              <a:rPr lang="ru-RU" smtClean="0"/>
              <a:t>19.02.2018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DC911-8DBF-433E-A489-5509A7E6F2E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2587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C539-F89E-4D8D-B58B-D2B98AD751FF}" type="datetimeFigureOut">
              <a:rPr lang="ru-RU" smtClean="0"/>
              <a:t>19.02.2018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DC911-8DBF-433E-A489-5509A7E6F2E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1403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0C539-F89E-4D8D-B58B-D2B98AD751FF}" type="datetimeFigureOut">
              <a:rPr lang="ru-RU" smtClean="0"/>
              <a:t>19.02.2018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DC911-8DBF-433E-A489-5509A7E6F2E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9326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13" Type="http://schemas.openxmlformats.org/officeDocument/2006/relationships/image" Target="../media/image21.png"/><Relationship Id="rId18" Type="http://schemas.microsoft.com/office/2007/relationships/hdphoto" Target="../media/hdphoto17.wdp"/><Relationship Id="rId3" Type="http://schemas.openxmlformats.org/officeDocument/2006/relationships/image" Target="../media/image17.jpeg"/><Relationship Id="rId7" Type="http://schemas.openxmlformats.org/officeDocument/2006/relationships/image" Target="../media/image18.png"/><Relationship Id="rId12" Type="http://schemas.microsoft.com/office/2007/relationships/hdphoto" Target="../media/hdphoto14.wdp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6" Type="http://schemas.microsoft.com/office/2007/relationships/hdphoto" Target="../media/hdphoto16.wdp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11" Type="http://schemas.openxmlformats.org/officeDocument/2006/relationships/image" Target="../media/image20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microsoft.com/office/2007/relationships/hdphoto" Target="../media/hdphoto13.wdp"/><Relationship Id="rId4" Type="http://schemas.openxmlformats.org/officeDocument/2006/relationships/slide" Target="slide4.xml"/><Relationship Id="rId9" Type="http://schemas.openxmlformats.org/officeDocument/2006/relationships/image" Target="../media/image19.png"/><Relationship Id="rId14" Type="http://schemas.microsoft.com/office/2007/relationships/hdphoto" Target="../media/hdphoto15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6.pn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8.xml"/><Relationship Id="rId3" Type="http://schemas.openxmlformats.org/officeDocument/2006/relationships/image" Target="../media/image7.png"/><Relationship Id="rId7" Type="http://schemas.microsoft.com/office/2007/relationships/hdphoto" Target="../media/hdphoto6.wdp"/><Relationship Id="rId12" Type="http://schemas.openxmlformats.org/officeDocument/2006/relationships/slide" Target="slide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slide" Target="slide7.xml"/><Relationship Id="rId5" Type="http://schemas.openxmlformats.org/officeDocument/2006/relationships/slide" Target="slide5.xml"/><Relationship Id="rId10" Type="http://schemas.microsoft.com/office/2007/relationships/hdphoto" Target="../media/hdphoto7.wdp"/><Relationship Id="rId4" Type="http://schemas.microsoft.com/office/2007/relationships/hdphoto" Target="../media/hdphoto5.wdp"/><Relationship Id="rId9" Type="http://schemas.openxmlformats.org/officeDocument/2006/relationships/image" Target="../media/image9.png"/><Relationship Id="rId14" Type="http://schemas.openxmlformats.org/officeDocument/2006/relationships/slide" Target="slide10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10.gi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microsoft.com/office/2007/relationships/hdphoto" Target="../media/hdphoto8.wdp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10.gif"/><Relationship Id="rId4" Type="http://schemas.microsoft.com/office/2007/relationships/hdphoto" Target="../media/hdphoto10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4.png"/><Relationship Id="rId7" Type="http://schemas.microsoft.com/office/2007/relationships/hdphoto" Target="../media/hdphoto9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slide" Target="slide4.xml"/><Relationship Id="rId4" Type="http://schemas.microsoft.com/office/2007/relationships/hdphoto" Target="../media/hdphoto1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0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5" Type="http://schemas.openxmlformats.org/officeDocument/2006/relationships/image" Target="../media/image12.png"/><Relationship Id="rId4" Type="http://schemas.openxmlformats.org/officeDocument/2006/relationships/slide" Target="slide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microsoft.com/office/2007/relationships/hdphoto" Target="../media/hdphoto9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slide" Target="slide4.xml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66"/>
            </a:gs>
            <a:gs pos="50000">
              <a:srgbClr val="000099"/>
            </a:gs>
            <a:gs pos="100000">
              <a:srgbClr val="66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playcast.ru/uploads/2017/06/15/2282393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3"/>
          <a:stretch/>
        </p:blipFill>
        <p:spPr bwMode="auto">
          <a:xfrm>
            <a:off x="0" y="3172954"/>
            <a:ext cx="5652120" cy="368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27784" y="2780928"/>
            <a:ext cx="6410588" cy="1584176"/>
          </a:xfrm>
        </p:spPr>
        <p:txBody>
          <a:bodyPr>
            <a:noAutofit/>
          </a:bodyPr>
          <a:lstStyle/>
          <a:p>
            <a:pPr algn="r"/>
            <a:r>
              <a:rPr lang="ru-RU" sz="2000" b="1" i="1" dirty="0" smtClean="0">
                <a:solidFill>
                  <a:srgbClr val="E2A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Автор-разработчик презентации: </a:t>
            </a:r>
            <a:br>
              <a:rPr lang="ru-RU" sz="2000" b="1" i="1" dirty="0" smtClean="0">
                <a:solidFill>
                  <a:srgbClr val="E2A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 smtClean="0">
                <a:solidFill>
                  <a:srgbClr val="E2A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Олейник Ирина Николаевна, учитель  предметов эстетического цикла МАОУ «Средняя общеобразовательная школа № 4» г. Краснокаменска Забайкальского края.  </a:t>
            </a:r>
            <a:endParaRPr lang="ru-RU" sz="2000" b="1" i="1" dirty="0">
              <a:solidFill>
                <a:srgbClr val="E2A7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16632"/>
            <a:ext cx="8424936" cy="2756190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solidFill>
                  <a:srgbClr val="FE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Презентация </a:t>
            </a:r>
            <a:r>
              <a:rPr lang="ru-RU" sz="2800" i="1" dirty="0">
                <a:solidFill>
                  <a:srgbClr val="FE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</a:t>
            </a:r>
            <a:r>
              <a:rPr lang="ru-RU" sz="2800" i="1" dirty="0" smtClean="0">
                <a:solidFill>
                  <a:srgbClr val="FE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бинарному уроку </a:t>
            </a:r>
            <a:r>
              <a:rPr lang="ru-RU" sz="2800" i="1" dirty="0">
                <a:solidFill>
                  <a:srgbClr val="FE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</a:t>
            </a:r>
            <a:r>
              <a:rPr lang="ru-RU" sz="2800" i="1" dirty="0" smtClean="0">
                <a:solidFill>
                  <a:srgbClr val="FE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учебным предметам «Изобразительное искусство» и «Информатика» в 7-ом </a:t>
            </a:r>
            <a:r>
              <a:rPr lang="ru-RU" sz="2800" i="1" dirty="0">
                <a:solidFill>
                  <a:srgbClr val="FE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классе на тему </a:t>
            </a:r>
            <a:r>
              <a:rPr lang="ru-RU" sz="2800" b="1" i="1" dirty="0" smtClean="0">
                <a:solidFill>
                  <a:srgbClr val="FE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«Русская архитектура – неотделимая часть мирового искусства»</a:t>
            </a:r>
            <a:r>
              <a:rPr lang="ru-RU" sz="2800" i="1" dirty="0" smtClean="0">
                <a:solidFill>
                  <a:srgbClr val="FE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с использованием технологии веб-квеста.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8082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 l="-7000" r="-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98000" y="0"/>
            <a:ext cx="6948000" cy="1124744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gradFill flip="none" rotWithShape="1">
                  <a:gsLst>
                    <a:gs pos="0">
                      <a:srgbClr val="EE9F00">
                        <a:shade val="30000"/>
                        <a:satMod val="115000"/>
                      </a:srgbClr>
                    </a:gs>
                    <a:gs pos="50000">
                      <a:srgbClr val="EE9F00">
                        <a:shade val="67500"/>
                        <a:satMod val="115000"/>
                      </a:srgbClr>
                    </a:gs>
                    <a:gs pos="100000">
                      <a:srgbClr val="EE9F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Примеры рекламно-информационной продукции</a:t>
            </a:r>
            <a:endParaRPr lang="ru-RU" sz="3200" b="1" i="1" dirty="0">
              <a:gradFill flip="none" rotWithShape="1">
                <a:gsLst>
                  <a:gs pos="0">
                    <a:srgbClr val="EE9F00">
                      <a:shade val="30000"/>
                      <a:satMod val="115000"/>
                    </a:srgbClr>
                  </a:gs>
                  <a:gs pos="50000">
                    <a:srgbClr val="EE9F00">
                      <a:shade val="67500"/>
                      <a:satMod val="115000"/>
                    </a:srgbClr>
                  </a:gs>
                  <a:gs pos="100000">
                    <a:srgbClr val="EE9F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http://www.clipartsfree.net/vector/large/download_Vector_Clipart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244408" y="5949280"/>
            <a:ext cx="720080" cy="720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2391" y="1111721"/>
            <a:ext cx="1196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CC9900"/>
                </a:solidFill>
              </a:rPr>
              <a:t>Буклет:</a:t>
            </a:r>
            <a:endParaRPr lang="ru-RU" b="1" i="1" dirty="0">
              <a:solidFill>
                <a:srgbClr val="CC99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03722" y="1142268"/>
            <a:ext cx="3086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CC9900"/>
                </a:solidFill>
              </a:rPr>
              <a:t>Электронный плакат:</a:t>
            </a:r>
            <a:endParaRPr lang="ru-RU" b="1" i="1" dirty="0">
              <a:solidFill>
                <a:srgbClr val="CC99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91" y="1536184"/>
            <a:ext cx="2809999" cy="198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42" y="3645024"/>
            <a:ext cx="2802922" cy="198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722" y="1971048"/>
            <a:ext cx="2162801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627315"/>
            <a:ext cx="1486926" cy="198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993" y="2509592"/>
            <a:ext cx="1489495" cy="1980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861048"/>
            <a:ext cx="1489493" cy="19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55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8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7" t="10486" r="1927" b="19349"/>
          <a:stretch/>
        </p:blipFill>
        <p:spPr>
          <a:xfrm>
            <a:off x="271732" y="548680"/>
            <a:ext cx="8600536" cy="102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07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53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31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21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40A00"/>
            </a:gs>
            <a:gs pos="83000">
              <a:srgbClr val="482400"/>
            </a:gs>
            <a:gs pos="100000">
              <a:srgbClr val="7A3D00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10000" y="19389"/>
            <a:ext cx="5724000" cy="720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gradFill flip="none" rotWithShape="1">
                  <a:gsLst>
                    <a:gs pos="0">
                      <a:srgbClr val="EE9F00">
                        <a:shade val="30000"/>
                        <a:satMod val="115000"/>
                      </a:srgbClr>
                    </a:gs>
                    <a:gs pos="50000">
                      <a:srgbClr val="EE9F00">
                        <a:shade val="67500"/>
                        <a:satMod val="115000"/>
                      </a:srgbClr>
                    </a:gs>
                    <a:gs pos="100000">
                      <a:srgbClr val="EE9F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Легенда </a:t>
            </a:r>
            <a:r>
              <a:rPr lang="ru-RU" b="1" i="1" dirty="0" smtClean="0">
                <a:gradFill flip="none" rotWithShape="1">
                  <a:gsLst>
                    <a:gs pos="0">
                      <a:srgbClr val="EE9F00">
                        <a:shade val="30000"/>
                        <a:satMod val="115000"/>
                      </a:srgbClr>
                    </a:gs>
                    <a:gs pos="50000">
                      <a:srgbClr val="EE9F00">
                        <a:shade val="67500"/>
                        <a:satMod val="115000"/>
                      </a:srgbClr>
                    </a:gs>
                    <a:gs pos="100000">
                      <a:srgbClr val="EE9F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веб-квеста</a:t>
            </a:r>
            <a:r>
              <a:rPr lang="ru-RU" b="1" i="1" dirty="0" smtClean="0">
                <a:gradFill flip="none" rotWithShape="1">
                  <a:gsLst>
                    <a:gs pos="0">
                      <a:srgbClr val="EE9F00">
                        <a:shade val="30000"/>
                        <a:satMod val="115000"/>
                      </a:srgbClr>
                    </a:gs>
                    <a:gs pos="50000">
                      <a:srgbClr val="EE9F00">
                        <a:shade val="67500"/>
                        <a:satMod val="115000"/>
                      </a:srgbClr>
                    </a:gs>
                    <a:gs pos="100000">
                      <a:srgbClr val="EE9F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b="1" i="1" dirty="0">
              <a:gradFill flip="none" rotWithShape="1">
                <a:gsLst>
                  <a:gs pos="0">
                    <a:srgbClr val="EE9F00">
                      <a:shade val="30000"/>
                      <a:satMod val="115000"/>
                    </a:srgbClr>
                  </a:gs>
                  <a:gs pos="50000">
                    <a:srgbClr val="EE9F00">
                      <a:shade val="67500"/>
                      <a:satMod val="115000"/>
                    </a:srgbClr>
                  </a:gs>
                  <a:gs pos="100000">
                    <a:srgbClr val="EE9F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836713"/>
            <a:ext cx="9036496" cy="3888432"/>
          </a:xfrm>
        </p:spPr>
        <p:txBody>
          <a:bodyPr>
            <a:normAutofit/>
          </a:bodyPr>
          <a:lstStyle/>
          <a:p>
            <a:pPr marL="177800" indent="0" algn="ctr">
              <a:buNone/>
              <a:tabLst>
                <a:tab pos="8788400" algn="l"/>
                <a:tab pos="8966200" algn="l"/>
              </a:tabLst>
            </a:pPr>
            <a:r>
              <a:rPr lang="ru-RU" sz="2800" i="1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 являетесь сотрудниками туристической фирмы «Я       </a:t>
            </a:r>
            <a:r>
              <a:rPr lang="ru-RU" sz="2800" i="1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Петербург».</a:t>
            </a:r>
            <a:endParaRPr lang="ru-RU" sz="2800" i="1" dirty="0" smtClean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7800" indent="0" algn="ctr">
              <a:buNone/>
              <a:tabLst>
                <a:tab pos="8788400" algn="l"/>
                <a:tab pos="8882063" algn="l"/>
                <a:tab pos="8966200" algn="l"/>
              </a:tabLst>
            </a:pPr>
            <a:r>
              <a:rPr lang="ru-RU" sz="2800" i="1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преддверии </a:t>
            </a:r>
            <a:r>
              <a:rPr lang="ru-RU" sz="2800" i="1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весенних </a:t>
            </a:r>
            <a:r>
              <a:rPr lang="ru-RU" sz="2800" i="1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каникул вам необходимо разработать туристические маршруты по культурно-историческим местам г. Санкт-Петербурга для школьников и их родителей. </a:t>
            </a:r>
          </a:p>
          <a:p>
            <a:pPr marL="177800" indent="0" algn="r">
              <a:buNone/>
              <a:tabLst>
                <a:tab pos="8788400" algn="l"/>
                <a:tab pos="8882063" algn="l"/>
                <a:tab pos="8966200" algn="l"/>
              </a:tabLst>
            </a:pPr>
            <a:r>
              <a:rPr lang="ru-RU" sz="2800" i="1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Ваше предложение должно заинтересовать </a:t>
            </a:r>
            <a:r>
              <a:rPr lang="ru-RU" sz="2800" i="1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как </a:t>
            </a:r>
            <a:r>
              <a:rPr lang="ru-RU" sz="2800" i="1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можно больше людей…</a:t>
            </a:r>
            <a:endParaRPr lang="ru-RU" sz="2800" i="1" dirty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http://s41.radikal.ru/i092/1103/85/1fd6669bc2db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174" b="9667"/>
          <a:stretch/>
        </p:blipFill>
        <p:spPr bwMode="auto">
          <a:xfrm>
            <a:off x="0" y="3952025"/>
            <a:ext cx="4848780" cy="290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mindmp3.ru/uploads/images/z/o/l/zolotoe_serdts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61001">
            <a:off x="4161171" y="1303556"/>
            <a:ext cx="504904" cy="4952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7104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40A00"/>
            </a:gs>
            <a:gs pos="83000">
              <a:srgbClr val="482400"/>
            </a:gs>
            <a:gs pos="100000">
              <a:srgbClr val="7A3D00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16.radikal.ru/i190/1103/e5/3c187497bddb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29" b="11198"/>
          <a:stretch/>
        </p:blipFill>
        <p:spPr bwMode="auto">
          <a:xfrm>
            <a:off x="0" y="4272941"/>
            <a:ext cx="5220072" cy="258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10000" y="19389"/>
            <a:ext cx="5724000" cy="720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gradFill flip="none" rotWithShape="1">
                  <a:gsLst>
                    <a:gs pos="0">
                      <a:srgbClr val="EE9F00">
                        <a:shade val="30000"/>
                        <a:satMod val="115000"/>
                      </a:srgbClr>
                    </a:gs>
                    <a:gs pos="50000">
                      <a:srgbClr val="EE9F00">
                        <a:shade val="67500"/>
                        <a:satMod val="115000"/>
                      </a:srgbClr>
                    </a:gs>
                    <a:gs pos="100000">
                      <a:srgbClr val="EE9F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Порядок работы:</a:t>
            </a:r>
            <a:endParaRPr lang="ru-RU" b="1" i="1" dirty="0">
              <a:gradFill flip="none" rotWithShape="1">
                <a:gsLst>
                  <a:gs pos="0">
                    <a:srgbClr val="EE9F00">
                      <a:shade val="30000"/>
                      <a:satMod val="115000"/>
                    </a:srgbClr>
                  </a:gs>
                  <a:gs pos="50000">
                    <a:srgbClr val="EE9F00">
                      <a:shade val="67500"/>
                      <a:satMod val="115000"/>
                    </a:srgbClr>
                  </a:gs>
                  <a:gs pos="100000">
                    <a:srgbClr val="EE9F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9512" y="692697"/>
            <a:ext cx="8856984" cy="4320480"/>
          </a:xfrm>
        </p:spPr>
        <p:txBody>
          <a:bodyPr>
            <a:normAutofit/>
          </a:bodyPr>
          <a:lstStyle/>
          <a:p>
            <a:pPr marL="355600" indent="-355600">
              <a:buFont typeface="+mj-lt"/>
              <a:buAutoNum type="arabicPeriod"/>
            </a:pPr>
            <a:r>
              <a:rPr lang="ru-RU" sz="2000" dirty="0" smtClean="0">
                <a:solidFill>
                  <a:srgbClr val="CC9900"/>
                </a:solidFill>
              </a:rPr>
              <a:t>Разделитесь на 4 группы </a:t>
            </a:r>
            <a:r>
              <a:rPr lang="ru-RU" sz="2000" dirty="0">
                <a:solidFill>
                  <a:srgbClr val="CC9900"/>
                </a:solidFill>
              </a:rPr>
              <a:t>с </a:t>
            </a:r>
            <a:r>
              <a:rPr lang="ru-RU" sz="2000" dirty="0" smtClean="0">
                <a:solidFill>
                  <a:srgbClr val="CC9900"/>
                </a:solidFill>
              </a:rPr>
              <a:t>приблизительно равным </a:t>
            </a:r>
            <a:r>
              <a:rPr lang="ru-RU" sz="2000" dirty="0">
                <a:solidFill>
                  <a:srgbClr val="CC9900"/>
                </a:solidFill>
              </a:rPr>
              <a:t>количеством участников.</a:t>
            </a:r>
          </a:p>
          <a:p>
            <a:pPr marL="355600" indent="-355600">
              <a:buFont typeface="+mj-lt"/>
              <a:buAutoNum type="arabicPeriod"/>
            </a:pPr>
            <a:r>
              <a:rPr lang="ru-RU" sz="2000" dirty="0" smtClean="0">
                <a:solidFill>
                  <a:srgbClr val="CC9900"/>
                </a:solidFill>
              </a:rPr>
              <a:t>Распределите между группами предложенные экскурсионные маршруты. </a:t>
            </a:r>
            <a:endParaRPr lang="ru-RU" sz="2000" dirty="0">
              <a:solidFill>
                <a:srgbClr val="CC9900"/>
              </a:solidFill>
            </a:endParaRPr>
          </a:p>
          <a:p>
            <a:pPr marL="355600" indent="-355600">
              <a:buFont typeface="+mj-lt"/>
              <a:buAutoNum type="arabicPeriod"/>
            </a:pPr>
            <a:r>
              <a:rPr lang="ru-RU" sz="2000" dirty="0" smtClean="0">
                <a:solidFill>
                  <a:srgbClr val="CC9900"/>
                </a:solidFill>
              </a:rPr>
              <a:t>Распределите роли </a:t>
            </a:r>
            <a:r>
              <a:rPr lang="ru-RU" sz="2000" dirty="0">
                <a:solidFill>
                  <a:srgbClr val="CC9900"/>
                </a:solidFill>
              </a:rPr>
              <a:t>среди членов </a:t>
            </a:r>
            <a:r>
              <a:rPr lang="ru-RU" sz="2000" dirty="0" smtClean="0">
                <a:solidFill>
                  <a:srgbClr val="CC9900"/>
                </a:solidFill>
              </a:rPr>
              <a:t>группы, договоритесь о сроках выполнения своей части работы каждым участником.</a:t>
            </a:r>
          </a:p>
          <a:p>
            <a:pPr marL="355600" indent="-355600">
              <a:buFont typeface="+mj-lt"/>
              <a:buAutoNum type="arabicPeriod"/>
            </a:pPr>
            <a:r>
              <a:rPr lang="ru-RU" sz="2000" dirty="0" smtClean="0">
                <a:solidFill>
                  <a:srgbClr val="CC9900"/>
                </a:solidFill>
              </a:rPr>
              <a:t>Ознакомьтесь с рекомендациями по подготовке проекта.</a:t>
            </a:r>
            <a:endParaRPr lang="ru-RU" sz="2000" dirty="0">
              <a:solidFill>
                <a:srgbClr val="CC9900"/>
              </a:solidFill>
            </a:endParaRPr>
          </a:p>
          <a:p>
            <a:pPr marL="355600" indent="-355600">
              <a:buFont typeface="+mj-lt"/>
              <a:buAutoNum type="arabicPeriod"/>
            </a:pPr>
            <a:r>
              <a:rPr lang="ru-RU" sz="2000" dirty="0">
                <a:solidFill>
                  <a:srgbClr val="CC9900"/>
                </a:solidFill>
              </a:rPr>
              <a:t>Изучите </a:t>
            </a:r>
            <a:r>
              <a:rPr lang="ru-RU" sz="2000" dirty="0" smtClean="0">
                <a:solidFill>
                  <a:srgbClr val="CC9900"/>
                </a:solidFill>
              </a:rPr>
              <a:t>предложенные информационные ресурсы.</a:t>
            </a:r>
            <a:endParaRPr lang="ru-RU" sz="2000" dirty="0">
              <a:solidFill>
                <a:srgbClr val="CC9900"/>
              </a:solidFill>
            </a:endParaRPr>
          </a:p>
          <a:p>
            <a:pPr marL="355600" indent="-355600">
              <a:buFont typeface="+mj-lt"/>
              <a:buAutoNum type="arabicPeriod"/>
            </a:pPr>
            <a:r>
              <a:rPr lang="ru-RU" sz="2000" dirty="0" smtClean="0">
                <a:solidFill>
                  <a:srgbClr val="CC9900"/>
                </a:solidFill>
              </a:rPr>
              <a:t>Для привлечения клиентов создайте рекламно-информационную продукцию (электронный плакат, презентацию в программе </a:t>
            </a:r>
            <a:r>
              <a:rPr lang="en-US" sz="2000" dirty="0" smtClean="0">
                <a:solidFill>
                  <a:srgbClr val="CC9900"/>
                </a:solidFill>
              </a:rPr>
              <a:t>Microsoft PowerPoint</a:t>
            </a:r>
            <a:r>
              <a:rPr lang="ru-RU" sz="2000" dirty="0" smtClean="0">
                <a:solidFill>
                  <a:srgbClr val="CC9900"/>
                </a:solidFill>
              </a:rPr>
              <a:t>, буклет в программе </a:t>
            </a:r>
            <a:r>
              <a:rPr lang="en-US" sz="2000" dirty="0" smtClean="0">
                <a:solidFill>
                  <a:srgbClr val="CC9900"/>
                </a:solidFill>
              </a:rPr>
              <a:t>Microsoft</a:t>
            </a:r>
            <a:r>
              <a:rPr lang="ru-RU" sz="2000" dirty="0" smtClean="0">
                <a:solidFill>
                  <a:srgbClr val="CC9900"/>
                </a:solidFill>
              </a:rPr>
              <a:t> </a:t>
            </a:r>
            <a:r>
              <a:rPr lang="en-US" sz="2000" dirty="0" smtClean="0">
                <a:solidFill>
                  <a:srgbClr val="CC9900"/>
                </a:solidFill>
              </a:rPr>
              <a:t>Word</a:t>
            </a:r>
            <a:r>
              <a:rPr lang="ru-RU" sz="2000" dirty="0" smtClean="0">
                <a:solidFill>
                  <a:srgbClr val="CC9900"/>
                </a:solidFill>
              </a:rPr>
              <a:t>). </a:t>
            </a:r>
            <a:endParaRPr lang="ru-RU" sz="2000" dirty="0">
              <a:solidFill>
                <a:srgbClr val="CC9900"/>
              </a:solidFill>
            </a:endParaRPr>
          </a:p>
          <a:p>
            <a:pPr marL="355600" indent="-355600">
              <a:buFont typeface="+mj-lt"/>
              <a:buAutoNum type="arabicPeriod"/>
            </a:pPr>
            <a:r>
              <a:rPr lang="ru-RU" sz="2000" dirty="0" smtClean="0">
                <a:solidFill>
                  <a:srgbClr val="CC9900"/>
                </a:solidFill>
              </a:rPr>
              <a:t>Презентуйте результаты работы своей команды на уроке.</a:t>
            </a:r>
            <a:endParaRPr lang="ru-RU" sz="2000" dirty="0">
              <a:solidFill>
                <a:srgbClr val="CC9900"/>
              </a:solidFill>
            </a:endParaRPr>
          </a:p>
        </p:txBody>
      </p:sp>
      <p:pic>
        <p:nvPicPr>
          <p:cNvPr id="6146" name="Picture 2" descr="http://www.clipartsfree.net/vector/large/download_Vector_Clipart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710" y="1712959"/>
            <a:ext cx="360040" cy="360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clipartsfree.net/vector/large/download_Vector_Clipart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960" y="2371876"/>
            <a:ext cx="360000" cy="3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clipartsfree.net/vector/large/download_Vector_Clipart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720" y="2731876"/>
            <a:ext cx="360000" cy="3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clipartsfree.net/vector/large/download_Vector_Clipart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280" y="3093419"/>
            <a:ext cx="360000" cy="3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77202" y="5057637"/>
            <a:ext cx="38701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2000" dirty="0" smtClean="0">
                <a:solidFill>
                  <a:srgbClr val="CC9900"/>
                </a:solidFill>
              </a:rPr>
              <a:t>С критериями оценивания работы вы можете ознакомиться здесь </a:t>
            </a:r>
            <a:endParaRPr lang="ru-RU" sz="2000" dirty="0">
              <a:solidFill>
                <a:srgbClr val="CC9900"/>
              </a:solidFill>
            </a:endParaRPr>
          </a:p>
        </p:txBody>
      </p:sp>
      <p:pic>
        <p:nvPicPr>
          <p:cNvPr id="10" name="Picture 2" descr="http://www.clipartsfree.net/vector/large/download_Vector_Clipart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713300"/>
            <a:ext cx="360000" cy="3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clipartsfree.net/vector/large/download_Vector_Clipart.pn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216" y="4092941"/>
            <a:ext cx="360000" cy="3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4688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40A00"/>
            </a:gs>
            <a:gs pos="83000">
              <a:srgbClr val="482400"/>
            </a:gs>
            <a:gs pos="100000">
              <a:srgbClr val="7A3D00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7818" y="0"/>
            <a:ext cx="7848364" cy="720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gradFill flip="none" rotWithShape="1">
                  <a:gsLst>
                    <a:gs pos="0">
                      <a:srgbClr val="EE9F00">
                        <a:shade val="30000"/>
                        <a:satMod val="115000"/>
                      </a:srgbClr>
                    </a:gs>
                    <a:gs pos="50000">
                      <a:srgbClr val="EE9F00">
                        <a:shade val="67500"/>
                        <a:satMod val="115000"/>
                      </a:srgbClr>
                    </a:gs>
                    <a:gs pos="100000">
                      <a:srgbClr val="EE9F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Предлагаемые маршруты:</a:t>
            </a:r>
            <a:endParaRPr lang="ru-RU" b="1" i="1" dirty="0">
              <a:gradFill flip="none" rotWithShape="1">
                <a:gsLst>
                  <a:gs pos="0">
                    <a:srgbClr val="EE9F00">
                      <a:shade val="30000"/>
                      <a:satMod val="115000"/>
                    </a:srgbClr>
                  </a:gs>
                  <a:gs pos="50000">
                    <a:srgbClr val="EE9F00">
                      <a:shade val="67500"/>
                      <a:satMod val="115000"/>
                    </a:srgbClr>
                  </a:gs>
                  <a:gs pos="100000">
                    <a:srgbClr val="EE9F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908720"/>
            <a:ext cx="8784976" cy="5217443"/>
          </a:xfrm>
        </p:spPr>
        <p:txBody>
          <a:bodyPr>
            <a:normAutofit/>
          </a:bodyPr>
          <a:lstStyle/>
          <a:p>
            <a:pPr>
              <a:buSzPct val="80000"/>
              <a:buBlip>
                <a:blip r:embed="rId3"/>
              </a:buBlip>
            </a:pPr>
            <a:r>
              <a:rPr lang="ru-RU" sz="2800" i="1" dirty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Символы Санкт-Петербурга: с</a:t>
            </a:r>
            <a:r>
              <a:rPr lang="ru-RU" sz="2800" i="1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амые известные музеи произведений искусства и памятников мировой культуры.</a:t>
            </a:r>
          </a:p>
          <a:p>
            <a:pPr>
              <a:buSzPct val="80000"/>
              <a:buBlip>
                <a:blip r:embed="rId3"/>
              </a:buBlip>
            </a:pPr>
            <a:r>
              <a:rPr lang="ru-RU" sz="2800" i="1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Памятники архитектуры: самые </a:t>
            </a:r>
            <a:r>
              <a:rPr lang="ru-RU" sz="2800" i="1" dirty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известные соборы </a:t>
            </a:r>
            <a:r>
              <a:rPr lang="ru-RU" sz="2800" i="1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Санкт-Петербурга.</a:t>
            </a:r>
          </a:p>
          <a:p>
            <a:pPr>
              <a:buSzPct val="80000"/>
              <a:buBlip>
                <a:blip r:embed="rId3"/>
              </a:buBlip>
            </a:pPr>
            <a:r>
              <a:rPr lang="ru-RU" sz="2800" i="1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Символы Санкт-Петербурга: памятники героям Отечественной войны 1812 г.</a:t>
            </a:r>
          </a:p>
          <a:p>
            <a:pPr>
              <a:buSzPct val="80000"/>
              <a:buBlip>
                <a:blip r:embed="rId3"/>
              </a:buBlip>
            </a:pPr>
            <a:r>
              <a:rPr lang="ru-RU" sz="2800" i="1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Пригороды Петербурга: дворцово-         парковый музей-заповедник Петергоф. </a:t>
            </a:r>
            <a:endParaRPr lang="ru-RU" sz="2800" i="1" dirty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://s39.radikal.ru/i084/1103/a9/d4f1a6ce07ec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527" b="6075"/>
          <a:stretch/>
        </p:blipFill>
        <p:spPr bwMode="auto">
          <a:xfrm>
            <a:off x="1331640" y="3429001"/>
            <a:ext cx="781236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clipartsfree.net/vector/large/download_Vector_Clipart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07504" y="5949280"/>
            <a:ext cx="720080" cy="720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78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40A00"/>
            </a:gs>
            <a:gs pos="83000">
              <a:srgbClr val="482400"/>
            </a:gs>
            <a:gs pos="100000">
              <a:srgbClr val="7A3D00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76000" y="0"/>
            <a:ext cx="2592000" cy="720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gradFill flip="none" rotWithShape="1">
                  <a:gsLst>
                    <a:gs pos="0">
                      <a:srgbClr val="EE9F00">
                        <a:shade val="30000"/>
                        <a:satMod val="115000"/>
                      </a:srgbClr>
                    </a:gs>
                    <a:gs pos="50000">
                      <a:srgbClr val="EE9F00">
                        <a:shade val="67500"/>
                        <a:satMod val="115000"/>
                      </a:srgbClr>
                    </a:gs>
                    <a:gs pos="100000">
                      <a:srgbClr val="EE9F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Роли:</a:t>
            </a:r>
            <a:endParaRPr lang="ru-RU" b="1" i="1" dirty="0">
              <a:gradFill flip="none" rotWithShape="1">
                <a:gsLst>
                  <a:gs pos="0">
                    <a:srgbClr val="EE9F00">
                      <a:shade val="30000"/>
                      <a:satMod val="115000"/>
                    </a:srgbClr>
                  </a:gs>
                  <a:gs pos="50000">
                    <a:srgbClr val="EE9F00">
                      <a:shade val="67500"/>
                      <a:satMod val="115000"/>
                    </a:srgbClr>
                  </a:gs>
                  <a:gs pos="100000">
                    <a:srgbClr val="EE9F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http://s014.radikal.ru/i326/1103/0a/492db2122c5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94" b="6579"/>
          <a:stretch/>
        </p:blipFill>
        <p:spPr bwMode="auto">
          <a:xfrm>
            <a:off x="0" y="3228532"/>
            <a:ext cx="5148064" cy="362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1"/>
          <p:cNvSpPr>
            <a:spLocks noGrp="1"/>
          </p:cNvSpPr>
          <p:nvPr>
            <p:ph idx="1"/>
          </p:nvPr>
        </p:nvSpPr>
        <p:spPr>
          <a:xfrm>
            <a:off x="215516" y="620689"/>
            <a:ext cx="8712968" cy="2160239"/>
          </a:xfrm>
        </p:spPr>
        <p:txBody>
          <a:bodyPr>
            <a:normAutofit/>
          </a:bodyPr>
          <a:lstStyle/>
          <a:p>
            <a:pPr>
              <a:lnSpc>
                <a:spcPts val="2500"/>
              </a:lnSpc>
              <a:buSzPct val="80000"/>
              <a:buBlip>
                <a:blip r:embed="rId5"/>
              </a:buBlip>
            </a:pPr>
            <a:r>
              <a:rPr lang="ru-RU" sz="2400" i="1" u="sng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Историки</a:t>
            </a:r>
            <a:r>
              <a:rPr lang="ru-RU" sz="2400" i="1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подбирают материалы по истории архитектурных памятников и других объектов культурного наследия.</a:t>
            </a:r>
          </a:p>
          <a:p>
            <a:pPr>
              <a:lnSpc>
                <a:spcPts val="2500"/>
              </a:lnSpc>
              <a:buSzPct val="80000"/>
              <a:buBlip>
                <a:blip r:embed="rId5"/>
              </a:buBlip>
            </a:pPr>
            <a:r>
              <a:rPr lang="ru-RU" sz="2400" i="1" u="sng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Искусствоведы</a:t>
            </a:r>
            <a:r>
              <a:rPr lang="ru-RU" sz="2400" i="1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описывают художественные достоинства объектов, выбранных для проведения экскурсионных туров.</a:t>
            </a:r>
          </a:p>
        </p:txBody>
      </p:sp>
      <p:sp>
        <p:nvSpPr>
          <p:cNvPr id="6" name="Объект 1"/>
          <p:cNvSpPr txBox="1">
            <a:spLocks/>
          </p:cNvSpPr>
          <p:nvPr/>
        </p:nvSpPr>
        <p:spPr>
          <a:xfrm>
            <a:off x="1115616" y="2636912"/>
            <a:ext cx="7920880" cy="2088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500"/>
              </a:lnSpc>
              <a:buSzPct val="80000"/>
              <a:buBlip>
                <a:blip r:embed="rId5"/>
              </a:buBlip>
            </a:pPr>
            <a:r>
              <a:rPr lang="ru-RU" sz="2400" i="1" u="sng" dirty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Фотографы</a:t>
            </a:r>
            <a:r>
              <a:rPr lang="ru-RU" sz="2400" i="1" dirty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подбирают качественные фотографии объектов маршрута или редактируют их при помощи фоторедактора.</a:t>
            </a:r>
            <a:endParaRPr lang="ru-RU" sz="2400" i="1" u="sng" dirty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2500"/>
              </a:lnSpc>
              <a:buSzPct val="80000"/>
              <a:buFont typeface="Arial" panose="020B0604020202020204" pitchFamily="34" charset="0"/>
              <a:buBlip>
                <a:blip r:embed="rId5"/>
              </a:buBlip>
            </a:pPr>
            <a:r>
              <a:rPr lang="ru-RU" sz="2400" i="1" u="sng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Веб-дизайнеры</a:t>
            </a:r>
            <a:r>
              <a:rPr lang="ru-RU" sz="2400" i="1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создают из собранных материалов рекламно-информационную продукцию (электронные плакаты, буклеты).</a:t>
            </a:r>
          </a:p>
          <a:p>
            <a:pPr>
              <a:lnSpc>
                <a:spcPts val="2500"/>
              </a:lnSpc>
              <a:buSzPct val="80000"/>
              <a:buFont typeface="Arial" panose="020B0604020202020204" pitchFamily="34" charset="0"/>
              <a:buBlip>
                <a:blip r:embed="rId5"/>
              </a:buBlip>
            </a:pPr>
            <a:endParaRPr lang="ru-RU" sz="2400" i="1" u="sng" dirty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 descr="http://www.clipartsfree.net/vector/large/download_Vector_Clipart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244408" y="5949280"/>
            <a:ext cx="720080" cy="720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32040" y="4735677"/>
            <a:ext cx="4032448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lvl="0" indent="-271463">
              <a:lnSpc>
                <a:spcPts val="2500"/>
              </a:lnSpc>
              <a:buSzPct val="80000"/>
              <a:buBlip>
                <a:blip r:embed="rId5"/>
              </a:buBlip>
            </a:pPr>
            <a:r>
              <a:rPr lang="ru-RU" sz="2400" i="1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u="sng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Гиды</a:t>
            </a:r>
            <a:r>
              <a:rPr lang="ru-RU" sz="2400" i="1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проводят «экскурсии» по </a:t>
            </a:r>
            <a:r>
              <a:rPr lang="ru-RU" sz="2400" i="1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лучшим </a:t>
            </a:r>
            <a:r>
              <a:rPr lang="ru-RU" sz="2400" i="1" dirty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местам Санкт-Петербурга.</a:t>
            </a:r>
          </a:p>
        </p:txBody>
      </p:sp>
    </p:spTree>
    <p:extLst>
      <p:ext uri="{BB962C8B-B14F-4D97-AF65-F5344CB8AC3E}">
        <p14:creationId xmlns:p14="http://schemas.microsoft.com/office/powerpoint/2010/main" val="98574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40A00"/>
            </a:gs>
            <a:gs pos="83000">
              <a:srgbClr val="482400"/>
            </a:gs>
            <a:gs pos="100000">
              <a:srgbClr val="7A3D00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18000" y="0"/>
            <a:ext cx="5508000" cy="720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gradFill flip="none" rotWithShape="1">
                  <a:gsLst>
                    <a:gs pos="0">
                      <a:srgbClr val="EE9F00">
                        <a:shade val="30000"/>
                        <a:satMod val="115000"/>
                      </a:srgbClr>
                    </a:gs>
                    <a:gs pos="50000">
                      <a:srgbClr val="EE9F00">
                        <a:shade val="67500"/>
                        <a:satMod val="115000"/>
                      </a:srgbClr>
                    </a:gs>
                    <a:gs pos="100000">
                      <a:srgbClr val="EE9F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Рекомендации:</a:t>
            </a:r>
            <a:endParaRPr lang="ru-RU" b="1" i="1" dirty="0">
              <a:gradFill flip="none" rotWithShape="1">
                <a:gsLst>
                  <a:gs pos="0">
                    <a:srgbClr val="EE9F00">
                      <a:shade val="30000"/>
                      <a:satMod val="115000"/>
                    </a:srgbClr>
                  </a:gs>
                  <a:gs pos="50000">
                    <a:srgbClr val="EE9F00">
                      <a:shade val="67500"/>
                      <a:satMod val="115000"/>
                    </a:srgbClr>
                  </a:gs>
                  <a:gs pos="100000">
                    <a:srgbClr val="EE9F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692696"/>
            <a:ext cx="8784976" cy="4525963"/>
          </a:xfrm>
        </p:spPr>
        <p:txBody>
          <a:bodyPr>
            <a:normAutofit/>
          </a:bodyPr>
          <a:lstStyle/>
          <a:p>
            <a:pPr marL="271463" indent="177800">
              <a:buNone/>
            </a:pPr>
            <a:r>
              <a:rPr lang="ru-RU" sz="2400" i="1" dirty="0" smtClean="0">
                <a:solidFill>
                  <a:srgbClr val="CC9900"/>
                </a:solidFill>
              </a:rPr>
              <a:t>Помните, что собранная вами информация должна быть краткой, но интересной и познавательной.</a:t>
            </a:r>
          </a:p>
          <a:p>
            <a:pPr marL="271463" indent="177800">
              <a:buNone/>
            </a:pPr>
            <a:r>
              <a:rPr lang="ru-RU" sz="2400" i="1" dirty="0" smtClean="0">
                <a:solidFill>
                  <a:srgbClr val="CC9900"/>
                </a:solidFill>
              </a:rPr>
              <a:t>Созданный вами проектный продукт (буклет, плакат и т.п.) должен быть ярким и привлекательным. Используйте различные эффекты оформления и анимации.</a:t>
            </a:r>
          </a:p>
          <a:p>
            <a:pPr marL="271463" indent="177800">
              <a:buNone/>
            </a:pPr>
            <a:r>
              <a:rPr lang="ru-RU" sz="2400" i="1" dirty="0" smtClean="0">
                <a:solidFill>
                  <a:srgbClr val="CC9900"/>
                </a:solidFill>
              </a:rPr>
              <a:t>Не забывайте, что вы работаете в команде. Учитесь договариваться и не нарушайте договорённостей о сроках выполнения и качестве проделанной работы. От личного вклада каждого участника веб-квеста  зависит успех работы всей группы.</a:t>
            </a:r>
            <a:endParaRPr lang="ru-RU" sz="2400" i="1" dirty="0">
              <a:solidFill>
                <a:srgbClr val="CC9900"/>
              </a:solidFill>
            </a:endParaRPr>
          </a:p>
        </p:txBody>
      </p:sp>
      <p:pic>
        <p:nvPicPr>
          <p:cNvPr id="4098" name="Picture 2" descr="http://i041.radikal.ru/1103/95/f1fc0428b80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336" b="9564"/>
          <a:stretch/>
        </p:blipFill>
        <p:spPr bwMode="auto">
          <a:xfrm>
            <a:off x="1907704" y="4239559"/>
            <a:ext cx="7236296" cy="2618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clipartsfree.net/vector/large/download_Vector_Clipart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07504" y="5949280"/>
            <a:ext cx="720080" cy="720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profitignitionblueprint.com/wp-content/uploads/2016/12/Ausrufezeichen_gold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98" t="4347" r="26405" b="3851"/>
          <a:stretch/>
        </p:blipFill>
        <p:spPr bwMode="auto">
          <a:xfrm>
            <a:off x="352315" y="692696"/>
            <a:ext cx="218984" cy="49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://profitignitionblueprint.com/wp-content/uploads/2016/12/Ausrufezeichen_gold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98" t="4347" r="26405" b="3851"/>
          <a:stretch/>
        </p:blipFill>
        <p:spPr bwMode="auto">
          <a:xfrm>
            <a:off x="352315" y="1484784"/>
            <a:ext cx="218984" cy="49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://profitignitionblueprint.com/wp-content/uploads/2016/12/Ausrufezeichen_gold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98" t="4347" r="26405" b="3851"/>
          <a:stretch/>
        </p:blipFill>
        <p:spPr bwMode="auto">
          <a:xfrm>
            <a:off x="352315" y="3048434"/>
            <a:ext cx="218984" cy="49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11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40A00"/>
            </a:gs>
            <a:gs pos="83000">
              <a:srgbClr val="482400"/>
            </a:gs>
            <a:gs pos="100000">
              <a:srgbClr val="7A3D00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gradFill flip="none" rotWithShape="1">
                  <a:gsLst>
                    <a:gs pos="0">
                      <a:srgbClr val="FEBB00">
                        <a:shade val="30000"/>
                        <a:satMod val="115000"/>
                      </a:srgbClr>
                    </a:gs>
                    <a:gs pos="50000">
                      <a:srgbClr val="FEBB00">
                        <a:shade val="67500"/>
                        <a:satMod val="115000"/>
                      </a:srgbClr>
                    </a:gs>
                    <a:gs pos="100000">
                      <a:srgbClr val="FEBB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Критерии оценивания проекта:</a:t>
            </a:r>
            <a:endParaRPr lang="ru-RU" sz="3600" b="1" i="1" dirty="0">
              <a:gradFill flip="none" rotWithShape="1">
                <a:gsLst>
                  <a:gs pos="0">
                    <a:srgbClr val="FEBB00">
                      <a:shade val="30000"/>
                      <a:satMod val="115000"/>
                    </a:srgbClr>
                  </a:gs>
                  <a:gs pos="50000">
                    <a:srgbClr val="FEBB00">
                      <a:shade val="67500"/>
                      <a:satMod val="115000"/>
                    </a:srgbClr>
                  </a:gs>
                  <a:gs pos="100000">
                    <a:srgbClr val="FEBB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http://s57.radikal.ru/i156/1103/da/054112b4c8fb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5" b="29194"/>
          <a:stretch/>
        </p:blipFill>
        <p:spPr bwMode="auto">
          <a:xfrm>
            <a:off x="0" y="3600483"/>
            <a:ext cx="5794698" cy="3257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clipartsfree.net/vector/large/download_Vector_Clipart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87935" y="5877272"/>
            <a:ext cx="720080" cy="720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1"/>
          <p:cNvSpPr>
            <a:spLocks noGrp="1"/>
          </p:cNvSpPr>
          <p:nvPr>
            <p:ph idx="1"/>
          </p:nvPr>
        </p:nvSpPr>
        <p:spPr>
          <a:xfrm>
            <a:off x="89756" y="764704"/>
            <a:ext cx="8964488" cy="3096344"/>
          </a:xfrm>
        </p:spPr>
        <p:txBody>
          <a:bodyPr>
            <a:normAutofit/>
          </a:bodyPr>
          <a:lstStyle/>
          <a:p>
            <a:pPr>
              <a:lnSpc>
                <a:spcPts val="2800"/>
              </a:lnSpc>
              <a:buSzPct val="80000"/>
              <a:buBlip>
                <a:blip r:embed="rId7"/>
              </a:buBlip>
            </a:pPr>
            <a:r>
              <a:rPr lang="ru-RU" sz="2800" i="1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достоверность представленной информации;</a:t>
            </a:r>
            <a:endParaRPr lang="ru-RU" sz="2800" i="1" dirty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2800"/>
              </a:lnSpc>
              <a:buSzPct val="80000"/>
              <a:buBlip>
                <a:blip r:embed="rId7"/>
              </a:buBlip>
            </a:pPr>
            <a:r>
              <a:rPr lang="ru-RU" sz="2800" i="1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её лаконичность, чёткость, познавательность;</a:t>
            </a:r>
          </a:p>
          <a:p>
            <a:pPr>
              <a:lnSpc>
                <a:spcPts val="2800"/>
              </a:lnSpc>
              <a:buSzPct val="80000"/>
              <a:buBlip>
                <a:blip r:embed="rId7"/>
              </a:buBlip>
            </a:pPr>
            <a:r>
              <a:rPr lang="ru-RU" sz="2800" i="1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наличие ссылок на источники информации, соблюдение авторских прав;</a:t>
            </a:r>
            <a:endParaRPr lang="ru-RU" sz="2800" i="1" dirty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2800"/>
              </a:lnSpc>
              <a:buSzPct val="80000"/>
              <a:buBlip>
                <a:blip r:embed="rId7"/>
              </a:buBlip>
            </a:pPr>
            <a:r>
              <a:rPr lang="ru-RU" sz="2800" i="1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эстетичность проектного продукта;</a:t>
            </a:r>
            <a:endParaRPr lang="ru-RU" sz="2800" i="1" dirty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2800"/>
              </a:lnSpc>
              <a:buSzPct val="80000"/>
              <a:buBlip>
                <a:blip r:embed="rId7"/>
              </a:buBlip>
            </a:pPr>
            <a:r>
              <a:rPr lang="ru-RU" sz="2800" i="1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своевременность </a:t>
            </a:r>
            <a:r>
              <a:rPr lang="ru-RU" sz="2800" i="1" dirty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выполнения работы;</a:t>
            </a:r>
          </a:p>
          <a:p>
            <a:pPr>
              <a:lnSpc>
                <a:spcPts val="2800"/>
              </a:lnSpc>
              <a:buSzPct val="80000"/>
              <a:buBlip>
                <a:blip r:embed="rId7"/>
              </a:buBlip>
            </a:pPr>
            <a:r>
              <a:rPr lang="ru-RU" sz="2800" i="1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качество представления материала</a:t>
            </a:r>
            <a:r>
              <a:rPr lang="ru-RU" sz="2800" i="1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499992" y="378904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spcBef>
                <a:spcPct val="20000"/>
              </a:spcBef>
              <a:buSzPct val="80000"/>
            </a:pPr>
            <a:r>
              <a:rPr lang="ru-RU" sz="2000" i="1" dirty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Каждый критерий оценивается в баллах (максимальное количество баллов по одному критерию - 5). Индивидуальные оценки будут зависеть от личного вклада каждого участника группы.</a:t>
            </a:r>
            <a:endParaRPr lang="ru-RU" sz="2000" i="1" dirty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876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 l="-7000" r="-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98000" y="0"/>
            <a:ext cx="6948000" cy="720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gradFill flip="none" rotWithShape="1">
                  <a:gsLst>
                    <a:gs pos="0">
                      <a:srgbClr val="EE9F00">
                        <a:shade val="30000"/>
                        <a:satMod val="115000"/>
                      </a:srgbClr>
                    </a:gs>
                    <a:gs pos="50000">
                      <a:srgbClr val="EE9F00">
                        <a:shade val="67500"/>
                        <a:satMod val="115000"/>
                      </a:srgbClr>
                    </a:gs>
                    <a:gs pos="100000">
                      <a:srgbClr val="EE9F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Интернет-ресурсы:</a:t>
            </a:r>
            <a:endParaRPr lang="ru-RU" b="1" i="1" dirty="0">
              <a:gradFill flip="none" rotWithShape="1">
                <a:gsLst>
                  <a:gs pos="0">
                    <a:srgbClr val="EE9F00">
                      <a:shade val="30000"/>
                      <a:satMod val="115000"/>
                    </a:srgbClr>
                  </a:gs>
                  <a:gs pos="50000">
                    <a:srgbClr val="EE9F00">
                      <a:shade val="67500"/>
                      <a:satMod val="115000"/>
                    </a:srgbClr>
                  </a:gs>
                  <a:gs pos="100000">
                    <a:srgbClr val="EE9F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1"/>
          <p:cNvSpPr>
            <a:spLocks noGrp="1"/>
          </p:cNvSpPr>
          <p:nvPr>
            <p:ph idx="1"/>
          </p:nvPr>
        </p:nvSpPr>
        <p:spPr>
          <a:xfrm>
            <a:off x="107504" y="620688"/>
            <a:ext cx="8928992" cy="5217443"/>
          </a:xfrm>
        </p:spPr>
        <p:txBody>
          <a:bodyPr>
            <a:normAutofit/>
          </a:bodyPr>
          <a:lstStyle/>
          <a:p>
            <a:pPr>
              <a:buSzPct val="80000"/>
              <a:buBlip>
                <a:blip r:embed="rId4"/>
              </a:buBlip>
            </a:pPr>
            <a:r>
              <a:rPr lang="ru-RU" sz="2000" dirty="0" smtClean="0">
                <a:solidFill>
                  <a:srgbClr val="CC9900"/>
                </a:solidFill>
              </a:rPr>
              <a:t>Свободная энциклопедия Википедия. Портал: Санкт-Петербург.</a:t>
            </a:r>
          </a:p>
          <a:p>
            <a:pPr>
              <a:buSzPct val="80000"/>
              <a:buBlip>
                <a:blip r:embed="rId4"/>
              </a:buBlip>
            </a:pPr>
            <a:r>
              <a:rPr lang="ru-RU" sz="2000" dirty="0" smtClean="0">
                <a:solidFill>
                  <a:srgbClr val="CC9900"/>
                </a:solidFill>
              </a:rPr>
              <a:t>Сайт «Государственный Эрмитаж»: раздел «Коллекции. История музея».</a:t>
            </a:r>
          </a:p>
          <a:p>
            <a:pPr>
              <a:buSzPct val="80000"/>
              <a:buBlip>
                <a:blip r:embed="rId4"/>
              </a:buBlip>
            </a:pPr>
            <a:r>
              <a:rPr lang="ru-RU" sz="2000" dirty="0" smtClean="0">
                <a:solidFill>
                  <a:srgbClr val="CC9900"/>
                </a:solidFill>
              </a:rPr>
              <a:t>Сайт «Русский музей»: разделы «Коллекции», «Виртуальные прогулки».</a:t>
            </a:r>
          </a:p>
          <a:p>
            <a:pPr>
              <a:buSzPct val="80000"/>
              <a:buBlip>
                <a:blip r:embed="rId4"/>
              </a:buBlip>
            </a:pPr>
            <a:r>
              <a:rPr lang="ru-RU" sz="2000" dirty="0">
                <a:solidFill>
                  <a:srgbClr val="CC9900"/>
                </a:solidFill>
              </a:rPr>
              <a:t>Свободная энциклопедия </a:t>
            </a:r>
            <a:r>
              <a:rPr lang="ru-RU" sz="2000" dirty="0" smtClean="0">
                <a:solidFill>
                  <a:srgbClr val="CC9900"/>
                </a:solidFill>
              </a:rPr>
              <a:t>Википедия</a:t>
            </a:r>
            <a:r>
              <a:rPr lang="ru-RU" sz="2000" dirty="0">
                <a:solidFill>
                  <a:srgbClr val="CC9900"/>
                </a:solidFill>
              </a:rPr>
              <a:t>. </a:t>
            </a:r>
            <a:r>
              <a:rPr lang="ru-RU" sz="2000" dirty="0" smtClean="0">
                <a:solidFill>
                  <a:srgbClr val="CC9900"/>
                </a:solidFill>
              </a:rPr>
              <a:t>Статьи </a:t>
            </a:r>
            <a:r>
              <a:rPr lang="ru-RU" sz="2000" dirty="0">
                <a:solidFill>
                  <a:srgbClr val="CC9900"/>
                </a:solidFill>
              </a:rPr>
              <a:t>«Храм Спаса-на-Крови», «Петропавловский собор», «Исаакиевский собор», «Петропавловский собор в Петергофе</a:t>
            </a:r>
            <a:r>
              <a:rPr lang="ru-RU" sz="2000" dirty="0" smtClean="0">
                <a:solidFill>
                  <a:srgbClr val="CC9900"/>
                </a:solidFill>
              </a:rPr>
              <a:t>».</a:t>
            </a:r>
          </a:p>
          <a:p>
            <a:pPr>
              <a:buSzPct val="80000"/>
              <a:buBlip>
                <a:blip r:embed="rId4"/>
              </a:buBlip>
            </a:pPr>
            <a:r>
              <a:rPr lang="ru-RU" sz="2000" dirty="0">
                <a:solidFill>
                  <a:srgbClr val="CC9900"/>
                </a:solidFill>
              </a:rPr>
              <a:t>Свободная энциклопедия Википедия</a:t>
            </a:r>
            <a:r>
              <a:rPr lang="ru-RU" sz="2000" dirty="0" smtClean="0">
                <a:solidFill>
                  <a:srgbClr val="CC9900"/>
                </a:solidFill>
              </a:rPr>
              <a:t>. </a:t>
            </a:r>
            <a:r>
              <a:rPr lang="ru-RU" sz="2000" dirty="0">
                <a:solidFill>
                  <a:srgbClr val="CC9900"/>
                </a:solidFill>
              </a:rPr>
              <a:t>Статьи «Александровская колонна», «Нарвские триумфальные ворота</a:t>
            </a:r>
            <a:r>
              <a:rPr lang="ru-RU" sz="2000" dirty="0" smtClean="0">
                <a:solidFill>
                  <a:srgbClr val="CC9900"/>
                </a:solidFill>
              </a:rPr>
              <a:t>», «</a:t>
            </a:r>
            <a:r>
              <a:rPr lang="ru-RU" sz="2000" dirty="0">
                <a:solidFill>
                  <a:srgbClr val="CC9900"/>
                </a:solidFill>
              </a:rPr>
              <a:t>Здание Главного штаба», «Памятники Кутузову и Барклаю-де-Толли </a:t>
            </a:r>
            <a:r>
              <a:rPr lang="ru-RU" sz="2000" dirty="0" smtClean="0">
                <a:solidFill>
                  <a:srgbClr val="CC9900"/>
                </a:solidFill>
              </a:rPr>
              <a:t>(С.-Петербург</a:t>
            </a:r>
            <a:r>
              <a:rPr lang="ru-RU" sz="2000" dirty="0">
                <a:solidFill>
                  <a:srgbClr val="CC9900"/>
                </a:solidFill>
              </a:rPr>
              <a:t>)».</a:t>
            </a:r>
            <a:endParaRPr lang="ru-RU" sz="2000" dirty="0" smtClean="0">
              <a:solidFill>
                <a:srgbClr val="CC9900"/>
              </a:solidFill>
            </a:endParaRPr>
          </a:p>
          <a:p>
            <a:pPr algn="r">
              <a:buSzPct val="80000"/>
              <a:buBlip>
                <a:blip r:embed="rId4"/>
              </a:buBlip>
            </a:pPr>
            <a:r>
              <a:rPr lang="ru-RU" sz="2000" dirty="0" smtClean="0">
                <a:solidFill>
                  <a:srgbClr val="CC9900"/>
                </a:solidFill>
              </a:rPr>
              <a:t>Официальный сайт </a:t>
            </a:r>
            <a:r>
              <a:rPr lang="ru-RU" sz="2000" dirty="0">
                <a:solidFill>
                  <a:srgbClr val="CC9900"/>
                </a:solidFill>
              </a:rPr>
              <a:t>Казанского кафедрального </a:t>
            </a:r>
            <a:r>
              <a:rPr lang="ru-RU" sz="2000" dirty="0" smtClean="0">
                <a:solidFill>
                  <a:srgbClr val="CC9900"/>
                </a:solidFill>
              </a:rPr>
              <a:t>собора.</a:t>
            </a:r>
            <a:endParaRPr lang="ru-RU" sz="2000" dirty="0">
              <a:solidFill>
                <a:srgbClr val="CC9900"/>
              </a:solidFill>
            </a:endParaRPr>
          </a:p>
          <a:p>
            <a:pPr algn="r">
              <a:buSzPct val="80000"/>
              <a:buBlip>
                <a:blip r:embed="rId4"/>
              </a:buBlip>
            </a:pPr>
            <a:r>
              <a:rPr lang="ru-RU" sz="2000" dirty="0">
                <a:solidFill>
                  <a:srgbClr val="CC9900"/>
                </a:solidFill>
              </a:rPr>
              <a:t>Википедия. </a:t>
            </a:r>
            <a:r>
              <a:rPr lang="ru-RU" sz="2000" dirty="0" smtClean="0">
                <a:solidFill>
                  <a:srgbClr val="CC9900"/>
                </a:solidFill>
              </a:rPr>
              <a:t>Статья «Петергоф </a:t>
            </a:r>
          </a:p>
          <a:p>
            <a:pPr marL="0" indent="0" algn="r">
              <a:buSzPct val="80000"/>
              <a:buNone/>
            </a:pPr>
            <a:r>
              <a:rPr lang="ru-RU" sz="2000" dirty="0" smtClean="0">
                <a:solidFill>
                  <a:srgbClr val="CC9900"/>
                </a:solidFill>
              </a:rPr>
              <a:t>(</a:t>
            </a:r>
            <a:r>
              <a:rPr lang="ru-RU" sz="2000" dirty="0">
                <a:solidFill>
                  <a:srgbClr val="CC9900"/>
                </a:solidFill>
              </a:rPr>
              <a:t>дворцово-парковый ансамбль</a:t>
            </a:r>
            <a:r>
              <a:rPr lang="ru-RU" sz="2000" dirty="0" smtClean="0">
                <a:solidFill>
                  <a:srgbClr val="CC9900"/>
                </a:solidFill>
              </a:rPr>
              <a:t>)».</a:t>
            </a:r>
          </a:p>
          <a:p>
            <a:pPr>
              <a:buSzPct val="80000"/>
              <a:buBlip>
                <a:blip r:embed="rId4"/>
              </a:buBlip>
            </a:pPr>
            <a:endParaRPr lang="ru-RU" sz="2000" dirty="0" smtClean="0">
              <a:solidFill>
                <a:srgbClr val="CC9900"/>
              </a:solidFill>
            </a:endParaRPr>
          </a:p>
          <a:p>
            <a:pPr>
              <a:buSzPct val="80000"/>
              <a:buBlip>
                <a:blip r:embed="rId4"/>
              </a:buBlip>
            </a:pPr>
            <a:endParaRPr lang="ru-RU" sz="2000" dirty="0">
              <a:solidFill>
                <a:srgbClr val="CC9900"/>
              </a:solidFill>
            </a:endParaRPr>
          </a:p>
        </p:txBody>
      </p:sp>
      <p:pic>
        <p:nvPicPr>
          <p:cNvPr id="6" name="Picture 2" descr="http://www.clipartsfree.net/vector/large/download_Vector_Clipart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244408" y="5949280"/>
            <a:ext cx="720080" cy="720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85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987</TotalTime>
  <Words>625</Words>
  <Application>Microsoft Office PowerPoint</Application>
  <PresentationFormat>Экран (4:3)</PresentationFormat>
  <Paragraphs>72</Paragraphs>
  <Slides>11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Автор-разработчик презентации:  Олейник Ирина Николаевна, учитель  предметов эстетического цикла МАОУ «Средняя общеобразовательная школа № 4» г. Краснокаменска Забайкальского края.  </vt:lpstr>
      <vt:lpstr>Презентация PowerPoint</vt:lpstr>
      <vt:lpstr>Легенда веб-квеста:</vt:lpstr>
      <vt:lpstr>Порядок работы:</vt:lpstr>
      <vt:lpstr>Предлагаемые маршруты:</vt:lpstr>
      <vt:lpstr>Роли:</vt:lpstr>
      <vt:lpstr>Рекомендации:</vt:lpstr>
      <vt:lpstr>Критерии оценивания проекта:</vt:lpstr>
      <vt:lpstr>Интернет-ресурсы:</vt:lpstr>
      <vt:lpstr>Примеры рекламно-информационной продукции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Ирина</cp:lastModifiedBy>
  <cp:revision>38</cp:revision>
  <dcterms:created xsi:type="dcterms:W3CDTF">2017-03-03T16:16:37Z</dcterms:created>
  <dcterms:modified xsi:type="dcterms:W3CDTF">2018-02-19T15:03:32Z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