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38" r:id="rId2"/>
    <p:sldId id="299" r:id="rId3"/>
    <p:sldId id="256" r:id="rId4"/>
    <p:sldId id="265" r:id="rId5"/>
    <p:sldId id="279" r:id="rId6"/>
    <p:sldId id="322" r:id="rId7"/>
    <p:sldId id="283" r:id="rId8"/>
    <p:sldId id="323" r:id="rId9"/>
    <p:sldId id="324" r:id="rId10"/>
    <p:sldId id="325" r:id="rId11"/>
    <p:sldId id="326" r:id="rId12"/>
    <p:sldId id="332" r:id="rId13"/>
    <p:sldId id="330" r:id="rId14"/>
    <p:sldId id="329" r:id="rId15"/>
    <p:sldId id="333" r:id="rId16"/>
    <p:sldId id="328" r:id="rId17"/>
    <p:sldId id="334" r:id="rId18"/>
    <p:sldId id="335" r:id="rId19"/>
    <p:sldId id="336" r:id="rId20"/>
    <p:sldId id="276" r:id="rId21"/>
    <p:sldId id="290" r:id="rId22"/>
    <p:sldId id="289" r:id="rId23"/>
    <p:sldId id="274" r:id="rId2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29" y="-77"/>
      </p:cViewPr>
      <p:guideLst>
        <p:guide orient="horz" pos="2160"/>
        <p:guide pos="384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002EA097-51C4-4A4A-B6C9-B9A9F7D3A480}" type="datetimeFigureOut">
              <a:rPr lang="ru-RU" smtClean="0"/>
              <a:t>19.04.2021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1883972-320E-484E-ADD8-0746BEF6949E}" type="slidenum">
              <a:rPr lang="ru-RU" smtClean="0"/>
              <a:t>‹#›</a:t>
            </a:fld>
            <a:endParaRPr lang="ru-RU"/>
          </a:p>
        </p:txBody>
      </p:sp>
    </p:spTree>
    <p:extLst>
      <p:ext uri="{BB962C8B-B14F-4D97-AF65-F5344CB8AC3E}">
        <p14:creationId xmlns:p14="http://schemas.microsoft.com/office/powerpoint/2010/main" val="23156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02EA097-51C4-4A4A-B6C9-B9A9F7D3A480}" type="datetimeFigureOut">
              <a:rPr lang="ru-RU" smtClean="0"/>
              <a:t>19.04.2021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1883972-320E-484E-ADD8-0746BEF6949E}" type="slidenum">
              <a:rPr lang="ru-RU" smtClean="0"/>
              <a:t>‹#›</a:t>
            </a:fld>
            <a:endParaRPr lang="ru-RU"/>
          </a:p>
        </p:txBody>
      </p:sp>
    </p:spTree>
    <p:extLst>
      <p:ext uri="{BB962C8B-B14F-4D97-AF65-F5344CB8AC3E}">
        <p14:creationId xmlns:p14="http://schemas.microsoft.com/office/powerpoint/2010/main" val="2951412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02EA097-51C4-4A4A-B6C9-B9A9F7D3A480}" type="datetimeFigureOut">
              <a:rPr lang="ru-RU" smtClean="0"/>
              <a:t>19.04.2021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1883972-320E-484E-ADD8-0746BEF6949E}"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659713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02EA097-51C4-4A4A-B6C9-B9A9F7D3A480}" type="datetimeFigureOut">
              <a:rPr lang="ru-RU" smtClean="0"/>
              <a:t>19.04.2021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1883972-320E-484E-ADD8-0746BEF6949E}" type="slidenum">
              <a:rPr lang="ru-RU" smtClean="0"/>
              <a:t>‹#›</a:t>
            </a:fld>
            <a:endParaRPr lang="ru-RU"/>
          </a:p>
        </p:txBody>
      </p:sp>
    </p:spTree>
    <p:extLst>
      <p:ext uri="{BB962C8B-B14F-4D97-AF65-F5344CB8AC3E}">
        <p14:creationId xmlns:p14="http://schemas.microsoft.com/office/powerpoint/2010/main" val="2479370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02EA097-51C4-4A4A-B6C9-B9A9F7D3A480}" type="datetimeFigureOut">
              <a:rPr lang="ru-RU" smtClean="0"/>
              <a:t>19.04.2021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1883972-320E-484E-ADD8-0746BEF6949E}"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97678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02EA097-51C4-4A4A-B6C9-B9A9F7D3A480}" type="datetimeFigureOut">
              <a:rPr lang="ru-RU" smtClean="0"/>
              <a:t>19.04.2021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1883972-320E-484E-ADD8-0746BEF6949E}" type="slidenum">
              <a:rPr lang="ru-RU" smtClean="0"/>
              <a:t>‹#›</a:t>
            </a:fld>
            <a:endParaRPr lang="ru-RU"/>
          </a:p>
        </p:txBody>
      </p:sp>
    </p:spTree>
    <p:extLst>
      <p:ext uri="{BB962C8B-B14F-4D97-AF65-F5344CB8AC3E}">
        <p14:creationId xmlns:p14="http://schemas.microsoft.com/office/powerpoint/2010/main" val="20545499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02EA097-51C4-4A4A-B6C9-B9A9F7D3A480}" type="datetimeFigureOut">
              <a:rPr lang="ru-RU" smtClean="0"/>
              <a:t>19.04.2021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1883972-320E-484E-ADD8-0746BEF6949E}" type="slidenum">
              <a:rPr lang="ru-RU" smtClean="0"/>
              <a:t>‹#›</a:t>
            </a:fld>
            <a:endParaRPr lang="ru-RU"/>
          </a:p>
        </p:txBody>
      </p:sp>
    </p:spTree>
    <p:extLst>
      <p:ext uri="{BB962C8B-B14F-4D97-AF65-F5344CB8AC3E}">
        <p14:creationId xmlns:p14="http://schemas.microsoft.com/office/powerpoint/2010/main" val="18006600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02EA097-51C4-4A4A-B6C9-B9A9F7D3A480}" type="datetimeFigureOut">
              <a:rPr lang="ru-RU" smtClean="0"/>
              <a:t>19.04.2021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1883972-320E-484E-ADD8-0746BEF6949E}" type="slidenum">
              <a:rPr lang="ru-RU" smtClean="0"/>
              <a:t>‹#›</a:t>
            </a:fld>
            <a:endParaRPr lang="ru-RU"/>
          </a:p>
        </p:txBody>
      </p:sp>
    </p:spTree>
    <p:extLst>
      <p:ext uri="{BB962C8B-B14F-4D97-AF65-F5344CB8AC3E}">
        <p14:creationId xmlns:p14="http://schemas.microsoft.com/office/powerpoint/2010/main" val="2160394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02EA097-51C4-4A4A-B6C9-B9A9F7D3A480}" type="datetimeFigureOut">
              <a:rPr lang="ru-RU" smtClean="0"/>
              <a:t>19.04.2021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1883972-320E-484E-ADD8-0746BEF6949E}" type="slidenum">
              <a:rPr lang="ru-RU" smtClean="0"/>
              <a:t>‹#›</a:t>
            </a:fld>
            <a:endParaRPr lang="ru-RU"/>
          </a:p>
        </p:txBody>
      </p:sp>
    </p:spTree>
    <p:extLst>
      <p:ext uri="{BB962C8B-B14F-4D97-AF65-F5344CB8AC3E}">
        <p14:creationId xmlns:p14="http://schemas.microsoft.com/office/powerpoint/2010/main" val="1406364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02EA097-51C4-4A4A-B6C9-B9A9F7D3A480}" type="datetimeFigureOut">
              <a:rPr lang="ru-RU" smtClean="0"/>
              <a:t>19.04.2021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1883972-320E-484E-ADD8-0746BEF6949E}" type="slidenum">
              <a:rPr lang="ru-RU" smtClean="0"/>
              <a:t>‹#›</a:t>
            </a:fld>
            <a:endParaRPr lang="ru-RU"/>
          </a:p>
        </p:txBody>
      </p:sp>
    </p:spTree>
    <p:extLst>
      <p:ext uri="{BB962C8B-B14F-4D97-AF65-F5344CB8AC3E}">
        <p14:creationId xmlns:p14="http://schemas.microsoft.com/office/powerpoint/2010/main" val="1180255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02EA097-51C4-4A4A-B6C9-B9A9F7D3A480}" type="datetimeFigureOut">
              <a:rPr lang="ru-RU" smtClean="0"/>
              <a:t>19.04.2021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1883972-320E-484E-ADD8-0746BEF6949E}" type="slidenum">
              <a:rPr lang="ru-RU" smtClean="0"/>
              <a:t>‹#›</a:t>
            </a:fld>
            <a:endParaRPr lang="ru-RU"/>
          </a:p>
        </p:txBody>
      </p:sp>
    </p:spTree>
    <p:extLst>
      <p:ext uri="{BB962C8B-B14F-4D97-AF65-F5344CB8AC3E}">
        <p14:creationId xmlns:p14="http://schemas.microsoft.com/office/powerpoint/2010/main" val="2861731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02EA097-51C4-4A4A-B6C9-B9A9F7D3A480}" type="datetimeFigureOut">
              <a:rPr lang="ru-RU" smtClean="0"/>
              <a:t>19.04.2021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1883972-320E-484E-ADD8-0746BEF6949E}" type="slidenum">
              <a:rPr lang="ru-RU" smtClean="0"/>
              <a:t>‹#›</a:t>
            </a:fld>
            <a:endParaRPr lang="ru-RU"/>
          </a:p>
        </p:txBody>
      </p:sp>
    </p:spTree>
    <p:extLst>
      <p:ext uri="{BB962C8B-B14F-4D97-AF65-F5344CB8AC3E}">
        <p14:creationId xmlns:p14="http://schemas.microsoft.com/office/powerpoint/2010/main" val="2718134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002EA097-51C4-4A4A-B6C9-B9A9F7D3A480}" type="datetimeFigureOut">
              <a:rPr lang="ru-RU" smtClean="0"/>
              <a:t>19.04.2021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1883972-320E-484E-ADD8-0746BEF6949E}" type="slidenum">
              <a:rPr lang="ru-RU" smtClean="0"/>
              <a:t>‹#›</a:t>
            </a:fld>
            <a:endParaRPr lang="ru-RU"/>
          </a:p>
        </p:txBody>
      </p:sp>
    </p:spTree>
    <p:extLst>
      <p:ext uri="{BB962C8B-B14F-4D97-AF65-F5344CB8AC3E}">
        <p14:creationId xmlns:p14="http://schemas.microsoft.com/office/powerpoint/2010/main" val="3257607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2EA097-51C4-4A4A-B6C9-B9A9F7D3A480}" type="datetimeFigureOut">
              <a:rPr lang="ru-RU" smtClean="0"/>
              <a:t>19.04.2021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1883972-320E-484E-ADD8-0746BEF6949E}" type="slidenum">
              <a:rPr lang="ru-RU" smtClean="0"/>
              <a:t>‹#›</a:t>
            </a:fld>
            <a:endParaRPr lang="ru-RU"/>
          </a:p>
        </p:txBody>
      </p:sp>
    </p:spTree>
    <p:extLst>
      <p:ext uri="{BB962C8B-B14F-4D97-AF65-F5344CB8AC3E}">
        <p14:creationId xmlns:p14="http://schemas.microsoft.com/office/powerpoint/2010/main" val="3174427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002EA097-51C4-4A4A-B6C9-B9A9F7D3A480}" type="datetimeFigureOut">
              <a:rPr lang="ru-RU" smtClean="0"/>
              <a:t>19.04.2021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1883972-320E-484E-ADD8-0746BEF6949E}" type="slidenum">
              <a:rPr lang="ru-RU" smtClean="0"/>
              <a:t>‹#›</a:t>
            </a:fld>
            <a:endParaRPr lang="ru-RU"/>
          </a:p>
        </p:txBody>
      </p:sp>
    </p:spTree>
    <p:extLst>
      <p:ext uri="{BB962C8B-B14F-4D97-AF65-F5344CB8AC3E}">
        <p14:creationId xmlns:p14="http://schemas.microsoft.com/office/powerpoint/2010/main" val="4209674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02EA097-51C4-4A4A-B6C9-B9A9F7D3A480}" type="datetimeFigureOut">
              <a:rPr lang="ru-RU" smtClean="0"/>
              <a:t>19.04.2021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1883972-320E-484E-ADD8-0746BEF6949E}" type="slidenum">
              <a:rPr lang="ru-RU" smtClean="0"/>
              <a:t>‹#›</a:t>
            </a:fld>
            <a:endParaRPr lang="ru-RU"/>
          </a:p>
        </p:txBody>
      </p:sp>
    </p:spTree>
    <p:extLst>
      <p:ext uri="{BB962C8B-B14F-4D97-AF65-F5344CB8AC3E}">
        <p14:creationId xmlns:p14="http://schemas.microsoft.com/office/powerpoint/2010/main" val="1043311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02EA097-51C4-4A4A-B6C9-B9A9F7D3A480}" type="datetimeFigureOut">
              <a:rPr lang="ru-RU" smtClean="0"/>
              <a:t>19.04.2021</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1883972-320E-484E-ADD8-0746BEF6949E}" type="slidenum">
              <a:rPr lang="ru-RU" smtClean="0"/>
              <a:t>‹#›</a:t>
            </a:fld>
            <a:endParaRPr lang="ru-RU"/>
          </a:p>
        </p:txBody>
      </p:sp>
    </p:spTree>
    <p:extLst>
      <p:ext uri="{BB962C8B-B14F-4D97-AF65-F5344CB8AC3E}">
        <p14:creationId xmlns:p14="http://schemas.microsoft.com/office/powerpoint/2010/main" val="20528115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27851" y="2543680"/>
            <a:ext cx="9525368" cy="1670509"/>
          </a:xfrm>
        </p:spPr>
        <p:txBody>
          <a:bodyPr/>
          <a:lstStyle/>
          <a:p>
            <a:pPr algn="ctr"/>
            <a:r>
              <a:rPr lang="ru-RU" sz="4000" b="1" dirty="0" smtClean="0"/>
              <a:t>Презентация к уроку по учебному предмету «Биология» в 8-ом классе на тему «Опора </a:t>
            </a:r>
            <a:r>
              <a:rPr lang="ru-RU" sz="4000" b="1" dirty="0" smtClean="0"/>
              <a:t>и движение. Значение опорно-двигательной системы. Состав и строение </a:t>
            </a:r>
            <a:r>
              <a:rPr lang="ru-RU" sz="4000" b="1" dirty="0" smtClean="0"/>
              <a:t>костей».</a:t>
            </a:r>
            <a:endParaRPr lang="ru-RU" sz="4000" b="1" dirty="0"/>
          </a:p>
        </p:txBody>
      </p:sp>
      <p:sp>
        <p:nvSpPr>
          <p:cNvPr id="4" name="Подзаголовок 3"/>
          <p:cNvSpPr>
            <a:spLocks noGrp="1"/>
          </p:cNvSpPr>
          <p:nvPr>
            <p:ph type="subTitle" idx="1"/>
          </p:nvPr>
        </p:nvSpPr>
        <p:spPr>
          <a:xfrm>
            <a:off x="1710422" y="4750901"/>
            <a:ext cx="8046226" cy="1082971"/>
          </a:xfrm>
        </p:spPr>
        <p:txBody>
          <a:bodyPr>
            <a:normAutofit fontScale="62500" lnSpcReduction="20000"/>
          </a:bodyPr>
          <a:lstStyle/>
          <a:p>
            <a:pPr algn="ctr"/>
            <a:r>
              <a:rPr lang="ru-RU" sz="3200" b="1" dirty="0" smtClean="0"/>
              <a:t>Автор </a:t>
            </a:r>
            <a:r>
              <a:rPr lang="ru-RU" sz="3200" b="1" dirty="0"/>
              <a:t>—  разработчик презентации, </a:t>
            </a:r>
            <a:endParaRPr lang="ru-RU" sz="3200" b="1" dirty="0" smtClean="0"/>
          </a:p>
          <a:p>
            <a:pPr algn="ctr"/>
            <a:r>
              <a:rPr lang="ru-RU" sz="3200" b="1" dirty="0" smtClean="0"/>
              <a:t>Сергеева Лариса Ивановна, учитель биологии </a:t>
            </a:r>
          </a:p>
          <a:p>
            <a:pPr algn="ctr"/>
            <a:r>
              <a:rPr lang="ru-RU" sz="3200" b="1" dirty="0" smtClean="0"/>
              <a:t>МБОУ СОШ № 4 г. Татарска Новосибирской области</a:t>
            </a:r>
            <a:endParaRPr lang="ru-RU" sz="3200" b="1" dirty="0"/>
          </a:p>
        </p:txBody>
      </p:sp>
    </p:spTree>
    <p:extLst>
      <p:ext uri="{BB962C8B-B14F-4D97-AF65-F5344CB8AC3E}">
        <p14:creationId xmlns:p14="http://schemas.microsoft.com/office/powerpoint/2010/main" val="22367943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744962" cy="503583"/>
          </a:xfrm>
        </p:spPr>
        <p:txBody>
          <a:bodyPr>
            <a:normAutofit/>
          </a:bodyPr>
          <a:lstStyle/>
          <a:p>
            <a:pPr algn="ctr"/>
            <a:r>
              <a:rPr lang="ru-RU" sz="2000" dirty="0" smtClean="0"/>
              <a:t>Функции опорно-двигательной системы</a:t>
            </a:r>
            <a:endParaRPr lang="ru-RU" sz="2000" dirty="0"/>
          </a:p>
        </p:txBody>
      </p:sp>
      <p:sp>
        <p:nvSpPr>
          <p:cNvPr id="3" name="Объект 2"/>
          <p:cNvSpPr>
            <a:spLocks noGrp="1"/>
          </p:cNvSpPr>
          <p:nvPr>
            <p:ph idx="1"/>
          </p:nvPr>
        </p:nvSpPr>
        <p:spPr>
          <a:xfrm>
            <a:off x="751480" y="1285946"/>
            <a:ext cx="10340589" cy="5313637"/>
          </a:xfrm>
        </p:spPr>
        <p:txBody>
          <a:bodyPr>
            <a:noAutofit/>
          </a:bodyPr>
          <a:lstStyle/>
          <a:p>
            <a:pPr algn="just"/>
            <a:r>
              <a:rPr lang="ru-RU" sz="1200" b="1" u="sng" dirty="0" smtClean="0">
                <a:solidFill>
                  <a:schemeClr val="accent1"/>
                </a:solidFill>
              </a:rPr>
              <a:t>Двигательная </a:t>
            </a:r>
            <a:r>
              <a:rPr lang="ru-RU" sz="1200" b="1" u="sng" dirty="0">
                <a:solidFill>
                  <a:schemeClr val="accent1"/>
                </a:solidFill>
              </a:rPr>
              <a:t>функция </a:t>
            </a:r>
            <a:r>
              <a:rPr lang="ru-RU" sz="1200" dirty="0">
                <a:solidFill>
                  <a:schemeClr val="accent1"/>
                </a:solidFill>
              </a:rPr>
              <a:t>обеспечивает перемещение тела и его частей в пространстве. Двигательная функция возможна только при условии взаимодействия мышц и костей скелета, так как мышцы приводят в движение костные </a:t>
            </a:r>
            <a:r>
              <a:rPr lang="ru-RU" sz="1200" dirty="0" smtClean="0">
                <a:solidFill>
                  <a:schemeClr val="accent1"/>
                </a:solidFill>
              </a:rPr>
              <a:t>рычаги.</a:t>
            </a:r>
          </a:p>
          <a:p>
            <a:pPr algn="just"/>
            <a:r>
              <a:rPr lang="ru-RU" sz="1200" b="1" u="sng" dirty="0" smtClean="0">
                <a:solidFill>
                  <a:schemeClr val="accent1"/>
                </a:solidFill>
              </a:rPr>
              <a:t>Защитная функция.</a:t>
            </a:r>
            <a:endParaRPr lang="ru-RU" sz="1200" dirty="0" smtClean="0">
              <a:solidFill>
                <a:schemeClr val="accent1"/>
              </a:solidFill>
            </a:endParaRPr>
          </a:p>
          <a:p>
            <a:pPr algn="just"/>
            <a:r>
              <a:rPr lang="ru-RU" sz="1200" dirty="0" smtClean="0">
                <a:solidFill>
                  <a:schemeClr val="accent1"/>
                </a:solidFill>
              </a:rPr>
              <a:t>Кости </a:t>
            </a:r>
            <a:r>
              <a:rPr lang="ru-RU" sz="1200" dirty="0">
                <a:solidFill>
                  <a:schemeClr val="accent1"/>
                </a:solidFill>
              </a:rPr>
              <a:t>скелета защищают органы от травм. Так, спинной и головной мозг находятся в костном «футляре» - головной мозг защищен черепом, - спинной позвоночником. Грудная клетка закрывает сердце и легкие, дыхательные пути, пищевод  и крупные кровеносные сосуды. Органы брюшной полости сзади защищены позвоночником, снизу – тазовыми костями, спереди – мышцами брюшного пресса</a:t>
            </a:r>
            <a:r>
              <a:rPr lang="ru-RU" sz="1200" dirty="0" smtClean="0">
                <a:solidFill>
                  <a:schemeClr val="accent1"/>
                </a:solidFill>
              </a:rPr>
              <a:t>.</a:t>
            </a:r>
            <a:endParaRPr lang="ru-RU" sz="1200" dirty="0">
              <a:solidFill>
                <a:schemeClr val="accent1"/>
              </a:solidFill>
            </a:endParaRPr>
          </a:p>
          <a:p>
            <a:pPr algn="just"/>
            <a:r>
              <a:rPr lang="ru-RU" sz="1200" b="1" u="sng" dirty="0" smtClean="0">
                <a:solidFill>
                  <a:schemeClr val="accent1"/>
                </a:solidFill>
              </a:rPr>
              <a:t>Опорная </a:t>
            </a:r>
            <a:r>
              <a:rPr lang="ru-RU" sz="1200" b="1" u="sng" dirty="0">
                <a:solidFill>
                  <a:schemeClr val="accent1"/>
                </a:solidFill>
              </a:rPr>
              <a:t>функция</a:t>
            </a:r>
            <a:endParaRPr lang="ru-RU" sz="1200" dirty="0">
              <a:solidFill>
                <a:schemeClr val="accent1"/>
              </a:solidFill>
            </a:endParaRPr>
          </a:p>
          <a:p>
            <a:pPr algn="just"/>
            <a:r>
              <a:rPr lang="ru-RU" sz="1200" dirty="0" smtClean="0">
                <a:solidFill>
                  <a:schemeClr val="accent1"/>
                </a:solidFill>
              </a:rPr>
              <a:t>Опорно-двигательная </a:t>
            </a:r>
            <a:r>
              <a:rPr lang="ru-RU" sz="1200" dirty="0">
                <a:solidFill>
                  <a:schemeClr val="accent1"/>
                </a:solidFill>
              </a:rPr>
              <a:t>система  осуществляет опору для тела в целом, а также  для всех его частей и органов. Опорная функция – проявляется в том,  что кости скелета и мышцы образуют прочный каркас, определяющий положение внутренних органов и не дающий им возможности смещаться</a:t>
            </a:r>
            <a:r>
              <a:rPr lang="ru-RU" sz="1200" dirty="0" smtClean="0">
                <a:solidFill>
                  <a:schemeClr val="accent1"/>
                </a:solidFill>
              </a:rPr>
              <a:t>.</a:t>
            </a:r>
            <a:endParaRPr lang="ru-RU" sz="1200" dirty="0">
              <a:solidFill>
                <a:schemeClr val="accent1"/>
              </a:solidFill>
            </a:endParaRPr>
          </a:p>
          <a:p>
            <a:pPr algn="just"/>
            <a:r>
              <a:rPr lang="ru-RU" sz="1200" b="1" u="sng" dirty="0" smtClean="0">
                <a:solidFill>
                  <a:schemeClr val="accent1"/>
                </a:solidFill>
              </a:rPr>
              <a:t>Биологические </a:t>
            </a:r>
            <a:r>
              <a:rPr lang="ru-RU" sz="1200" b="1" u="sng" dirty="0">
                <a:solidFill>
                  <a:schemeClr val="accent1"/>
                </a:solidFill>
              </a:rPr>
              <a:t>функции.</a:t>
            </a:r>
            <a:endParaRPr lang="ru-RU" sz="1200" dirty="0">
              <a:solidFill>
                <a:schemeClr val="accent1"/>
              </a:solidFill>
            </a:endParaRPr>
          </a:p>
          <a:p>
            <a:pPr algn="just"/>
            <a:r>
              <a:rPr lang="ru-RU" sz="1200" dirty="0" smtClean="0">
                <a:solidFill>
                  <a:schemeClr val="accent1"/>
                </a:solidFill>
              </a:rPr>
              <a:t>Наряду </a:t>
            </a:r>
            <a:r>
              <a:rPr lang="ru-RU" sz="1200" dirty="0">
                <a:solidFill>
                  <a:schemeClr val="accent1"/>
                </a:solidFill>
              </a:rPr>
              <a:t>с механическими функциями, костная система выполняет ряд биологических функций. В костях находится основной запас минеральных солей: кальция,  фосфора. Они используются организмом по мере необходимости, поэтому костная система принимает самое непосредственное участие в минеральном обмене. В костях находится красный костный мозг, участвующий в процессах кроветворения.</a:t>
            </a:r>
          </a:p>
        </p:txBody>
      </p:sp>
      <p:pic>
        <p:nvPicPr>
          <p:cNvPr id="4" name="Рисунок 3"/>
          <p:cNvPicPr>
            <a:picLocks noChangeAspect="1"/>
          </p:cNvPicPr>
          <p:nvPr/>
        </p:nvPicPr>
        <p:blipFill>
          <a:blip r:embed="rId2"/>
          <a:stretch>
            <a:fillRect/>
          </a:stretch>
        </p:blipFill>
        <p:spPr>
          <a:xfrm>
            <a:off x="4100282" y="5267739"/>
            <a:ext cx="1821492" cy="1331844"/>
          </a:xfrm>
          <a:prstGeom prst="rect">
            <a:avLst/>
          </a:prstGeom>
        </p:spPr>
      </p:pic>
    </p:spTree>
    <p:extLst>
      <p:ext uri="{BB962C8B-B14F-4D97-AF65-F5344CB8AC3E}">
        <p14:creationId xmlns:p14="http://schemas.microsoft.com/office/powerpoint/2010/main" val="10670208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79767" y="1027529"/>
            <a:ext cx="9321431" cy="4697411"/>
          </a:xfrm>
        </p:spPr>
        <p:txBody>
          <a:bodyPr>
            <a:noAutofit/>
          </a:bodyPr>
          <a:lstStyle/>
          <a:p>
            <a:pPr algn="just"/>
            <a:r>
              <a:rPr lang="ru-RU" sz="2000" b="1" dirty="0">
                <a:solidFill>
                  <a:schemeClr val="accent1"/>
                </a:solidFill>
              </a:rPr>
              <a:t> </a:t>
            </a:r>
            <a:r>
              <a:rPr lang="ru-RU" sz="2000" dirty="0">
                <a:solidFill>
                  <a:schemeClr val="accent1"/>
                </a:solidFill>
              </a:rPr>
              <a:t>О существовании костей в нашем теле знает каждый. Скрещенные кости и череп – знак, отпугивающий излишне любознательных, использовали пираты. В художественной литературе много черепов и скелетов. Чаще всего они вносят в повествование атмосферы таинственности. Действует скелет и в сказках. Старославянское слово «</a:t>
            </a:r>
            <a:r>
              <a:rPr lang="ru-RU" sz="2000" dirty="0" err="1">
                <a:solidFill>
                  <a:schemeClr val="accent1"/>
                </a:solidFill>
              </a:rPr>
              <a:t>кощь</a:t>
            </a:r>
            <a:r>
              <a:rPr lang="ru-RU" sz="2000" dirty="0">
                <a:solidFill>
                  <a:schemeClr val="accent1"/>
                </a:solidFill>
              </a:rPr>
              <a:t>» («</a:t>
            </a:r>
            <a:r>
              <a:rPr lang="ru-RU" sz="2000" dirty="0" err="1">
                <a:solidFill>
                  <a:schemeClr val="accent1"/>
                </a:solidFill>
              </a:rPr>
              <a:t>кошть</a:t>
            </a:r>
            <a:r>
              <a:rPr lang="ru-RU" sz="2000" dirty="0">
                <a:solidFill>
                  <a:schemeClr val="accent1"/>
                </a:solidFill>
              </a:rPr>
              <a:t>») означает «сухой». От него произошло слово «кость» и название персонажа русских сказок - Кощей Бессмертный. Такое имя ему отведено не случайно – кости надолго «переживают» человека и порой сохраняются в земле тысячелетиями, почти не </a:t>
            </a:r>
            <a:r>
              <a:rPr lang="ru-RU" sz="2000" dirty="0" smtClean="0">
                <a:solidFill>
                  <a:schemeClr val="accent1"/>
                </a:solidFill>
              </a:rPr>
              <a:t>изменяясь.</a:t>
            </a:r>
          </a:p>
          <a:p>
            <a:pPr algn="just"/>
            <a:r>
              <a:rPr lang="ru-RU" sz="2000" dirty="0" smtClean="0">
                <a:solidFill>
                  <a:schemeClr val="accent1"/>
                </a:solidFill>
              </a:rPr>
              <a:t>Давайте </a:t>
            </a:r>
            <a:r>
              <a:rPr lang="ru-RU" sz="2000" dirty="0">
                <a:solidFill>
                  <a:schemeClr val="accent1"/>
                </a:solidFill>
              </a:rPr>
              <a:t>шаг за шагом выясним, какие особенности строения придают костям такие уникальные свойства</a:t>
            </a:r>
            <a:r>
              <a:rPr lang="ru-RU" sz="2000" dirty="0" smtClean="0">
                <a:solidFill>
                  <a:schemeClr val="accent1"/>
                </a:solidFill>
              </a:rPr>
              <a:t>.</a:t>
            </a:r>
            <a:endParaRPr lang="ru-RU" sz="2000" dirty="0">
              <a:solidFill>
                <a:schemeClr val="accent1"/>
              </a:solidFill>
            </a:endParaRPr>
          </a:p>
        </p:txBody>
      </p:sp>
    </p:spTree>
    <p:extLst>
      <p:ext uri="{BB962C8B-B14F-4D97-AF65-F5344CB8AC3E}">
        <p14:creationId xmlns:p14="http://schemas.microsoft.com/office/powerpoint/2010/main" val="7775477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8671" y="1042437"/>
            <a:ext cx="9500337" cy="5815563"/>
          </a:xfrm>
        </p:spPr>
        <p:txBody>
          <a:bodyPr>
            <a:normAutofit/>
          </a:bodyPr>
          <a:lstStyle/>
          <a:p>
            <a:pPr algn="just"/>
            <a:r>
              <a:rPr lang="ru-RU" sz="2400" dirty="0" smtClean="0">
                <a:solidFill>
                  <a:schemeClr val="accent1"/>
                </a:solidFill>
              </a:rPr>
              <a:t>Прочитайте текст учебника на стр. 46 Химический состав костей.</a:t>
            </a:r>
          </a:p>
          <a:p>
            <a:pPr algn="just"/>
            <a:endParaRPr lang="ru-RU" sz="2400" dirty="0" smtClean="0">
              <a:solidFill>
                <a:schemeClr val="accent1"/>
              </a:solidFill>
            </a:endParaRPr>
          </a:p>
          <a:p>
            <a:pPr algn="just"/>
            <a:endParaRPr lang="ru-RU" sz="2400" dirty="0">
              <a:solidFill>
                <a:schemeClr val="accent1"/>
              </a:solidFill>
            </a:endParaRPr>
          </a:p>
          <a:p>
            <a:pPr algn="just"/>
            <a:endParaRPr lang="ru-RU" sz="2400" dirty="0" smtClean="0">
              <a:solidFill>
                <a:schemeClr val="accent1"/>
              </a:solidFill>
            </a:endParaRPr>
          </a:p>
          <a:p>
            <a:pPr algn="just"/>
            <a:endParaRPr lang="ru-RU" sz="2400" dirty="0">
              <a:solidFill>
                <a:schemeClr val="accent1"/>
              </a:solidFill>
            </a:endParaRPr>
          </a:p>
          <a:p>
            <a:pPr algn="just"/>
            <a:endParaRPr lang="ru-RU" sz="2400" dirty="0" smtClean="0">
              <a:solidFill>
                <a:schemeClr val="accent1"/>
              </a:solidFill>
            </a:endParaRPr>
          </a:p>
          <a:p>
            <a:pPr algn="just"/>
            <a:endParaRPr lang="ru-RU" sz="2400" dirty="0" smtClean="0">
              <a:solidFill>
                <a:schemeClr val="accent1"/>
              </a:solidFill>
            </a:endParaRPr>
          </a:p>
          <a:p>
            <a:pPr algn="just"/>
            <a:r>
              <a:rPr lang="ru-RU" sz="2400" dirty="0" smtClean="0">
                <a:solidFill>
                  <a:schemeClr val="accent1"/>
                </a:solidFill>
              </a:rPr>
              <a:t>Ответьте на вопрос: Какие вещества входят в состав костей?</a:t>
            </a:r>
          </a:p>
          <a:p>
            <a:pPr algn="just"/>
            <a:endParaRPr lang="ru-RU" sz="2400" dirty="0">
              <a:solidFill>
                <a:schemeClr val="accent1"/>
              </a:solidFill>
            </a:endParaRPr>
          </a:p>
        </p:txBody>
      </p:sp>
      <p:pic>
        <p:nvPicPr>
          <p:cNvPr id="5" name="Рисунок 4"/>
          <p:cNvPicPr>
            <a:picLocks noChangeAspect="1"/>
          </p:cNvPicPr>
          <p:nvPr/>
        </p:nvPicPr>
        <p:blipFill>
          <a:blip r:embed="rId2"/>
          <a:stretch>
            <a:fillRect/>
          </a:stretch>
        </p:blipFill>
        <p:spPr>
          <a:xfrm>
            <a:off x="3617881" y="2120650"/>
            <a:ext cx="2213040" cy="2219136"/>
          </a:xfrm>
          <a:prstGeom prst="rect">
            <a:avLst/>
          </a:prstGeom>
        </p:spPr>
      </p:pic>
    </p:spTree>
    <p:extLst>
      <p:ext uri="{BB962C8B-B14F-4D97-AF65-F5344CB8AC3E}">
        <p14:creationId xmlns:p14="http://schemas.microsoft.com/office/powerpoint/2010/main" val="41506804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17698" y="530572"/>
            <a:ext cx="10911693" cy="5631689"/>
          </a:xfrm>
        </p:spPr>
        <p:txBody>
          <a:bodyPr>
            <a:noAutofit/>
          </a:bodyPr>
          <a:lstStyle/>
          <a:p>
            <a:pPr algn="just"/>
            <a:r>
              <a:rPr lang="ru-RU" sz="1600" b="1" dirty="0">
                <a:solidFill>
                  <a:schemeClr val="accent1"/>
                </a:solidFill>
              </a:rPr>
              <a:t> </a:t>
            </a:r>
            <a:r>
              <a:rPr lang="ru-RU" sz="1600" dirty="0">
                <a:solidFill>
                  <a:schemeClr val="accent1"/>
                </a:solidFill>
              </a:rPr>
              <a:t>Вещества, входящие в состав кости можно разделить на две группы: неорганические и органические. Из неорганических  – вода и минеральные соли кальция, магния, фосфора. Из органических веществ в состав костей входит белок коллаген, углеводы, лимонная кислота, ферменты.             </a:t>
            </a:r>
            <a:endParaRPr lang="ru-RU" sz="1600" dirty="0" smtClean="0">
              <a:solidFill>
                <a:schemeClr val="accent1"/>
              </a:solidFill>
            </a:endParaRPr>
          </a:p>
          <a:p>
            <a:pPr algn="just"/>
            <a:r>
              <a:rPr lang="ru-RU" sz="1600" dirty="0" smtClean="0">
                <a:solidFill>
                  <a:schemeClr val="accent1"/>
                </a:solidFill>
              </a:rPr>
              <a:t>Чтобы </a:t>
            </a:r>
            <a:r>
              <a:rPr lang="ru-RU" sz="1600" dirty="0">
                <a:solidFill>
                  <a:schemeClr val="accent1"/>
                </a:solidFill>
              </a:rPr>
              <a:t>выяснить роль этих веществ, можно проделать ряд опытов. </a:t>
            </a:r>
          </a:p>
          <a:p>
            <a:pPr lvl="0" algn="just"/>
            <a:r>
              <a:rPr lang="ru-RU" sz="1600" dirty="0" smtClean="0">
                <a:solidFill>
                  <a:schemeClr val="accent1"/>
                </a:solidFill>
              </a:rPr>
              <a:t>Если </a:t>
            </a:r>
            <a:r>
              <a:rPr lang="ru-RU" sz="1600" dirty="0">
                <a:solidFill>
                  <a:schemeClr val="accent1"/>
                </a:solidFill>
              </a:rPr>
              <a:t>долго прокаливать кость, то она становится настолько хрупкой, что при малейшем прикосновении рассыпается на мелкие кусочки. Что произошло при прокаливании кости? Органические вещества сгорели, удалилась вода. Остались неорганические, которые придают костям твердость. </a:t>
            </a:r>
          </a:p>
          <a:p>
            <a:pPr lvl="0" algn="just"/>
            <a:r>
              <a:rPr lang="ru-RU" sz="1600" dirty="0">
                <a:solidFill>
                  <a:schemeClr val="accent1"/>
                </a:solidFill>
              </a:rPr>
              <a:t>Если кость некоторое время выдержать в растворе соляной кислоты, то она становится настолько гибкой и эластичной, что её можно завязать в узел. Что произошло? Неорганические вещества удалены, остались органические, которые придают костям гибкость и упругость. </a:t>
            </a:r>
          </a:p>
          <a:p>
            <a:pPr algn="just"/>
            <a:r>
              <a:rPr lang="ru-RU" sz="1600" dirty="0" smtClean="0">
                <a:solidFill>
                  <a:schemeClr val="accent1"/>
                </a:solidFill>
              </a:rPr>
              <a:t>Итак</a:t>
            </a:r>
            <a:r>
              <a:rPr lang="ru-RU" sz="1600" dirty="0">
                <a:solidFill>
                  <a:schemeClr val="accent1"/>
                </a:solidFill>
              </a:rPr>
              <a:t>, органические вещества (белки) придают кости гибкость и упругость, а неорганические (нерастворимые соли кальция и магния) придают кости твердость. Сочетание же твердости и эластичности сообщает кости прочность.</a:t>
            </a:r>
          </a:p>
          <a:p>
            <a:pPr algn="just"/>
            <a:r>
              <a:rPr lang="ru-RU" sz="1600" dirty="0" smtClean="0">
                <a:solidFill>
                  <a:schemeClr val="accent1"/>
                </a:solidFill>
              </a:rPr>
              <a:t>Необходимо </a:t>
            </a:r>
            <a:r>
              <a:rPr lang="ru-RU" sz="1600" dirty="0">
                <a:solidFill>
                  <a:schemeClr val="accent1"/>
                </a:solidFill>
              </a:rPr>
              <a:t>еще знать пропорции органических и неорганических веществ. Потому что, если в костях будет больше неорганических веществ, то они будут твердыми, но хрупкими. А если будет избыток органических веществ, то кости будут слишком гибкими.</a:t>
            </a:r>
          </a:p>
          <a:p>
            <a:pPr algn="just"/>
            <a:r>
              <a:rPr lang="ru-RU" sz="1600" dirty="0" smtClean="0">
                <a:solidFill>
                  <a:schemeClr val="accent1"/>
                </a:solidFill>
              </a:rPr>
              <a:t>Природа</a:t>
            </a:r>
            <a:r>
              <a:rPr lang="ru-RU" sz="1600" dirty="0">
                <a:solidFill>
                  <a:schemeClr val="accent1"/>
                </a:solidFill>
              </a:rPr>
              <a:t>, создавая костный скелет, нашла золотую середину (3:1). Поэтому кости человека достаточно прочны, чтобы выполнять возложенные на них функции</a:t>
            </a:r>
            <a:r>
              <a:rPr lang="ru-RU" sz="1600" dirty="0" smtClean="0">
                <a:solidFill>
                  <a:schemeClr val="accent1"/>
                </a:solidFill>
              </a:rPr>
              <a:t>.</a:t>
            </a:r>
            <a:endParaRPr lang="ru-RU" sz="1600" dirty="0">
              <a:solidFill>
                <a:schemeClr val="accent1"/>
              </a:solidFill>
            </a:endParaRPr>
          </a:p>
        </p:txBody>
      </p:sp>
    </p:spTree>
    <p:extLst>
      <p:ext uri="{BB962C8B-B14F-4D97-AF65-F5344CB8AC3E}">
        <p14:creationId xmlns:p14="http://schemas.microsoft.com/office/powerpoint/2010/main" val="4358723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42" name="AutoShape 14"/>
          <p:cNvSpPr>
            <a:spLocks noChangeArrowheads="1"/>
          </p:cNvSpPr>
          <p:nvPr/>
        </p:nvSpPr>
        <p:spPr bwMode="auto">
          <a:xfrm>
            <a:off x="3432176" y="908050"/>
            <a:ext cx="5184775" cy="719138"/>
          </a:xfrm>
          <a:prstGeom prst="bevel">
            <a:avLst>
              <a:gd name="adj" fmla="val 12500"/>
            </a:avLst>
          </a:prstGeom>
          <a:solidFill>
            <a:schemeClr val="accent1">
              <a:alpha val="39999"/>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pic>
        <p:nvPicPr>
          <p:cNvPr id="22555" name="Picture 27" descr="хим"/>
          <p:cNvPicPr>
            <a:picLocks noChangeAspect="1" noChangeArrowheads="1"/>
          </p:cNvPicPr>
          <p:nvPr/>
        </p:nvPicPr>
        <p:blipFill>
          <a:blip r:embed="rId2">
            <a:extLst>
              <a:ext uri="{28A0092B-C50C-407E-A947-70E740481C1C}">
                <a14:useLocalDpi xmlns:a14="http://schemas.microsoft.com/office/drawing/2010/main" val="0"/>
              </a:ext>
            </a:extLst>
          </a:blip>
          <a:srcRect l="2708" t="7056" r="59479" b="9186"/>
          <a:stretch>
            <a:fillRect/>
          </a:stretch>
        </p:blipFill>
        <p:spPr bwMode="auto">
          <a:xfrm>
            <a:off x="6240463" y="4365625"/>
            <a:ext cx="863600" cy="2363788"/>
          </a:xfrm>
          <a:prstGeom prst="rect">
            <a:avLst/>
          </a:prstGeom>
          <a:noFill/>
          <a:extLst>
            <a:ext uri="{909E8E84-426E-40DD-AFC4-6F175D3DCCD1}">
              <a14:hiddenFill xmlns:a14="http://schemas.microsoft.com/office/drawing/2010/main">
                <a:solidFill>
                  <a:srgbClr val="FFFFFF"/>
                </a:solidFill>
              </a14:hiddenFill>
            </a:ext>
          </a:extLst>
        </p:spPr>
      </p:pic>
      <p:pic>
        <p:nvPicPr>
          <p:cNvPr id="22556" name="Picture 28" descr="хим"/>
          <p:cNvPicPr>
            <a:picLocks noChangeAspect="1" noChangeArrowheads="1"/>
          </p:cNvPicPr>
          <p:nvPr/>
        </p:nvPicPr>
        <p:blipFill>
          <a:blip r:embed="rId2">
            <a:extLst>
              <a:ext uri="{28A0092B-C50C-407E-A947-70E740481C1C}">
                <a14:useLocalDpi xmlns:a14="http://schemas.microsoft.com/office/drawing/2010/main" val="0"/>
              </a:ext>
            </a:extLst>
          </a:blip>
          <a:srcRect l="43333" t="25194" r="-4791" b="27914"/>
          <a:stretch>
            <a:fillRect/>
          </a:stretch>
        </p:blipFill>
        <p:spPr bwMode="auto">
          <a:xfrm>
            <a:off x="4872039" y="4572001"/>
            <a:ext cx="1131887" cy="2111375"/>
          </a:xfrm>
          <a:prstGeom prst="rect">
            <a:avLst/>
          </a:prstGeom>
          <a:noFill/>
          <a:extLst>
            <a:ext uri="{909E8E84-426E-40DD-AFC4-6F175D3DCCD1}">
              <a14:hiddenFill xmlns:a14="http://schemas.microsoft.com/office/drawing/2010/main">
                <a:solidFill>
                  <a:srgbClr val="FFFFFF"/>
                </a:solidFill>
              </a14:hiddenFill>
            </a:ext>
          </a:extLst>
        </p:spPr>
      </p:pic>
      <p:sp>
        <p:nvSpPr>
          <p:cNvPr id="22549" name="AutoShape 21"/>
          <p:cNvSpPr>
            <a:spLocks noChangeArrowheads="1"/>
          </p:cNvSpPr>
          <p:nvPr/>
        </p:nvSpPr>
        <p:spPr bwMode="auto">
          <a:xfrm>
            <a:off x="1658938" y="3068639"/>
            <a:ext cx="3816350" cy="2016125"/>
          </a:xfrm>
          <a:prstGeom prst="hexagon">
            <a:avLst>
              <a:gd name="adj" fmla="val 23933"/>
              <a:gd name="vf" fmla="val 115470"/>
            </a:avLst>
          </a:prstGeom>
          <a:solidFill>
            <a:schemeClr val="accent1">
              <a:alpha val="10001"/>
            </a:schemeClr>
          </a:solidFill>
          <a:ln w="2857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2544" name="AutoShape 16"/>
          <p:cNvSpPr>
            <a:spLocks noChangeArrowheads="1"/>
          </p:cNvSpPr>
          <p:nvPr/>
        </p:nvSpPr>
        <p:spPr bwMode="auto">
          <a:xfrm>
            <a:off x="7104063" y="1773238"/>
            <a:ext cx="3167062" cy="1223962"/>
          </a:xfrm>
          <a:prstGeom prst="roundRect">
            <a:avLst>
              <a:gd name="adj" fmla="val 16667"/>
            </a:avLst>
          </a:prstGeom>
          <a:solidFill>
            <a:schemeClr val="accent1">
              <a:alpha val="39999"/>
            </a:schemeClr>
          </a:solidFill>
          <a:ln w="76200" cmpd="tri">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2543" name="AutoShape 15"/>
          <p:cNvSpPr>
            <a:spLocks noChangeArrowheads="1"/>
          </p:cNvSpPr>
          <p:nvPr/>
        </p:nvSpPr>
        <p:spPr bwMode="auto">
          <a:xfrm>
            <a:off x="1992313" y="1773238"/>
            <a:ext cx="3167062" cy="1223962"/>
          </a:xfrm>
          <a:prstGeom prst="roundRect">
            <a:avLst>
              <a:gd name="adj" fmla="val 16667"/>
            </a:avLst>
          </a:prstGeom>
          <a:solidFill>
            <a:schemeClr val="accent1">
              <a:alpha val="39999"/>
            </a:schemeClr>
          </a:solidFill>
          <a:ln w="76200" cmpd="tri">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2545" name="AutoShape 17"/>
          <p:cNvSpPr>
            <a:spLocks noChangeArrowheads="1"/>
          </p:cNvSpPr>
          <p:nvPr/>
        </p:nvSpPr>
        <p:spPr bwMode="auto">
          <a:xfrm>
            <a:off x="5375276" y="2708275"/>
            <a:ext cx="1368425" cy="935038"/>
          </a:xfrm>
          <a:prstGeom prst="roundRect">
            <a:avLst>
              <a:gd name="adj" fmla="val 16667"/>
            </a:avLst>
          </a:prstGeom>
          <a:solidFill>
            <a:schemeClr val="accent1">
              <a:alpha val="39999"/>
            </a:schemeClr>
          </a:solidFill>
          <a:ln w="76200" cmpd="tri">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2552" name="AutoShape 24"/>
          <p:cNvSpPr>
            <a:spLocks noChangeArrowheads="1"/>
          </p:cNvSpPr>
          <p:nvPr/>
        </p:nvSpPr>
        <p:spPr bwMode="auto">
          <a:xfrm>
            <a:off x="7319964" y="5154614"/>
            <a:ext cx="2763837" cy="1501775"/>
          </a:xfrm>
          <a:custGeom>
            <a:avLst/>
            <a:gdLst>
              <a:gd name="G0" fmla="+- 3048 0 0"/>
              <a:gd name="G1" fmla="+- 21600 0 3048"/>
              <a:gd name="G2" fmla="*/ 3048 1 2"/>
              <a:gd name="G3" fmla="+- 21600 0 G2"/>
              <a:gd name="G4" fmla="+/ 3048 21600 2"/>
              <a:gd name="G5" fmla="+/ G1 0 2"/>
              <a:gd name="G6" fmla="*/ 21600 21600 3048"/>
              <a:gd name="G7" fmla="*/ G6 1 2"/>
              <a:gd name="G8" fmla="+- 21600 0 G7"/>
              <a:gd name="G9" fmla="*/ 21600 1 2"/>
              <a:gd name="G10" fmla="+- 3048 0 G9"/>
              <a:gd name="G11" fmla="?: G10 G8 0"/>
              <a:gd name="G12" fmla="?: G10 G7 21600"/>
              <a:gd name="T0" fmla="*/ 20076 w 21600"/>
              <a:gd name="T1" fmla="*/ 10800 h 21600"/>
              <a:gd name="T2" fmla="*/ 10800 w 21600"/>
              <a:gd name="T3" fmla="*/ 21600 h 21600"/>
              <a:gd name="T4" fmla="*/ 1524 w 21600"/>
              <a:gd name="T5" fmla="*/ 10800 h 21600"/>
              <a:gd name="T6" fmla="*/ 10800 w 21600"/>
              <a:gd name="T7" fmla="*/ 0 h 21600"/>
              <a:gd name="T8" fmla="*/ 3324 w 21600"/>
              <a:gd name="T9" fmla="*/ 3324 h 21600"/>
              <a:gd name="T10" fmla="*/ 18276 w 21600"/>
              <a:gd name="T11" fmla="*/ 18276 h 21600"/>
            </a:gdLst>
            <a:ahLst/>
            <a:cxnLst>
              <a:cxn ang="0">
                <a:pos x="T0" y="T1"/>
              </a:cxn>
              <a:cxn ang="0">
                <a:pos x="T2" y="T3"/>
              </a:cxn>
              <a:cxn ang="0">
                <a:pos x="T4" y="T5"/>
              </a:cxn>
              <a:cxn ang="0">
                <a:pos x="T6" y="T7"/>
              </a:cxn>
            </a:cxnLst>
            <a:rect l="T8" t="T9" r="T10" b="T11"/>
            <a:pathLst>
              <a:path w="21600" h="21600">
                <a:moveTo>
                  <a:pt x="0" y="0"/>
                </a:moveTo>
                <a:lnTo>
                  <a:pt x="3048" y="21600"/>
                </a:lnTo>
                <a:lnTo>
                  <a:pt x="18552" y="21600"/>
                </a:lnTo>
                <a:lnTo>
                  <a:pt x="21600" y="0"/>
                </a:lnTo>
                <a:close/>
              </a:path>
            </a:pathLst>
          </a:custGeom>
          <a:solidFill>
            <a:schemeClr val="accent1">
              <a:alpha val="14999"/>
            </a:schemeClr>
          </a:solidFill>
          <a:ln w="2857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2551" name="AutoShape 23"/>
          <p:cNvSpPr>
            <a:spLocks noChangeArrowheads="1"/>
          </p:cNvSpPr>
          <p:nvPr/>
        </p:nvSpPr>
        <p:spPr bwMode="auto">
          <a:xfrm>
            <a:off x="2135189" y="5157788"/>
            <a:ext cx="2808287" cy="1511300"/>
          </a:xfrm>
          <a:custGeom>
            <a:avLst/>
            <a:gdLst>
              <a:gd name="G0" fmla="+- 3048 0 0"/>
              <a:gd name="G1" fmla="+- 21600 0 3048"/>
              <a:gd name="G2" fmla="*/ 3048 1 2"/>
              <a:gd name="G3" fmla="+- 21600 0 G2"/>
              <a:gd name="G4" fmla="+/ 3048 21600 2"/>
              <a:gd name="G5" fmla="+/ G1 0 2"/>
              <a:gd name="G6" fmla="*/ 21600 21600 3048"/>
              <a:gd name="G7" fmla="*/ G6 1 2"/>
              <a:gd name="G8" fmla="+- 21600 0 G7"/>
              <a:gd name="G9" fmla="*/ 21600 1 2"/>
              <a:gd name="G10" fmla="+- 3048 0 G9"/>
              <a:gd name="G11" fmla="?: G10 G8 0"/>
              <a:gd name="G12" fmla="?: G10 G7 21600"/>
              <a:gd name="T0" fmla="*/ 20076 w 21600"/>
              <a:gd name="T1" fmla="*/ 10800 h 21600"/>
              <a:gd name="T2" fmla="*/ 10800 w 21600"/>
              <a:gd name="T3" fmla="*/ 21600 h 21600"/>
              <a:gd name="T4" fmla="*/ 1524 w 21600"/>
              <a:gd name="T5" fmla="*/ 10800 h 21600"/>
              <a:gd name="T6" fmla="*/ 10800 w 21600"/>
              <a:gd name="T7" fmla="*/ 0 h 21600"/>
              <a:gd name="T8" fmla="*/ 3324 w 21600"/>
              <a:gd name="T9" fmla="*/ 3324 h 21600"/>
              <a:gd name="T10" fmla="*/ 18276 w 21600"/>
              <a:gd name="T11" fmla="*/ 18276 h 21600"/>
            </a:gdLst>
            <a:ahLst/>
            <a:cxnLst>
              <a:cxn ang="0">
                <a:pos x="T0" y="T1"/>
              </a:cxn>
              <a:cxn ang="0">
                <a:pos x="T2" y="T3"/>
              </a:cxn>
              <a:cxn ang="0">
                <a:pos x="T4" y="T5"/>
              </a:cxn>
              <a:cxn ang="0">
                <a:pos x="T6" y="T7"/>
              </a:cxn>
            </a:cxnLst>
            <a:rect l="T8" t="T9" r="T10" b="T11"/>
            <a:pathLst>
              <a:path w="21600" h="21600">
                <a:moveTo>
                  <a:pt x="0" y="0"/>
                </a:moveTo>
                <a:lnTo>
                  <a:pt x="3048" y="21600"/>
                </a:lnTo>
                <a:lnTo>
                  <a:pt x="18552" y="21600"/>
                </a:lnTo>
                <a:lnTo>
                  <a:pt x="21600" y="0"/>
                </a:lnTo>
                <a:close/>
              </a:path>
            </a:pathLst>
          </a:custGeom>
          <a:solidFill>
            <a:schemeClr val="accent1">
              <a:alpha val="14999"/>
            </a:schemeClr>
          </a:solidFill>
          <a:ln w="2857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2550" name="AutoShape 22"/>
          <p:cNvSpPr>
            <a:spLocks noChangeArrowheads="1"/>
          </p:cNvSpPr>
          <p:nvPr/>
        </p:nvSpPr>
        <p:spPr bwMode="auto">
          <a:xfrm>
            <a:off x="6699251" y="3067051"/>
            <a:ext cx="3921125" cy="2016125"/>
          </a:xfrm>
          <a:prstGeom prst="hexagon">
            <a:avLst>
              <a:gd name="adj" fmla="val 24590"/>
              <a:gd name="vf" fmla="val 115470"/>
            </a:avLst>
          </a:prstGeom>
          <a:solidFill>
            <a:schemeClr val="accent1">
              <a:alpha val="10001"/>
            </a:schemeClr>
          </a:solidFill>
          <a:ln w="2857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2532" name="Rectangle 4"/>
          <p:cNvSpPr>
            <a:spLocks noChangeArrowheads="1"/>
          </p:cNvSpPr>
          <p:nvPr/>
        </p:nvSpPr>
        <p:spPr bwMode="auto">
          <a:xfrm>
            <a:off x="1992313" y="188913"/>
            <a:ext cx="82296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4400">
                <a:solidFill>
                  <a:schemeClr val="tx2"/>
                </a:solidFill>
                <a:latin typeface="Tahoma" panose="020B0604030504040204" pitchFamily="34" charset="0"/>
              </a:defRPr>
            </a:lvl1pPr>
            <a:lvl2pPr>
              <a:defRPr sz="4400">
                <a:solidFill>
                  <a:schemeClr val="tx2"/>
                </a:solidFill>
                <a:latin typeface="Tahoma" panose="020B0604030504040204" pitchFamily="34" charset="0"/>
              </a:defRPr>
            </a:lvl2pPr>
            <a:lvl3pPr>
              <a:defRPr sz="4400">
                <a:solidFill>
                  <a:schemeClr val="tx2"/>
                </a:solidFill>
                <a:latin typeface="Tahoma" panose="020B0604030504040204" pitchFamily="34" charset="0"/>
              </a:defRPr>
            </a:lvl3pPr>
            <a:lvl4pPr>
              <a:defRPr sz="4400">
                <a:solidFill>
                  <a:schemeClr val="tx2"/>
                </a:solidFill>
                <a:latin typeface="Tahoma" panose="020B0604030504040204" pitchFamily="34" charset="0"/>
              </a:defRPr>
            </a:lvl4pPr>
            <a:lvl5pPr>
              <a:defRPr sz="4400">
                <a:solidFill>
                  <a:schemeClr val="tx2"/>
                </a:solidFill>
                <a:latin typeface="Tahoma" panose="020B0604030504040204" pitchFamily="34" charset="0"/>
              </a:defRPr>
            </a:lvl5pPr>
            <a:lvl6pPr marL="457200" fontAlgn="base">
              <a:spcBef>
                <a:spcPct val="0"/>
              </a:spcBef>
              <a:spcAft>
                <a:spcPct val="0"/>
              </a:spcAft>
              <a:defRPr sz="4400">
                <a:solidFill>
                  <a:schemeClr val="tx2"/>
                </a:solidFill>
                <a:latin typeface="Tahoma" panose="020B0604030504040204" pitchFamily="34" charset="0"/>
              </a:defRPr>
            </a:lvl6pPr>
            <a:lvl7pPr marL="914400" fontAlgn="base">
              <a:spcBef>
                <a:spcPct val="0"/>
              </a:spcBef>
              <a:spcAft>
                <a:spcPct val="0"/>
              </a:spcAft>
              <a:defRPr sz="4400">
                <a:solidFill>
                  <a:schemeClr val="tx2"/>
                </a:solidFill>
                <a:latin typeface="Tahoma" panose="020B0604030504040204" pitchFamily="34" charset="0"/>
              </a:defRPr>
            </a:lvl7pPr>
            <a:lvl8pPr marL="1371600" fontAlgn="base">
              <a:spcBef>
                <a:spcPct val="0"/>
              </a:spcBef>
              <a:spcAft>
                <a:spcPct val="0"/>
              </a:spcAft>
              <a:defRPr sz="4400">
                <a:solidFill>
                  <a:schemeClr val="tx2"/>
                </a:solidFill>
                <a:latin typeface="Tahoma" panose="020B0604030504040204" pitchFamily="34" charset="0"/>
              </a:defRPr>
            </a:lvl8pPr>
            <a:lvl9pPr marL="1828800" fontAlgn="base">
              <a:spcBef>
                <a:spcPct val="0"/>
              </a:spcBef>
              <a:spcAft>
                <a:spcPct val="0"/>
              </a:spcAft>
              <a:defRPr sz="4400">
                <a:solidFill>
                  <a:schemeClr val="tx2"/>
                </a:solidFill>
                <a:latin typeface="Tahoma" panose="020B0604030504040204" pitchFamily="34" charset="0"/>
              </a:defRPr>
            </a:lvl9pPr>
          </a:lstStyle>
          <a:p>
            <a:pPr algn="ctr"/>
            <a:r>
              <a:rPr lang="ru-RU" altLang="ru-RU" sz="4000" b="1">
                <a:solidFill>
                  <a:schemeClr val="folHlink"/>
                </a:solidFill>
              </a:rPr>
              <a:t>СОСТАВ КОСТЕЙ</a:t>
            </a:r>
          </a:p>
        </p:txBody>
      </p:sp>
      <p:sp>
        <p:nvSpPr>
          <p:cNvPr id="22534" name="Text Box 6"/>
          <p:cNvSpPr txBox="1">
            <a:spLocks noChangeArrowheads="1"/>
          </p:cNvSpPr>
          <p:nvPr/>
        </p:nvSpPr>
        <p:spPr bwMode="auto">
          <a:xfrm>
            <a:off x="3575051" y="981076"/>
            <a:ext cx="49704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sz="2800" b="1">
                <a:latin typeface="Arial" panose="020B0604020202020204" pitchFamily="34" charset="0"/>
              </a:rPr>
              <a:t>Химический состав костей</a:t>
            </a:r>
          </a:p>
        </p:txBody>
      </p:sp>
      <p:sp>
        <p:nvSpPr>
          <p:cNvPr id="22535" name="Text Box 7"/>
          <p:cNvSpPr txBox="1">
            <a:spLocks noChangeArrowheads="1"/>
          </p:cNvSpPr>
          <p:nvPr/>
        </p:nvSpPr>
        <p:spPr bwMode="auto">
          <a:xfrm>
            <a:off x="2351089" y="1773238"/>
            <a:ext cx="2378075"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ru-RU" altLang="ru-RU" sz="2400">
                <a:latin typeface="Arial" panose="020B0604020202020204" pitchFamily="34" charset="0"/>
              </a:rPr>
              <a:t>Органические вещества</a:t>
            </a:r>
            <a:r>
              <a:rPr lang="ru-RU" altLang="ru-RU" sz="2400" b="1">
                <a:latin typeface="Arial" panose="020B0604020202020204" pitchFamily="34" charset="0"/>
              </a:rPr>
              <a:t>  </a:t>
            </a:r>
            <a:r>
              <a:rPr lang="ru-RU" altLang="ru-RU" sz="2800" b="1">
                <a:latin typeface="Arial" panose="020B0604020202020204" pitchFamily="34" charset="0"/>
              </a:rPr>
              <a:t>30%</a:t>
            </a:r>
          </a:p>
        </p:txBody>
      </p:sp>
      <p:sp>
        <p:nvSpPr>
          <p:cNvPr id="22536" name="Text Box 8"/>
          <p:cNvSpPr txBox="1">
            <a:spLocks noChangeArrowheads="1"/>
          </p:cNvSpPr>
          <p:nvPr/>
        </p:nvSpPr>
        <p:spPr bwMode="auto">
          <a:xfrm>
            <a:off x="7219951" y="1762125"/>
            <a:ext cx="2879725"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ru-RU" altLang="ru-RU" sz="2400">
                <a:latin typeface="Arial" panose="020B0604020202020204" pitchFamily="34" charset="0"/>
              </a:rPr>
              <a:t>Неорганические (минеральные) вещества</a:t>
            </a:r>
            <a:r>
              <a:rPr lang="ru-RU" altLang="ru-RU" sz="2400" b="1">
                <a:latin typeface="Arial" panose="020B0604020202020204" pitchFamily="34" charset="0"/>
              </a:rPr>
              <a:t>  </a:t>
            </a:r>
            <a:r>
              <a:rPr lang="ru-RU" altLang="ru-RU" sz="2800" b="1">
                <a:latin typeface="Arial" panose="020B0604020202020204" pitchFamily="34" charset="0"/>
              </a:rPr>
              <a:t>60%</a:t>
            </a:r>
          </a:p>
        </p:txBody>
      </p:sp>
      <p:sp>
        <p:nvSpPr>
          <p:cNvPr id="22537" name="Text Box 9"/>
          <p:cNvSpPr txBox="1">
            <a:spLocks noChangeArrowheads="1"/>
          </p:cNvSpPr>
          <p:nvPr/>
        </p:nvSpPr>
        <p:spPr bwMode="auto">
          <a:xfrm>
            <a:off x="7334251" y="5168901"/>
            <a:ext cx="266382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ru-RU" altLang="ru-RU" sz="2400">
                <a:latin typeface="Arial" panose="020B0604020202020204" pitchFamily="34" charset="0"/>
              </a:rPr>
              <a:t>Придают костям</a:t>
            </a:r>
            <a:r>
              <a:rPr lang="ru-RU" altLang="ru-RU" sz="2400" b="1">
                <a:latin typeface="Arial" panose="020B0604020202020204" pitchFamily="34" charset="0"/>
              </a:rPr>
              <a:t>  прочность и твердость</a:t>
            </a:r>
          </a:p>
        </p:txBody>
      </p:sp>
      <p:sp>
        <p:nvSpPr>
          <p:cNvPr id="22538" name="Text Box 10"/>
          <p:cNvSpPr txBox="1">
            <a:spLocks noChangeArrowheads="1"/>
          </p:cNvSpPr>
          <p:nvPr/>
        </p:nvSpPr>
        <p:spPr bwMode="auto">
          <a:xfrm>
            <a:off x="2208214" y="5157788"/>
            <a:ext cx="266223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ru-RU" altLang="ru-RU" sz="2400">
                <a:latin typeface="Arial" panose="020B0604020202020204" pitchFamily="34" charset="0"/>
              </a:rPr>
              <a:t>Придают костям</a:t>
            </a:r>
            <a:r>
              <a:rPr lang="ru-RU" altLang="ru-RU" sz="2400" b="1">
                <a:latin typeface="Arial" panose="020B0604020202020204" pitchFamily="34" charset="0"/>
              </a:rPr>
              <a:t>  упругость, гибкость , мягкость</a:t>
            </a:r>
          </a:p>
        </p:txBody>
      </p:sp>
      <p:sp>
        <p:nvSpPr>
          <p:cNvPr id="22539" name="Text Box 11"/>
          <p:cNvSpPr txBox="1">
            <a:spLocks noChangeArrowheads="1"/>
          </p:cNvSpPr>
          <p:nvPr/>
        </p:nvSpPr>
        <p:spPr bwMode="auto">
          <a:xfrm>
            <a:off x="5375276" y="2708275"/>
            <a:ext cx="1368425"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ru-RU" altLang="ru-RU" sz="2400">
                <a:latin typeface="Arial" panose="020B0604020202020204" pitchFamily="34" charset="0"/>
              </a:rPr>
              <a:t>Вода</a:t>
            </a:r>
            <a:r>
              <a:rPr lang="ru-RU" altLang="ru-RU" sz="2400" b="1">
                <a:latin typeface="Arial" panose="020B0604020202020204" pitchFamily="34" charset="0"/>
              </a:rPr>
              <a:t> </a:t>
            </a:r>
            <a:r>
              <a:rPr lang="ru-RU" altLang="ru-RU" sz="2800" b="1">
                <a:latin typeface="Arial" panose="020B0604020202020204" pitchFamily="34" charset="0"/>
              </a:rPr>
              <a:t>10%</a:t>
            </a:r>
          </a:p>
        </p:txBody>
      </p:sp>
      <p:sp>
        <p:nvSpPr>
          <p:cNvPr id="22540" name="Text Box 12"/>
          <p:cNvSpPr txBox="1">
            <a:spLocks noChangeArrowheads="1"/>
          </p:cNvSpPr>
          <p:nvPr/>
        </p:nvSpPr>
        <p:spPr bwMode="auto">
          <a:xfrm>
            <a:off x="1847851" y="3068638"/>
            <a:ext cx="3382963"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ru-RU" altLang="ru-RU" sz="2400" i="1"/>
              <a:t>Белок – коллаген, оссеин; углеводы (полисахариды); лимонная кислота, ферменты</a:t>
            </a:r>
          </a:p>
        </p:txBody>
      </p:sp>
      <p:sp>
        <p:nvSpPr>
          <p:cNvPr id="22541" name="Text Box 13"/>
          <p:cNvSpPr txBox="1">
            <a:spLocks noChangeArrowheads="1"/>
          </p:cNvSpPr>
          <p:nvPr/>
        </p:nvSpPr>
        <p:spPr bwMode="auto">
          <a:xfrm>
            <a:off x="7118351" y="3055938"/>
            <a:ext cx="3165475"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ru-RU" altLang="ru-RU" sz="2400" i="1" dirty="0"/>
              <a:t>Соли кальция (99% от всего кальция в </a:t>
            </a:r>
            <a:r>
              <a:rPr lang="ru-RU" altLang="ru-RU" sz="2400" i="1" dirty="0" smtClean="0"/>
              <a:t>организме</a:t>
            </a:r>
            <a:r>
              <a:rPr lang="ru-RU" altLang="ru-RU" sz="2400" i="1" dirty="0"/>
              <a:t>), соли фосфора, магния, многие микроэлементы</a:t>
            </a:r>
          </a:p>
        </p:txBody>
      </p:sp>
      <p:sp>
        <p:nvSpPr>
          <p:cNvPr id="22546" name="Line 18"/>
          <p:cNvSpPr>
            <a:spLocks noChangeShapeType="1"/>
          </p:cNvSpPr>
          <p:nvPr/>
        </p:nvSpPr>
        <p:spPr bwMode="auto">
          <a:xfrm>
            <a:off x="6096000" y="1628775"/>
            <a:ext cx="0" cy="1079500"/>
          </a:xfrm>
          <a:prstGeom prst="line">
            <a:avLst/>
          </a:prstGeom>
          <a:noFill/>
          <a:ln w="7620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2547" name="Line 19"/>
          <p:cNvSpPr>
            <a:spLocks noChangeShapeType="1"/>
          </p:cNvSpPr>
          <p:nvPr/>
        </p:nvSpPr>
        <p:spPr bwMode="auto">
          <a:xfrm flipH="1">
            <a:off x="5232400" y="1628776"/>
            <a:ext cx="431800" cy="1008063"/>
          </a:xfrm>
          <a:prstGeom prst="line">
            <a:avLst/>
          </a:prstGeom>
          <a:noFill/>
          <a:ln w="7620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2548" name="Line 20"/>
          <p:cNvSpPr>
            <a:spLocks noChangeShapeType="1"/>
          </p:cNvSpPr>
          <p:nvPr/>
        </p:nvSpPr>
        <p:spPr bwMode="auto">
          <a:xfrm>
            <a:off x="6456363" y="1628776"/>
            <a:ext cx="576262" cy="1008063"/>
          </a:xfrm>
          <a:prstGeom prst="line">
            <a:avLst/>
          </a:prstGeom>
          <a:noFill/>
          <a:ln w="7620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Tree>
    <p:extLst>
      <p:ext uri="{BB962C8B-B14F-4D97-AF65-F5344CB8AC3E}">
        <p14:creationId xmlns:p14="http://schemas.microsoft.com/office/powerpoint/2010/main" val="24665814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2547"/>
                                        </p:tgtEl>
                                        <p:attrNameLst>
                                          <p:attrName>style.visibility</p:attrName>
                                        </p:attrNameLst>
                                      </p:cBhvr>
                                      <p:to>
                                        <p:strVal val="visible"/>
                                      </p:to>
                                    </p:set>
                                    <p:animEffect transition="in" filter="wipe(up)">
                                      <p:cBhvr>
                                        <p:cTn id="7" dur="500"/>
                                        <p:tgtEl>
                                          <p:spTgt spid="2254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2546"/>
                                        </p:tgtEl>
                                        <p:attrNameLst>
                                          <p:attrName>style.visibility</p:attrName>
                                        </p:attrNameLst>
                                      </p:cBhvr>
                                      <p:to>
                                        <p:strVal val="visible"/>
                                      </p:to>
                                    </p:set>
                                    <p:animEffect transition="in" filter="wipe(up)">
                                      <p:cBhvr>
                                        <p:cTn id="10" dur="500"/>
                                        <p:tgtEl>
                                          <p:spTgt spid="22546"/>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2548"/>
                                        </p:tgtEl>
                                        <p:attrNameLst>
                                          <p:attrName>style.visibility</p:attrName>
                                        </p:attrNameLst>
                                      </p:cBhvr>
                                      <p:to>
                                        <p:strVal val="visible"/>
                                      </p:to>
                                    </p:set>
                                    <p:animEffect transition="in" filter="wipe(up)">
                                      <p:cBhvr>
                                        <p:cTn id="13" dur="500"/>
                                        <p:tgtEl>
                                          <p:spTgt spid="22548"/>
                                        </p:tgtEl>
                                      </p:cBhvr>
                                    </p:animEffect>
                                  </p:childTnLst>
                                </p:cTn>
                              </p:par>
                            </p:childTnLst>
                          </p:cTn>
                        </p:par>
                        <p:par>
                          <p:cTn id="14" fill="hold" nodeType="afterGroup">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2254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535"/>
                                        </p:tgtEl>
                                        <p:attrNameLst>
                                          <p:attrName>style.visibility</p:attrName>
                                        </p:attrNameLst>
                                      </p:cBhvr>
                                      <p:to>
                                        <p:strVal val="visible"/>
                                      </p:to>
                                    </p:set>
                                  </p:childTnLst>
                                </p:cTn>
                              </p:par>
                            </p:childTnLst>
                          </p:cTn>
                        </p:par>
                        <p:par>
                          <p:cTn id="19" fill="hold" nodeType="afterGroup">
                            <p:stCondLst>
                              <p:cond delay="500"/>
                            </p:stCondLst>
                            <p:childTnLst>
                              <p:par>
                                <p:cTn id="20" presetID="1" presetClass="entr" presetSubtype="0" fill="hold" grpId="0" nodeType="afterEffect">
                                  <p:stCondLst>
                                    <p:cond delay="0"/>
                                  </p:stCondLst>
                                  <p:childTnLst>
                                    <p:set>
                                      <p:cBhvr>
                                        <p:cTn id="21" dur="1" fill="hold">
                                          <p:stCondLst>
                                            <p:cond delay="0"/>
                                          </p:stCondLst>
                                        </p:cTn>
                                        <p:tgtEl>
                                          <p:spTgt spid="22544"/>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2536"/>
                                        </p:tgtEl>
                                        <p:attrNameLst>
                                          <p:attrName>style.visibility</p:attrName>
                                        </p:attrNameLst>
                                      </p:cBhvr>
                                      <p:to>
                                        <p:strVal val="visible"/>
                                      </p:to>
                                    </p:set>
                                  </p:childTnLst>
                                </p:cTn>
                              </p:par>
                            </p:childTnLst>
                          </p:cTn>
                        </p:par>
                        <p:par>
                          <p:cTn id="24" fill="hold" nodeType="afterGroup">
                            <p:stCondLst>
                              <p:cond delay="500"/>
                            </p:stCondLst>
                            <p:childTnLst>
                              <p:par>
                                <p:cTn id="25" presetID="1" presetClass="entr" presetSubtype="0" fill="hold" grpId="0" nodeType="afterEffect">
                                  <p:stCondLst>
                                    <p:cond delay="0"/>
                                  </p:stCondLst>
                                  <p:childTnLst>
                                    <p:set>
                                      <p:cBhvr>
                                        <p:cTn id="26" dur="1" fill="hold">
                                          <p:stCondLst>
                                            <p:cond delay="0"/>
                                          </p:stCondLst>
                                        </p:cTn>
                                        <p:tgtEl>
                                          <p:spTgt spid="2254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539"/>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22549"/>
                                        </p:tgtEl>
                                        <p:attrNameLst>
                                          <p:attrName>style.visibility</p:attrName>
                                        </p:attrNameLst>
                                      </p:cBhvr>
                                      <p:to>
                                        <p:strVal val="visible"/>
                                      </p:to>
                                    </p:set>
                                    <p:anim calcmode="lin" valueType="num">
                                      <p:cBhvr>
                                        <p:cTn id="33" dur="500" fill="hold"/>
                                        <p:tgtEl>
                                          <p:spTgt spid="22549"/>
                                        </p:tgtEl>
                                        <p:attrNameLst>
                                          <p:attrName>ppt_w</p:attrName>
                                        </p:attrNameLst>
                                      </p:cBhvr>
                                      <p:tavLst>
                                        <p:tav tm="0">
                                          <p:val>
                                            <p:fltVal val="0"/>
                                          </p:val>
                                        </p:tav>
                                        <p:tav tm="100000">
                                          <p:val>
                                            <p:strVal val="#ppt_w"/>
                                          </p:val>
                                        </p:tav>
                                      </p:tavLst>
                                    </p:anim>
                                    <p:anim calcmode="lin" valueType="num">
                                      <p:cBhvr>
                                        <p:cTn id="34" dur="500" fill="hold"/>
                                        <p:tgtEl>
                                          <p:spTgt spid="22549"/>
                                        </p:tgtEl>
                                        <p:attrNameLst>
                                          <p:attrName>ppt_h</p:attrName>
                                        </p:attrNameLst>
                                      </p:cBhvr>
                                      <p:tavLst>
                                        <p:tav tm="0">
                                          <p:val>
                                            <p:fltVal val="0"/>
                                          </p:val>
                                        </p:tav>
                                        <p:tav tm="100000">
                                          <p:val>
                                            <p:strVal val="#ppt_h"/>
                                          </p:val>
                                        </p:tav>
                                      </p:tavLst>
                                    </p:anim>
                                    <p:animEffect transition="in" filter="fade">
                                      <p:cBhvr>
                                        <p:cTn id="35" dur="500"/>
                                        <p:tgtEl>
                                          <p:spTgt spid="22549"/>
                                        </p:tgtEl>
                                      </p:cBhvr>
                                    </p:animEffect>
                                  </p:childTnLst>
                                </p:cTn>
                              </p:par>
                            </p:childTnLst>
                          </p:cTn>
                        </p:par>
                        <p:par>
                          <p:cTn id="36" fill="hold" nodeType="afterGroup">
                            <p:stCondLst>
                              <p:cond delay="500"/>
                            </p:stCondLst>
                            <p:childTnLst>
                              <p:par>
                                <p:cTn id="37" presetID="27" presetClass="entr" presetSubtype="0" fill="hold" nodeType="afterEffect">
                                  <p:stCondLst>
                                    <p:cond delay="0"/>
                                  </p:stCondLst>
                                  <p:iterate type="lt">
                                    <p:tmPct val="50000"/>
                                  </p:iterate>
                                  <p:childTnLst>
                                    <p:set>
                                      <p:cBhvr>
                                        <p:cTn id="38" dur="1" fill="hold">
                                          <p:stCondLst>
                                            <p:cond delay="0"/>
                                          </p:stCondLst>
                                        </p:cTn>
                                        <p:tgtEl>
                                          <p:spTgt spid="22540">
                                            <p:txEl>
                                              <p:pRg st="0" end="0"/>
                                            </p:txEl>
                                          </p:spTgt>
                                        </p:tgtEl>
                                        <p:attrNameLst>
                                          <p:attrName>style.visibility</p:attrName>
                                        </p:attrNameLst>
                                      </p:cBhvr>
                                      <p:to>
                                        <p:strVal val="visible"/>
                                      </p:to>
                                    </p:set>
                                    <p:anim calcmode="discrete" valueType="clr">
                                      <p:cBhvr override="childStyle">
                                        <p:cTn id="39" dur="80"/>
                                        <p:tgtEl>
                                          <p:spTgt spid="2254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22540">
                                            <p:txEl>
                                              <p:pRg st="0" end="0"/>
                                            </p:txEl>
                                          </p:spTgt>
                                        </p:tgtEl>
                                        <p:attrNameLst>
                                          <p:attrName>fillcolor</p:attrName>
                                        </p:attrNameLst>
                                      </p:cBhvr>
                                      <p:tavLst>
                                        <p:tav tm="0">
                                          <p:val>
                                            <p:clrVal>
                                              <a:schemeClr val="accent2"/>
                                            </p:clrVal>
                                          </p:val>
                                        </p:tav>
                                        <p:tav tm="50000">
                                          <p:val>
                                            <p:clrVal>
                                              <a:schemeClr val="hlink"/>
                                            </p:clrVal>
                                          </p:val>
                                        </p:tav>
                                      </p:tavLst>
                                    </p:anim>
                                    <p:set>
                                      <p:cBhvr>
                                        <p:cTn id="41" dur="80"/>
                                        <p:tgtEl>
                                          <p:spTgt spid="22540">
                                            <p:txEl>
                                              <p:pRg st="0" end="0"/>
                                            </p:txEl>
                                          </p:spTgt>
                                        </p:tgtEl>
                                        <p:attrNameLst>
                                          <p:attrName>fill.type</p:attrName>
                                        </p:attrNameLst>
                                      </p:cBhvr>
                                      <p:to>
                                        <p:strVal val="solid"/>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22551"/>
                                        </p:tgtEl>
                                        <p:attrNameLst>
                                          <p:attrName>style.visibility</p:attrName>
                                        </p:attrNameLst>
                                      </p:cBhvr>
                                      <p:to>
                                        <p:strVal val="visible"/>
                                      </p:to>
                                    </p:set>
                                    <p:animEffect transition="in" filter="wipe(up)">
                                      <p:cBhvr>
                                        <p:cTn id="46" dur="500"/>
                                        <p:tgtEl>
                                          <p:spTgt spid="22551"/>
                                        </p:tgtEl>
                                      </p:cBhvr>
                                    </p:animEffect>
                                  </p:childTnLst>
                                </p:cTn>
                              </p:par>
                            </p:childTnLst>
                          </p:cTn>
                        </p:par>
                        <p:par>
                          <p:cTn id="47" fill="hold" nodeType="afterGroup">
                            <p:stCondLst>
                              <p:cond delay="500"/>
                            </p:stCondLst>
                            <p:childTnLst>
                              <p:par>
                                <p:cTn id="48" presetID="27" presetClass="entr" presetSubtype="0" fill="hold" nodeType="afterEffect">
                                  <p:stCondLst>
                                    <p:cond delay="0"/>
                                  </p:stCondLst>
                                  <p:iterate type="lt">
                                    <p:tmPct val="50000"/>
                                  </p:iterate>
                                  <p:childTnLst>
                                    <p:set>
                                      <p:cBhvr>
                                        <p:cTn id="49" dur="1" fill="hold">
                                          <p:stCondLst>
                                            <p:cond delay="0"/>
                                          </p:stCondLst>
                                        </p:cTn>
                                        <p:tgtEl>
                                          <p:spTgt spid="22538"/>
                                        </p:tgtEl>
                                        <p:attrNameLst>
                                          <p:attrName>style.visibility</p:attrName>
                                        </p:attrNameLst>
                                      </p:cBhvr>
                                      <p:to>
                                        <p:strVal val="visible"/>
                                      </p:to>
                                    </p:set>
                                    <p:anim calcmode="discrete" valueType="clr">
                                      <p:cBhvr override="childStyle">
                                        <p:cTn id="50" dur="80"/>
                                        <p:tgtEl>
                                          <p:spTgt spid="22538"/>
                                        </p:tgtEl>
                                        <p:attrNameLst>
                                          <p:attrName>style.color</p:attrName>
                                        </p:attrNameLst>
                                      </p:cBhvr>
                                      <p:tavLst>
                                        <p:tav tm="0">
                                          <p:val>
                                            <p:clrVal>
                                              <a:schemeClr val="accent2"/>
                                            </p:clrVal>
                                          </p:val>
                                        </p:tav>
                                        <p:tav tm="50000">
                                          <p:val>
                                            <p:clrVal>
                                              <a:schemeClr val="hlink"/>
                                            </p:clrVal>
                                          </p:val>
                                        </p:tav>
                                      </p:tavLst>
                                    </p:anim>
                                    <p:anim calcmode="discrete" valueType="clr">
                                      <p:cBhvr>
                                        <p:cTn id="51" dur="80"/>
                                        <p:tgtEl>
                                          <p:spTgt spid="22538"/>
                                        </p:tgtEl>
                                        <p:attrNameLst>
                                          <p:attrName>fillcolor</p:attrName>
                                        </p:attrNameLst>
                                      </p:cBhvr>
                                      <p:tavLst>
                                        <p:tav tm="0">
                                          <p:val>
                                            <p:clrVal>
                                              <a:schemeClr val="accent2"/>
                                            </p:clrVal>
                                          </p:val>
                                        </p:tav>
                                        <p:tav tm="50000">
                                          <p:val>
                                            <p:clrVal>
                                              <a:schemeClr val="hlink"/>
                                            </p:clrVal>
                                          </p:val>
                                        </p:tav>
                                      </p:tavLst>
                                    </p:anim>
                                    <p:set>
                                      <p:cBhvr>
                                        <p:cTn id="52" dur="80"/>
                                        <p:tgtEl>
                                          <p:spTgt spid="22538"/>
                                        </p:tgtEl>
                                        <p:attrNameLst>
                                          <p:attrName>fill.type</p:attrName>
                                        </p:attrNameLst>
                                      </p:cBhvr>
                                      <p:to>
                                        <p:strVal val="solid"/>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53" presetClass="entr" presetSubtype="0" fill="hold" nodeType="clickEffect">
                                  <p:stCondLst>
                                    <p:cond delay="0"/>
                                  </p:stCondLst>
                                  <p:childTnLst>
                                    <p:set>
                                      <p:cBhvr>
                                        <p:cTn id="56" dur="1" fill="hold">
                                          <p:stCondLst>
                                            <p:cond delay="0"/>
                                          </p:stCondLst>
                                        </p:cTn>
                                        <p:tgtEl>
                                          <p:spTgt spid="22556"/>
                                        </p:tgtEl>
                                        <p:attrNameLst>
                                          <p:attrName>style.visibility</p:attrName>
                                        </p:attrNameLst>
                                      </p:cBhvr>
                                      <p:to>
                                        <p:strVal val="visible"/>
                                      </p:to>
                                    </p:set>
                                    <p:anim calcmode="lin" valueType="num">
                                      <p:cBhvr>
                                        <p:cTn id="57" dur="500" fill="hold"/>
                                        <p:tgtEl>
                                          <p:spTgt spid="22556"/>
                                        </p:tgtEl>
                                        <p:attrNameLst>
                                          <p:attrName>ppt_w</p:attrName>
                                        </p:attrNameLst>
                                      </p:cBhvr>
                                      <p:tavLst>
                                        <p:tav tm="0">
                                          <p:val>
                                            <p:fltVal val="0"/>
                                          </p:val>
                                        </p:tav>
                                        <p:tav tm="100000">
                                          <p:val>
                                            <p:strVal val="#ppt_w"/>
                                          </p:val>
                                        </p:tav>
                                      </p:tavLst>
                                    </p:anim>
                                    <p:anim calcmode="lin" valueType="num">
                                      <p:cBhvr>
                                        <p:cTn id="58" dur="500" fill="hold"/>
                                        <p:tgtEl>
                                          <p:spTgt spid="22556"/>
                                        </p:tgtEl>
                                        <p:attrNameLst>
                                          <p:attrName>ppt_h</p:attrName>
                                        </p:attrNameLst>
                                      </p:cBhvr>
                                      <p:tavLst>
                                        <p:tav tm="0">
                                          <p:val>
                                            <p:fltVal val="0"/>
                                          </p:val>
                                        </p:tav>
                                        <p:tav tm="100000">
                                          <p:val>
                                            <p:strVal val="#ppt_h"/>
                                          </p:val>
                                        </p:tav>
                                      </p:tavLst>
                                    </p:anim>
                                    <p:animEffect transition="in" filter="fade">
                                      <p:cBhvr>
                                        <p:cTn id="59" dur="500"/>
                                        <p:tgtEl>
                                          <p:spTgt spid="22556"/>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53" presetClass="entr" presetSubtype="0" fill="hold" grpId="0" nodeType="clickEffect">
                                  <p:stCondLst>
                                    <p:cond delay="0"/>
                                  </p:stCondLst>
                                  <p:childTnLst>
                                    <p:set>
                                      <p:cBhvr>
                                        <p:cTn id="63" dur="1" fill="hold">
                                          <p:stCondLst>
                                            <p:cond delay="0"/>
                                          </p:stCondLst>
                                        </p:cTn>
                                        <p:tgtEl>
                                          <p:spTgt spid="22550"/>
                                        </p:tgtEl>
                                        <p:attrNameLst>
                                          <p:attrName>style.visibility</p:attrName>
                                        </p:attrNameLst>
                                      </p:cBhvr>
                                      <p:to>
                                        <p:strVal val="visible"/>
                                      </p:to>
                                    </p:set>
                                    <p:anim calcmode="lin" valueType="num">
                                      <p:cBhvr>
                                        <p:cTn id="64" dur="500" fill="hold"/>
                                        <p:tgtEl>
                                          <p:spTgt spid="22550"/>
                                        </p:tgtEl>
                                        <p:attrNameLst>
                                          <p:attrName>ppt_w</p:attrName>
                                        </p:attrNameLst>
                                      </p:cBhvr>
                                      <p:tavLst>
                                        <p:tav tm="0">
                                          <p:val>
                                            <p:fltVal val="0"/>
                                          </p:val>
                                        </p:tav>
                                        <p:tav tm="100000">
                                          <p:val>
                                            <p:strVal val="#ppt_w"/>
                                          </p:val>
                                        </p:tav>
                                      </p:tavLst>
                                    </p:anim>
                                    <p:anim calcmode="lin" valueType="num">
                                      <p:cBhvr>
                                        <p:cTn id="65" dur="500" fill="hold"/>
                                        <p:tgtEl>
                                          <p:spTgt spid="22550"/>
                                        </p:tgtEl>
                                        <p:attrNameLst>
                                          <p:attrName>ppt_h</p:attrName>
                                        </p:attrNameLst>
                                      </p:cBhvr>
                                      <p:tavLst>
                                        <p:tav tm="0">
                                          <p:val>
                                            <p:fltVal val="0"/>
                                          </p:val>
                                        </p:tav>
                                        <p:tav tm="100000">
                                          <p:val>
                                            <p:strVal val="#ppt_h"/>
                                          </p:val>
                                        </p:tav>
                                      </p:tavLst>
                                    </p:anim>
                                    <p:animEffect transition="in" filter="fade">
                                      <p:cBhvr>
                                        <p:cTn id="66" dur="500"/>
                                        <p:tgtEl>
                                          <p:spTgt spid="22550"/>
                                        </p:tgtEl>
                                      </p:cBhvr>
                                    </p:animEffect>
                                  </p:childTnLst>
                                </p:cTn>
                              </p:par>
                            </p:childTnLst>
                          </p:cTn>
                        </p:par>
                        <p:par>
                          <p:cTn id="67" fill="hold" nodeType="afterGroup">
                            <p:stCondLst>
                              <p:cond delay="500"/>
                            </p:stCondLst>
                            <p:childTnLst>
                              <p:par>
                                <p:cTn id="68" presetID="27" presetClass="entr" presetSubtype="0" fill="hold" grpId="0" nodeType="afterEffect">
                                  <p:stCondLst>
                                    <p:cond delay="0"/>
                                  </p:stCondLst>
                                  <p:iterate type="lt">
                                    <p:tmPct val="50000"/>
                                  </p:iterate>
                                  <p:childTnLst>
                                    <p:set>
                                      <p:cBhvr>
                                        <p:cTn id="69" dur="1" fill="hold">
                                          <p:stCondLst>
                                            <p:cond delay="0"/>
                                          </p:stCondLst>
                                        </p:cTn>
                                        <p:tgtEl>
                                          <p:spTgt spid="22541"/>
                                        </p:tgtEl>
                                        <p:attrNameLst>
                                          <p:attrName>style.visibility</p:attrName>
                                        </p:attrNameLst>
                                      </p:cBhvr>
                                      <p:to>
                                        <p:strVal val="visible"/>
                                      </p:to>
                                    </p:set>
                                    <p:anim calcmode="discrete" valueType="clr">
                                      <p:cBhvr override="childStyle">
                                        <p:cTn id="70" dur="80"/>
                                        <p:tgtEl>
                                          <p:spTgt spid="22541"/>
                                        </p:tgtEl>
                                        <p:attrNameLst>
                                          <p:attrName>style.color</p:attrName>
                                        </p:attrNameLst>
                                      </p:cBhvr>
                                      <p:tavLst>
                                        <p:tav tm="0">
                                          <p:val>
                                            <p:clrVal>
                                              <a:schemeClr val="accent2"/>
                                            </p:clrVal>
                                          </p:val>
                                        </p:tav>
                                        <p:tav tm="50000">
                                          <p:val>
                                            <p:clrVal>
                                              <a:schemeClr val="hlink"/>
                                            </p:clrVal>
                                          </p:val>
                                        </p:tav>
                                      </p:tavLst>
                                    </p:anim>
                                    <p:anim calcmode="discrete" valueType="clr">
                                      <p:cBhvr>
                                        <p:cTn id="71" dur="80"/>
                                        <p:tgtEl>
                                          <p:spTgt spid="22541"/>
                                        </p:tgtEl>
                                        <p:attrNameLst>
                                          <p:attrName>fillcolor</p:attrName>
                                        </p:attrNameLst>
                                      </p:cBhvr>
                                      <p:tavLst>
                                        <p:tav tm="0">
                                          <p:val>
                                            <p:clrVal>
                                              <a:schemeClr val="accent2"/>
                                            </p:clrVal>
                                          </p:val>
                                        </p:tav>
                                        <p:tav tm="50000">
                                          <p:val>
                                            <p:clrVal>
                                              <a:schemeClr val="hlink"/>
                                            </p:clrVal>
                                          </p:val>
                                        </p:tav>
                                      </p:tavLst>
                                    </p:anim>
                                    <p:set>
                                      <p:cBhvr>
                                        <p:cTn id="72" dur="80"/>
                                        <p:tgtEl>
                                          <p:spTgt spid="22541"/>
                                        </p:tgtEl>
                                        <p:attrNameLst>
                                          <p:attrName>fill.type</p:attrName>
                                        </p:attrNameLst>
                                      </p:cBhvr>
                                      <p:to>
                                        <p:strVal val="solid"/>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1" fill="hold" grpId="0" nodeType="clickEffect">
                                  <p:stCondLst>
                                    <p:cond delay="0"/>
                                  </p:stCondLst>
                                  <p:childTnLst>
                                    <p:set>
                                      <p:cBhvr>
                                        <p:cTn id="76" dur="1" fill="hold">
                                          <p:stCondLst>
                                            <p:cond delay="0"/>
                                          </p:stCondLst>
                                        </p:cTn>
                                        <p:tgtEl>
                                          <p:spTgt spid="22552"/>
                                        </p:tgtEl>
                                        <p:attrNameLst>
                                          <p:attrName>style.visibility</p:attrName>
                                        </p:attrNameLst>
                                      </p:cBhvr>
                                      <p:to>
                                        <p:strVal val="visible"/>
                                      </p:to>
                                    </p:set>
                                    <p:animEffect transition="in" filter="wipe(up)">
                                      <p:cBhvr>
                                        <p:cTn id="77" dur="500"/>
                                        <p:tgtEl>
                                          <p:spTgt spid="22552"/>
                                        </p:tgtEl>
                                      </p:cBhvr>
                                    </p:animEffect>
                                  </p:childTnLst>
                                </p:cTn>
                              </p:par>
                            </p:childTnLst>
                          </p:cTn>
                        </p:par>
                        <p:par>
                          <p:cTn id="78" fill="hold" nodeType="afterGroup">
                            <p:stCondLst>
                              <p:cond delay="500"/>
                            </p:stCondLst>
                            <p:childTnLst>
                              <p:par>
                                <p:cTn id="79" presetID="27" presetClass="entr" presetSubtype="0" fill="hold" grpId="0" nodeType="afterEffect">
                                  <p:stCondLst>
                                    <p:cond delay="0"/>
                                  </p:stCondLst>
                                  <p:iterate type="lt">
                                    <p:tmPct val="50000"/>
                                  </p:iterate>
                                  <p:childTnLst>
                                    <p:set>
                                      <p:cBhvr>
                                        <p:cTn id="80" dur="1" fill="hold">
                                          <p:stCondLst>
                                            <p:cond delay="0"/>
                                          </p:stCondLst>
                                        </p:cTn>
                                        <p:tgtEl>
                                          <p:spTgt spid="22537"/>
                                        </p:tgtEl>
                                        <p:attrNameLst>
                                          <p:attrName>style.visibility</p:attrName>
                                        </p:attrNameLst>
                                      </p:cBhvr>
                                      <p:to>
                                        <p:strVal val="visible"/>
                                      </p:to>
                                    </p:set>
                                    <p:anim calcmode="discrete" valueType="clr">
                                      <p:cBhvr override="childStyle">
                                        <p:cTn id="81" dur="80"/>
                                        <p:tgtEl>
                                          <p:spTgt spid="22537"/>
                                        </p:tgtEl>
                                        <p:attrNameLst>
                                          <p:attrName>style.color</p:attrName>
                                        </p:attrNameLst>
                                      </p:cBhvr>
                                      <p:tavLst>
                                        <p:tav tm="0">
                                          <p:val>
                                            <p:clrVal>
                                              <a:schemeClr val="accent2"/>
                                            </p:clrVal>
                                          </p:val>
                                        </p:tav>
                                        <p:tav tm="50000">
                                          <p:val>
                                            <p:clrVal>
                                              <a:schemeClr val="hlink"/>
                                            </p:clrVal>
                                          </p:val>
                                        </p:tav>
                                      </p:tavLst>
                                    </p:anim>
                                    <p:anim calcmode="discrete" valueType="clr">
                                      <p:cBhvr>
                                        <p:cTn id="82" dur="80"/>
                                        <p:tgtEl>
                                          <p:spTgt spid="22537"/>
                                        </p:tgtEl>
                                        <p:attrNameLst>
                                          <p:attrName>fillcolor</p:attrName>
                                        </p:attrNameLst>
                                      </p:cBhvr>
                                      <p:tavLst>
                                        <p:tav tm="0">
                                          <p:val>
                                            <p:clrVal>
                                              <a:schemeClr val="accent2"/>
                                            </p:clrVal>
                                          </p:val>
                                        </p:tav>
                                        <p:tav tm="50000">
                                          <p:val>
                                            <p:clrVal>
                                              <a:schemeClr val="hlink"/>
                                            </p:clrVal>
                                          </p:val>
                                        </p:tav>
                                      </p:tavLst>
                                    </p:anim>
                                    <p:set>
                                      <p:cBhvr>
                                        <p:cTn id="83" dur="80"/>
                                        <p:tgtEl>
                                          <p:spTgt spid="22537"/>
                                        </p:tgtEl>
                                        <p:attrNameLst>
                                          <p:attrName>fill.type</p:attrName>
                                        </p:attrNameLst>
                                      </p:cBhvr>
                                      <p:to>
                                        <p:strVal val="solid"/>
                                      </p:to>
                                    </p:set>
                                  </p:childTnLst>
                                </p:cTn>
                              </p:par>
                            </p:childTnLst>
                          </p:cTn>
                        </p:par>
                      </p:childTnLst>
                    </p:cTn>
                  </p:par>
                  <p:par>
                    <p:cTn id="84" fill="hold" nodeType="clickPar">
                      <p:stCondLst>
                        <p:cond delay="indefinite"/>
                      </p:stCondLst>
                      <p:childTnLst>
                        <p:par>
                          <p:cTn id="85" fill="hold" nodeType="withGroup">
                            <p:stCondLst>
                              <p:cond delay="0"/>
                            </p:stCondLst>
                            <p:childTnLst>
                              <p:par>
                                <p:cTn id="86" presetID="53" presetClass="entr" presetSubtype="0" fill="hold" nodeType="clickEffect">
                                  <p:stCondLst>
                                    <p:cond delay="0"/>
                                  </p:stCondLst>
                                  <p:childTnLst>
                                    <p:set>
                                      <p:cBhvr>
                                        <p:cTn id="87" dur="1" fill="hold">
                                          <p:stCondLst>
                                            <p:cond delay="0"/>
                                          </p:stCondLst>
                                        </p:cTn>
                                        <p:tgtEl>
                                          <p:spTgt spid="22555"/>
                                        </p:tgtEl>
                                        <p:attrNameLst>
                                          <p:attrName>style.visibility</p:attrName>
                                        </p:attrNameLst>
                                      </p:cBhvr>
                                      <p:to>
                                        <p:strVal val="visible"/>
                                      </p:to>
                                    </p:set>
                                    <p:anim calcmode="lin" valueType="num">
                                      <p:cBhvr>
                                        <p:cTn id="88" dur="500" fill="hold"/>
                                        <p:tgtEl>
                                          <p:spTgt spid="22555"/>
                                        </p:tgtEl>
                                        <p:attrNameLst>
                                          <p:attrName>ppt_w</p:attrName>
                                        </p:attrNameLst>
                                      </p:cBhvr>
                                      <p:tavLst>
                                        <p:tav tm="0">
                                          <p:val>
                                            <p:fltVal val="0"/>
                                          </p:val>
                                        </p:tav>
                                        <p:tav tm="100000">
                                          <p:val>
                                            <p:strVal val="#ppt_w"/>
                                          </p:val>
                                        </p:tav>
                                      </p:tavLst>
                                    </p:anim>
                                    <p:anim calcmode="lin" valueType="num">
                                      <p:cBhvr>
                                        <p:cTn id="89" dur="500" fill="hold"/>
                                        <p:tgtEl>
                                          <p:spTgt spid="22555"/>
                                        </p:tgtEl>
                                        <p:attrNameLst>
                                          <p:attrName>ppt_h</p:attrName>
                                        </p:attrNameLst>
                                      </p:cBhvr>
                                      <p:tavLst>
                                        <p:tav tm="0">
                                          <p:val>
                                            <p:fltVal val="0"/>
                                          </p:val>
                                        </p:tav>
                                        <p:tav tm="100000">
                                          <p:val>
                                            <p:strVal val="#ppt_h"/>
                                          </p:val>
                                        </p:tav>
                                      </p:tavLst>
                                    </p:anim>
                                    <p:animEffect transition="in" filter="fade">
                                      <p:cBhvr>
                                        <p:cTn id="90" dur="500"/>
                                        <p:tgtEl>
                                          <p:spTgt spid="22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9" grpId="0" animBg="1"/>
      <p:bldP spid="22544" grpId="0" animBg="1"/>
      <p:bldP spid="22543" grpId="0" animBg="1"/>
      <p:bldP spid="22545" grpId="0" animBg="1"/>
      <p:bldP spid="22552" grpId="0" animBg="1"/>
      <p:bldP spid="22551" grpId="0" animBg="1"/>
      <p:bldP spid="22550" grpId="0" animBg="1"/>
      <p:bldP spid="22535" grpId="0"/>
      <p:bldP spid="22536" grpId="0"/>
      <p:bldP spid="22537" grpId="0"/>
      <p:bldP spid="22539" grpId="0"/>
      <p:bldP spid="22541" grpId="0"/>
      <p:bldP spid="22546" grpId="0" animBg="1"/>
      <p:bldP spid="22547" grpId="0" animBg="1"/>
      <p:bldP spid="2254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8671" y="1042437"/>
            <a:ext cx="9500337" cy="5815563"/>
          </a:xfrm>
        </p:spPr>
        <p:txBody>
          <a:bodyPr>
            <a:normAutofit/>
          </a:bodyPr>
          <a:lstStyle/>
          <a:p>
            <a:pPr algn="just"/>
            <a:r>
              <a:rPr lang="ru-RU" sz="2400" dirty="0">
                <a:solidFill>
                  <a:schemeClr val="accent1"/>
                </a:solidFill>
              </a:rPr>
              <a:t>Внимание проблема: Меняется ли в течение всей жизни состав костной ткани человека?</a:t>
            </a:r>
          </a:p>
          <a:p>
            <a:pPr algn="just"/>
            <a:endParaRPr lang="ru-RU" sz="2400" dirty="0" smtClean="0">
              <a:solidFill>
                <a:schemeClr val="accent1"/>
              </a:solidFill>
            </a:endParaRPr>
          </a:p>
          <a:p>
            <a:pPr algn="just"/>
            <a:endParaRPr lang="ru-RU" sz="2400" dirty="0">
              <a:solidFill>
                <a:schemeClr val="accent1"/>
              </a:solidFill>
            </a:endParaRPr>
          </a:p>
          <a:p>
            <a:pPr algn="just"/>
            <a:endParaRPr lang="ru-RU" sz="2400" dirty="0" smtClean="0">
              <a:solidFill>
                <a:schemeClr val="accent1"/>
              </a:solidFill>
            </a:endParaRPr>
          </a:p>
          <a:p>
            <a:pPr algn="just"/>
            <a:endParaRPr lang="ru-RU" sz="2400" dirty="0">
              <a:solidFill>
                <a:schemeClr val="accent1"/>
              </a:solidFill>
            </a:endParaRPr>
          </a:p>
          <a:p>
            <a:pPr algn="just"/>
            <a:endParaRPr lang="ru-RU" sz="2400" dirty="0" smtClean="0">
              <a:solidFill>
                <a:schemeClr val="accent1"/>
              </a:solidFill>
            </a:endParaRPr>
          </a:p>
          <a:p>
            <a:pPr algn="just"/>
            <a:endParaRPr lang="ru-RU" sz="2400" dirty="0" smtClean="0">
              <a:solidFill>
                <a:schemeClr val="accent1"/>
              </a:solidFill>
            </a:endParaRPr>
          </a:p>
          <a:p>
            <a:pPr algn="just"/>
            <a:endParaRPr lang="ru-RU" sz="2400" dirty="0">
              <a:solidFill>
                <a:schemeClr val="accent1"/>
              </a:solidFill>
            </a:endParaRPr>
          </a:p>
        </p:txBody>
      </p:sp>
      <p:pic>
        <p:nvPicPr>
          <p:cNvPr id="5" name="Рисунок 4"/>
          <p:cNvPicPr>
            <a:picLocks noChangeAspect="1"/>
          </p:cNvPicPr>
          <p:nvPr/>
        </p:nvPicPr>
        <p:blipFill>
          <a:blip r:embed="rId2"/>
          <a:stretch>
            <a:fillRect/>
          </a:stretch>
        </p:blipFill>
        <p:spPr>
          <a:xfrm>
            <a:off x="3896177" y="3273590"/>
            <a:ext cx="2213040" cy="2219136"/>
          </a:xfrm>
          <a:prstGeom prst="rect">
            <a:avLst/>
          </a:prstGeom>
        </p:spPr>
      </p:pic>
    </p:spTree>
    <p:extLst>
      <p:ext uri="{BB962C8B-B14F-4D97-AF65-F5344CB8AC3E}">
        <p14:creationId xmlns:p14="http://schemas.microsoft.com/office/powerpoint/2010/main" val="13629016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2" name="AutoShape 22"/>
          <p:cNvSpPr>
            <a:spLocks noChangeArrowheads="1"/>
          </p:cNvSpPr>
          <p:nvPr/>
        </p:nvSpPr>
        <p:spPr bwMode="auto">
          <a:xfrm>
            <a:off x="1690689" y="5862639"/>
            <a:ext cx="8829675" cy="820737"/>
          </a:xfrm>
          <a:prstGeom prst="roundRect">
            <a:avLst>
              <a:gd name="adj" fmla="val 16667"/>
            </a:avLst>
          </a:prstGeom>
          <a:noFill/>
          <a:ln w="57150" cmpd="thinThick">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ru-RU" altLang="ru-RU">
              <a:solidFill>
                <a:srgbClr val="FF0000"/>
              </a:solidFill>
              <a:effectLst>
                <a:outerShdw blurRad="38100" dist="38100" dir="2700000" algn="tl">
                  <a:srgbClr val="C0C0C0"/>
                </a:outerShdw>
              </a:effectLst>
            </a:endParaRPr>
          </a:p>
        </p:txBody>
      </p:sp>
      <p:pic>
        <p:nvPicPr>
          <p:cNvPr id="30725" name="Picture 5" descr="U15_09_00"/>
          <p:cNvPicPr>
            <a:picLocks noChangeAspect="1" noChangeArrowheads="1"/>
          </p:cNvPicPr>
          <p:nvPr/>
        </p:nvPicPr>
        <p:blipFill>
          <a:blip r:embed="rId2">
            <a:extLst>
              <a:ext uri="{28A0092B-C50C-407E-A947-70E740481C1C}">
                <a14:useLocalDpi xmlns:a14="http://schemas.microsoft.com/office/drawing/2010/main" val="0"/>
              </a:ext>
            </a:extLst>
          </a:blip>
          <a:srcRect l="4832" r="5573" b="642"/>
          <a:stretch>
            <a:fillRect/>
          </a:stretch>
        </p:blipFill>
        <p:spPr bwMode="auto">
          <a:xfrm>
            <a:off x="1552575" y="171450"/>
            <a:ext cx="4032250" cy="5653088"/>
          </a:xfrm>
          <a:prstGeom prst="rect">
            <a:avLst/>
          </a:prstGeom>
          <a:noFill/>
          <a:extLst>
            <a:ext uri="{909E8E84-426E-40DD-AFC4-6F175D3DCCD1}">
              <a14:hiddenFill xmlns:a14="http://schemas.microsoft.com/office/drawing/2010/main">
                <a:solidFill>
                  <a:srgbClr val="FFFFFF"/>
                </a:solidFill>
              </a14:hiddenFill>
            </a:ext>
          </a:extLst>
        </p:spPr>
      </p:pic>
      <p:sp>
        <p:nvSpPr>
          <p:cNvPr id="30740" name="AutoShape 20"/>
          <p:cNvSpPr>
            <a:spLocks noChangeArrowheads="1"/>
          </p:cNvSpPr>
          <p:nvPr/>
        </p:nvSpPr>
        <p:spPr bwMode="auto">
          <a:xfrm>
            <a:off x="8472488" y="4135439"/>
            <a:ext cx="2087562" cy="1584325"/>
          </a:xfrm>
          <a:prstGeom prst="plaque">
            <a:avLst>
              <a:gd name="adj" fmla="val 11019"/>
            </a:avLst>
          </a:prstGeom>
          <a:solidFill>
            <a:schemeClr val="accent1">
              <a:alpha val="2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30739" name="AutoShape 19"/>
          <p:cNvSpPr>
            <a:spLocks noChangeArrowheads="1"/>
          </p:cNvSpPr>
          <p:nvPr/>
        </p:nvSpPr>
        <p:spPr bwMode="auto">
          <a:xfrm>
            <a:off x="8458201" y="2622550"/>
            <a:ext cx="2087563" cy="1295400"/>
          </a:xfrm>
          <a:prstGeom prst="plaque">
            <a:avLst>
              <a:gd name="adj" fmla="val 11019"/>
            </a:avLst>
          </a:prstGeom>
          <a:solidFill>
            <a:schemeClr val="accent1">
              <a:alpha val="2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30738" name="AutoShape 18"/>
          <p:cNvSpPr>
            <a:spLocks noChangeArrowheads="1"/>
          </p:cNvSpPr>
          <p:nvPr/>
        </p:nvSpPr>
        <p:spPr bwMode="auto">
          <a:xfrm>
            <a:off x="8429626" y="1125538"/>
            <a:ext cx="2087563" cy="1295400"/>
          </a:xfrm>
          <a:prstGeom prst="plaque">
            <a:avLst>
              <a:gd name="adj" fmla="val 11019"/>
            </a:avLst>
          </a:prstGeom>
          <a:solidFill>
            <a:schemeClr val="accent1">
              <a:alpha val="2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30735" name="AutoShape 15"/>
          <p:cNvSpPr>
            <a:spLocks noChangeArrowheads="1"/>
          </p:cNvSpPr>
          <p:nvPr/>
        </p:nvSpPr>
        <p:spPr bwMode="auto">
          <a:xfrm>
            <a:off x="5664201" y="4292601"/>
            <a:ext cx="2665413" cy="1368425"/>
          </a:xfrm>
          <a:prstGeom prst="rightArrowCallout">
            <a:avLst>
              <a:gd name="adj1" fmla="val 25000"/>
              <a:gd name="adj2" fmla="val 39338"/>
              <a:gd name="adj3" fmla="val 33176"/>
              <a:gd name="adj4" fmla="val 78676"/>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30734" name="AutoShape 14"/>
          <p:cNvSpPr>
            <a:spLocks noChangeArrowheads="1"/>
          </p:cNvSpPr>
          <p:nvPr/>
        </p:nvSpPr>
        <p:spPr bwMode="auto">
          <a:xfrm>
            <a:off x="5678488" y="2492375"/>
            <a:ext cx="2665412" cy="1657350"/>
          </a:xfrm>
          <a:prstGeom prst="rightArrowCallout">
            <a:avLst>
              <a:gd name="adj1" fmla="val 25000"/>
              <a:gd name="adj2" fmla="val 39338"/>
              <a:gd name="adj3" fmla="val 27392"/>
              <a:gd name="adj4" fmla="val 78676"/>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30733" name="AutoShape 13"/>
          <p:cNvSpPr>
            <a:spLocks noChangeArrowheads="1"/>
          </p:cNvSpPr>
          <p:nvPr/>
        </p:nvSpPr>
        <p:spPr bwMode="auto">
          <a:xfrm>
            <a:off x="5664201" y="1052513"/>
            <a:ext cx="2665413" cy="1295400"/>
          </a:xfrm>
          <a:prstGeom prst="rightArrowCallout">
            <a:avLst>
              <a:gd name="adj1" fmla="val 25000"/>
              <a:gd name="adj2" fmla="val 39338"/>
              <a:gd name="adj3" fmla="val 35046"/>
              <a:gd name="adj4" fmla="val 78676"/>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30724" name="Rectangle 4"/>
          <p:cNvSpPr>
            <a:spLocks noChangeArrowheads="1"/>
          </p:cNvSpPr>
          <p:nvPr/>
        </p:nvSpPr>
        <p:spPr bwMode="auto">
          <a:xfrm>
            <a:off x="3359151" y="188913"/>
            <a:ext cx="6862763"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4400">
                <a:solidFill>
                  <a:schemeClr val="tx2"/>
                </a:solidFill>
                <a:latin typeface="Tahoma" panose="020B0604030504040204" pitchFamily="34" charset="0"/>
              </a:defRPr>
            </a:lvl1pPr>
            <a:lvl2pPr>
              <a:defRPr sz="4400">
                <a:solidFill>
                  <a:schemeClr val="tx2"/>
                </a:solidFill>
                <a:latin typeface="Tahoma" panose="020B0604030504040204" pitchFamily="34" charset="0"/>
              </a:defRPr>
            </a:lvl2pPr>
            <a:lvl3pPr>
              <a:defRPr sz="4400">
                <a:solidFill>
                  <a:schemeClr val="tx2"/>
                </a:solidFill>
                <a:latin typeface="Tahoma" panose="020B0604030504040204" pitchFamily="34" charset="0"/>
              </a:defRPr>
            </a:lvl3pPr>
            <a:lvl4pPr>
              <a:defRPr sz="4400">
                <a:solidFill>
                  <a:schemeClr val="tx2"/>
                </a:solidFill>
                <a:latin typeface="Tahoma" panose="020B0604030504040204" pitchFamily="34" charset="0"/>
              </a:defRPr>
            </a:lvl4pPr>
            <a:lvl5pPr>
              <a:defRPr sz="4400">
                <a:solidFill>
                  <a:schemeClr val="tx2"/>
                </a:solidFill>
                <a:latin typeface="Tahoma" panose="020B0604030504040204" pitchFamily="34" charset="0"/>
              </a:defRPr>
            </a:lvl5pPr>
            <a:lvl6pPr marL="457200" fontAlgn="base">
              <a:spcBef>
                <a:spcPct val="0"/>
              </a:spcBef>
              <a:spcAft>
                <a:spcPct val="0"/>
              </a:spcAft>
              <a:defRPr sz="4400">
                <a:solidFill>
                  <a:schemeClr val="tx2"/>
                </a:solidFill>
                <a:latin typeface="Tahoma" panose="020B0604030504040204" pitchFamily="34" charset="0"/>
              </a:defRPr>
            </a:lvl6pPr>
            <a:lvl7pPr marL="914400" fontAlgn="base">
              <a:spcBef>
                <a:spcPct val="0"/>
              </a:spcBef>
              <a:spcAft>
                <a:spcPct val="0"/>
              </a:spcAft>
              <a:defRPr sz="4400">
                <a:solidFill>
                  <a:schemeClr val="tx2"/>
                </a:solidFill>
                <a:latin typeface="Tahoma" panose="020B0604030504040204" pitchFamily="34" charset="0"/>
              </a:defRPr>
            </a:lvl7pPr>
            <a:lvl8pPr marL="1371600" fontAlgn="base">
              <a:spcBef>
                <a:spcPct val="0"/>
              </a:spcBef>
              <a:spcAft>
                <a:spcPct val="0"/>
              </a:spcAft>
              <a:defRPr sz="4400">
                <a:solidFill>
                  <a:schemeClr val="tx2"/>
                </a:solidFill>
                <a:latin typeface="Tahoma" panose="020B0604030504040204" pitchFamily="34" charset="0"/>
              </a:defRPr>
            </a:lvl8pPr>
            <a:lvl9pPr marL="1828800" fontAlgn="base">
              <a:spcBef>
                <a:spcPct val="0"/>
              </a:spcBef>
              <a:spcAft>
                <a:spcPct val="0"/>
              </a:spcAft>
              <a:defRPr sz="4400">
                <a:solidFill>
                  <a:schemeClr val="tx2"/>
                </a:solidFill>
                <a:latin typeface="Tahoma" panose="020B0604030504040204" pitchFamily="34" charset="0"/>
              </a:defRPr>
            </a:lvl9pPr>
          </a:lstStyle>
          <a:p>
            <a:pPr algn="ctr"/>
            <a:r>
              <a:rPr lang="ru-RU" altLang="ru-RU" sz="4000" b="1">
                <a:solidFill>
                  <a:schemeClr val="folHlink"/>
                </a:solidFill>
              </a:rPr>
              <a:t>СОСТАВ КОСТЕЙ</a:t>
            </a:r>
          </a:p>
        </p:txBody>
      </p:sp>
      <p:sp>
        <p:nvSpPr>
          <p:cNvPr id="30727" name="Text Box 7"/>
          <p:cNvSpPr txBox="1">
            <a:spLocks noChangeArrowheads="1"/>
          </p:cNvSpPr>
          <p:nvPr/>
        </p:nvSpPr>
        <p:spPr bwMode="auto">
          <a:xfrm>
            <a:off x="5664201" y="1052514"/>
            <a:ext cx="2087563"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sz="2000">
                <a:latin typeface="Arial" panose="020B0604020202020204" pitchFamily="34" charset="0"/>
              </a:rPr>
              <a:t>От рождения до 20 лет больше органических веществ</a:t>
            </a:r>
          </a:p>
        </p:txBody>
      </p:sp>
      <p:sp>
        <p:nvSpPr>
          <p:cNvPr id="30728" name="Text Box 8"/>
          <p:cNvSpPr txBox="1">
            <a:spLocks noChangeArrowheads="1"/>
          </p:cNvSpPr>
          <p:nvPr/>
        </p:nvSpPr>
        <p:spPr bwMode="auto">
          <a:xfrm>
            <a:off x="5664200" y="2492376"/>
            <a:ext cx="2160588"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sz="2000">
                <a:latin typeface="Arial" panose="020B0604020202020204" pitchFamily="34" charset="0"/>
              </a:rPr>
              <a:t>От 20 до 40 лет неорганические вещества ≈ органическим веществам</a:t>
            </a:r>
          </a:p>
        </p:txBody>
      </p:sp>
      <p:sp>
        <p:nvSpPr>
          <p:cNvPr id="30729" name="Text Box 9"/>
          <p:cNvSpPr txBox="1">
            <a:spLocks noChangeArrowheads="1"/>
          </p:cNvSpPr>
          <p:nvPr/>
        </p:nvSpPr>
        <p:spPr bwMode="auto">
          <a:xfrm>
            <a:off x="5735638" y="4292601"/>
            <a:ext cx="208915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sz="2000">
                <a:latin typeface="Arial" panose="020B0604020202020204" pitchFamily="34" charset="0"/>
              </a:rPr>
              <a:t>После 40 лет больше неорганических веществ</a:t>
            </a:r>
          </a:p>
        </p:txBody>
      </p:sp>
      <p:sp>
        <p:nvSpPr>
          <p:cNvPr id="30730" name="Text Box 10"/>
          <p:cNvSpPr txBox="1">
            <a:spLocks noChangeArrowheads="1"/>
          </p:cNvSpPr>
          <p:nvPr/>
        </p:nvSpPr>
        <p:spPr bwMode="auto">
          <a:xfrm>
            <a:off x="8472489" y="4149726"/>
            <a:ext cx="1944687"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ru-RU" altLang="ru-RU" sz="2000">
                <a:latin typeface="Arial" panose="020B0604020202020204" pitchFamily="34" charset="0"/>
              </a:rPr>
              <a:t>У пожилых людей кости становятся более ломкими</a:t>
            </a:r>
          </a:p>
        </p:txBody>
      </p:sp>
      <p:sp>
        <p:nvSpPr>
          <p:cNvPr id="30731" name="Text Box 11"/>
          <p:cNvSpPr txBox="1">
            <a:spLocks noChangeArrowheads="1"/>
          </p:cNvSpPr>
          <p:nvPr/>
        </p:nvSpPr>
        <p:spPr bwMode="auto">
          <a:xfrm>
            <a:off x="8543926" y="2781301"/>
            <a:ext cx="18383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ru-RU" altLang="ru-RU" sz="2000">
                <a:latin typeface="Arial" panose="020B0604020202020204" pitchFamily="34" charset="0"/>
              </a:rPr>
              <a:t>Наиболее прочные кости</a:t>
            </a:r>
          </a:p>
        </p:txBody>
      </p:sp>
      <p:sp>
        <p:nvSpPr>
          <p:cNvPr id="30732" name="Text Box 12"/>
          <p:cNvSpPr txBox="1">
            <a:spLocks noChangeArrowheads="1"/>
          </p:cNvSpPr>
          <p:nvPr/>
        </p:nvSpPr>
        <p:spPr bwMode="auto">
          <a:xfrm>
            <a:off x="8472488" y="1125539"/>
            <a:ext cx="2017712"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ru-RU" altLang="ru-RU" sz="2000">
                <a:latin typeface="Arial" panose="020B0604020202020204" pitchFamily="34" charset="0"/>
              </a:rPr>
              <a:t>Детские кости редко ломают-ся, но дефор-мируются</a:t>
            </a:r>
          </a:p>
        </p:txBody>
      </p:sp>
      <p:sp>
        <p:nvSpPr>
          <p:cNvPr id="30741" name="Text Box 21"/>
          <p:cNvSpPr txBox="1">
            <a:spLocks noChangeArrowheads="1"/>
          </p:cNvSpPr>
          <p:nvPr/>
        </p:nvSpPr>
        <p:spPr bwMode="auto">
          <a:xfrm>
            <a:off x="1668464" y="5834064"/>
            <a:ext cx="87852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ru-RU" altLang="ru-RU" sz="2400" b="1">
                <a:solidFill>
                  <a:srgbClr val="FF0000"/>
                </a:solidFill>
                <a:effectLst>
                  <a:outerShdw blurRad="38100" dist="38100" dir="2700000" algn="tl">
                    <a:srgbClr val="C0C0C0"/>
                  </a:outerShdw>
                </a:effectLst>
                <a:latin typeface="Tahoma" panose="020B0604030504040204" pitchFamily="34" charset="0"/>
              </a:rPr>
              <a:t>Твердость неорганических веществ + гибкость и упругость органических веществ = прочность костей</a:t>
            </a:r>
          </a:p>
        </p:txBody>
      </p:sp>
    </p:spTree>
    <p:extLst>
      <p:ext uri="{BB962C8B-B14F-4D97-AF65-F5344CB8AC3E}">
        <p14:creationId xmlns:p14="http://schemas.microsoft.com/office/powerpoint/2010/main" val="31214979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733"/>
                                        </p:tgtEl>
                                        <p:attrNameLst>
                                          <p:attrName>style.visibility</p:attrName>
                                        </p:attrNameLst>
                                      </p:cBhvr>
                                      <p:to>
                                        <p:strVal val="visible"/>
                                      </p:to>
                                    </p:set>
                                    <p:animEffect transition="in" filter="wipe(left)">
                                      <p:cBhvr>
                                        <p:cTn id="7" dur="500"/>
                                        <p:tgtEl>
                                          <p:spTgt spid="30733"/>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072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30738"/>
                                        </p:tgtEl>
                                        <p:attrNameLst>
                                          <p:attrName>style.visibility</p:attrName>
                                        </p:attrNameLst>
                                      </p:cBhvr>
                                      <p:to>
                                        <p:strVal val="visible"/>
                                      </p:to>
                                    </p:set>
                                    <p:anim calcmode="lin" valueType="num">
                                      <p:cBhvr>
                                        <p:cTn id="15" dur="500" fill="hold"/>
                                        <p:tgtEl>
                                          <p:spTgt spid="30738"/>
                                        </p:tgtEl>
                                        <p:attrNameLst>
                                          <p:attrName>ppt_w</p:attrName>
                                        </p:attrNameLst>
                                      </p:cBhvr>
                                      <p:tavLst>
                                        <p:tav tm="0">
                                          <p:val>
                                            <p:fltVal val="0"/>
                                          </p:val>
                                        </p:tav>
                                        <p:tav tm="100000">
                                          <p:val>
                                            <p:strVal val="#ppt_w"/>
                                          </p:val>
                                        </p:tav>
                                      </p:tavLst>
                                    </p:anim>
                                    <p:anim calcmode="lin" valueType="num">
                                      <p:cBhvr>
                                        <p:cTn id="16" dur="500" fill="hold"/>
                                        <p:tgtEl>
                                          <p:spTgt spid="30738"/>
                                        </p:tgtEl>
                                        <p:attrNameLst>
                                          <p:attrName>ppt_h</p:attrName>
                                        </p:attrNameLst>
                                      </p:cBhvr>
                                      <p:tavLst>
                                        <p:tav tm="0">
                                          <p:val>
                                            <p:fltVal val="0"/>
                                          </p:val>
                                        </p:tav>
                                        <p:tav tm="100000">
                                          <p:val>
                                            <p:strVal val="#ppt_h"/>
                                          </p:val>
                                        </p:tav>
                                      </p:tavLst>
                                    </p:anim>
                                    <p:animEffect transition="in" filter="fade">
                                      <p:cBhvr>
                                        <p:cTn id="17" dur="500"/>
                                        <p:tgtEl>
                                          <p:spTgt spid="30738"/>
                                        </p:tgtEl>
                                      </p:cBhvr>
                                    </p:animEffect>
                                  </p:childTnLst>
                                </p:cTn>
                              </p:par>
                            </p:childTnLst>
                          </p:cTn>
                        </p:par>
                        <p:par>
                          <p:cTn id="18" fill="hold" nodeType="afterGroup">
                            <p:stCondLst>
                              <p:cond delay="500"/>
                            </p:stCondLst>
                            <p:childTnLst>
                              <p:par>
                                <p:cTn id="19" presetID="27" presetClass="entr" presetSubtype="0" fill="hold" grpId="0" nodeType="afterEffect">
                                  <p:stCondLst>
                                    <p:cond delay="0"/>
                                  </p:stCondLst>
                                  <p:iterate type="lt">
                                    <p:tmPct val="50000"/>
                                  </p:iterate>
                                  <p:childTnLst>
                                    <p:set>
                                      <p:cBhvr>
                                        <p:cTn id="20" dur="1" fill="hold">
                                          <p:stCondLst>
                                            <p:cond delay="0"/>
                                          </p:stCondLst>
                                        </p:cTn>
                                        <p:tgtEl>
                                          <p:spTgt spid="30732"/>
                                        </p:tgtEl>
                                        <p:attrNameLst>
                                          <p:attrName>style.visibility</p:attrName>
                                        </p:attrNameLst>
                                      </p:cBhvr>
                                      <p:to>
                                        <p:strVal val="visible"/>
                                      </p:to>
                                    </p:set>
                                    <p:anim calcmode="discrete" valueType="clr">
                                      <p:cBhvr override="childStyle">
                                        <p:cTn id="21" dur="80"/>
                                        <p:tgtEl>
                                          <p:spTgt spid="30732"/>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0732"/>
                                        </p:tgtEl>
                                        <p:attrNameLst>
                                          <p:attrName>fillcolor</p:attrName>
                                        </p:attrNameLst>
                                      </p:cBhvr>
                                      <p:tavLst>
                                        <p:tav tm="0">
                                          <p:val>
                                            <p:clrVal>
                                              <a:schemeClr val="accent2"/>
                                            </p:clrVal>
                                          </p:val>
                                        </p:tav>
                                        <p:tav tm="50000">
                                          <p:val>
                                            <p:clrVal>
                                              <a:schemeClr val="hlink"/>
                                            </p:clrVal>
                                          </p:val>
                                        </p:tav>
                                      </p:tavLst>
                                    </p:anim>
                                    <p:set>
                                      <p:cBhvr>
                                        <p:cTn id="23" dur="80"/>
                                        <p:tgtEl>
                                          <p:spTgt spid="30732"/>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0734"/>
                                        </p:tgtEl>
                                        <p:attrNameLst>
                                          <p:attrName>style.visibility</p:attrName>
                                        </p:attrNameLst>
                                      </p:cBhvr>
                                      <p:to>
                                        <p:strVal val="visible"/>
                                      </p:to>
                                    </p:set>
                                    <p:animEffect transition="in" filter="wipe(left)">
                                      <p:cBhvr>
                                        <p:cTn id="28" dur="500"/>
                                        <p:tgtEl>
                                          <p:spTgt spid="30734"/>
                                        </p:tgtEl>
                                      </p:cBhvr>
                                    </p:animEffect>
                                  </p:childTnLst>
                                </p:cTn>
                              </p:par>
                            </p:childTnLst>
                          </p:cTn>
                        </p:par>
                        <p:par>
                          <p:cTn id="29" fill="hold" nodeType="afterGroup">
                            <p:stCondLst>
                              <p:cond delay="500"/>
                            </p:stCondLst>
                            <p:childTnLst>
                              <p:par>
                                <p:cTn id="30" presetID="1" presetClass="entr" presetSubtype="0" fill="hold" grpId="0" nodeType="afterEffect">
                                  <p:stCondLst>
                                    <p:cond delay="0"/>
                                  </p:stCondLst>
                                  <p:childTnLst>
                                    <p:set>
                                      <p:cBhvr>
                                        <p:cTn id="31" dur="1" fill="hold">
                                          <p:stCondLst>
                                            <p:cond delay="0"/>
                                          </p:stCondLst>
                                        </p:cTn>
                                        <p:tgtEl>
                                          <p:spTgt spid="30728"/>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53" presetClass="entr" presetSubtype="0" fill="hold" grpId="0" nodeType="clickEffect">
                                  <p:stCondLst>
                                    <p:cond delay="0"/>
                                  </p:stCondLst>
                                  <p:childTnLst>
                                    <p:set>
                                      <p:cBhvr>
                                        <p:cTn id="35" dur="1" fill="hold">
                                          <p:stCondLst>
                                            <p:cond delay="0"/>
                                          </p:stCondLst>
                                        </p:cTn>
                                        <p:tgtEl>
                                          <p:spTgt spid="30739"/>
                                        </p:tgtEl>
                                        <p:attrNameLst>
                                          <p:attrName>style.visibility</p:attrName>
                                        </p:attrNameLst>
                                      </p:cBhvr>
                                      <p:to>
                                        <p:strVal val="visible"/>
                                      </p:to>
                                    </p:set>
                                    <p:anim calcmode="lin" valueType="num">
                                      <p:cBhvr>
                                        <p:cTn id="36" dur="500" fill="hold"/>
                                        <p:tgtEl>
                                          <p:spTgt spid="30739"/>
                                        </p:tgtEl>
                                        <p:attrNameLst>
                                          <p:attrName>ppt_w</p:attrName>
                                        </p:attrNameLst>
                                      </p:cBhvr>
                                      <p:tavLst>
                                        <p:tav tm="0">
                                          <p:val>
                                            <p:fltVal val="0"/>
                                          </p:val>
                                        </p:tav>
                                        <p:tav tm="100000">
                                          <p:val>
                                            <p:strVal val="#ppt_w"/>
                                          </p:val>
                                        </p:tav>
                                      </p:tavLst>
                                    </p:anim>
                                    <p:anim calcmode="lin" valueType="num">
                                      <p:cBhvr>
                                        <p:cTn id="37" dur="500" fill="hold"/>
                                        <p:tgtEl>
                                          <p:spTgt spid="30739"/>
                                        </p:tgtEl>
                                        <p:attrNameLst>
                                          <p:attrName>ppt_h</p:attrName>
                                        </p:attrNameLst>
                                      </p:cBhvr>
                                      <p:tavLst>
                                        <p:tav tm="0">
                                          <p:val>
                                            <p:fltVal val="0"/>
                                          </p:val>
                                        </p:tav>
                                        <p:tav tm="100000">
                                          <p:val>
                                            <p:strVal val="#ppt_h"/>
                                          </p:val>
                                        </p:tav>
                                      </p:tavLst>
                                    </p:anim>
                                    <p:animEffect transition="in" filter="fade">
                                      <p:cBhvr>
                                        <p:cTn id="38" dur="500"/>
                                        <p:tgtEl>
                                          <p:spTgt spid="30739"/>
                                        </p:tgtEl>
                                      </p:cBhvr>
                                    </p:animEffect>
                                  </p:childTnLst>
                                </p:cTn>
                              </p:par>
                            </p:childTnLst>
                          </p:cTn>
                        </p:par>
                        <p:par>
                          <p:cTn id="39" fill="hold" nodeType="afterGroup">
                            <p:stCondLst>
                              <p:cond delay="500"/>
                            </p:stCondLst>
                            <p:childTnLst>
                              <p:par>
                                <p:cTn id="40" presetID="27" presetClass="entr" presetSubtype="0" fill="hold" grpId="0" nodeType="afterEffect">
                                  <p:stCondLst>
                                    <p:cond delay="0"/>
                                  </p:stCondLst>
                                  <p:iterate type="lt">
                                    <p:tmPct val="50000"/>
                                  </p:iterate>
                                  <p:childTnLst>
                                    <p:set>
                                      <p:cBhvr>
                                        <p:cTn id="41" dur="1" fill="hold">
                                          <p:stCondLst>
                                            <p:cond delay="0"/>
                                          </p:stCondLst>
                                        </p:cTn>
                                        <p:tgtEl>
                                          <p:spTgt spid="30731"/>
                                        </p:tgtEl>
                                        <p:attrNameLst>
                                          <p:attrName>style.visibility</p:attrName>
                                        </p:attrNameLst>
                                      </p:cBhvr>
                                      <p:to>
                                        <p:strVal val="visible"/>
                                      </p:to>
                                    </p:set>
                                    <p:anim calcmode="discrete" valueType="clr">
                                      <p:cBhvr override="childStyle">
                                        <p:cTn id="42" dur="80"/>
                                        <p:tgtEl>
                                          <p:spTgt spid="30731"/>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30731"/>
                                        </p:tgtEl>
                                        <p:attrNameLst>
                                          <p:attrName>fillcolor</p:attrName>
                                        </p:attrNameLst>
                                      </p:cBhvr>
                                      <p:tavLst>
                                        <p:tav tm="0">
                                          <p:val>
                                            <p:clrVal>
                                              <a:schemeClr val="accent2"/>
                                            </p:clrVal>
                                          </p:val>
                                        </p:tav>
                                        <p:tav tm="50000">
                                          <p:val>
                                            <p:clrVal>
                                              <a:schemeClr val="hlink"/>
                                            </p:clrVal>
                                          </p:val>
                                        </p:tav>
                                      </p:tavLst>
                                    </p:anim>
                                    <p:set>
                                      <p:cBhvr>
                                        <p:cTn id="44" dur="80"/>
                                        <p:tgtEl>
                                          <p:spTgt spid="30731"/>
                                        </p:tgtEl>
                                        <p:attrNameLst>
                                          <p:attrName>fill.type</p:attrName>
                                        </p:attrNameLst>
                                      </p:cBhvr>
                                      <p:to>
                                        <p:strVal val="solid"/>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30735"/>
                                        </p:tgtEl>
                                        <p:attrNameLst>
                                          <p:attrName>style.visibility</p:attrName>
                                        </p:attrNameLst>
                                      </p:cBhvr>
                                      <p:to>
                                        <p:strVal val="visible"/>
                                      </p:to>
                                    </p:set>
                                    <p:animEffect transition="in" filter="wipe(left)">
                                      <p:cBhvr>
                                        <p:cTn id="49" dur="500"/>
                                        <p:tgtEl>
                                          <p:spTgt spid="30735"/>
                                        </p:tgtEl>
                                      </p:cBhvr>
                                    </p:animEffect>
                                  </p:childTnLst>
                                </p:cTn>
                              </p:par>
                            </p:childTnLst>
                          </p:cTn>
                        </p:par>
                        <p:par>
                          <p:cTn id="50" fill="hold" nodeType="afterGroup">
                            <p:stCondLst>
                              <p:cond delay="500"/>
                            </p:stCondLst>
                            <p:childTnLst>
                              <p:par>
                                <p:cTn id="51" presetID="1" presetClass="entr" presetSubtype="0" fill="hold" grpId="0" nodeType="afterEffect">
                                  <p:stCondLst>
                                    <p:cond delay="0"/>
                                  </p:stCondLst>
                                  <p:childTnLst>
                                    <p:set>
                                      <p:cBhvr>
                                        <p:cTn id="52" dur="1" fill="hold">
                                          <p:stCondLst>
                                            <p:cond delay="0"/>
                                          </p:stCondLst>
                                        </p:cTn>
                                        <p:tgtEl>
                                          <p:spTgt spid="30729"/>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53" presetClass="entr" presetSubtype="0" fill="hold" grpId="0" nodeType="clickEffect">
                                  <p:stCondLst>
                                    <p:cond delay="0"/>
                                  </p:stCondLst>
                                  <p:childTnLst>
                                    <p:set>
                                      <p:cBhvr>
                                        <p:cTn id="56" dur="1" fill="hold">
                                          <p:stCondLst>
                                            <p:cond delay="0"/>
                                          </p:stCondLst>
                                        </p:cTn>
                                        <p:tgtEl>
                                          <p:spTgt spid="30740"/>
                                        </p:tgtEl>
                                        <p:attrNameLst>
                                          <p:attrName>style.visibility</p:attrName>
                                        </p:attrNameLst>
                                      </p:cBhvr>
                                      <p:to>
                                        <p:strVal val="visible"/>
                                      </p:to>
                                    </p:set>
                                    <p:anim calcmode="lin" valueType="num">
                                      <p:cBhvr>
                                        <p:cTn id="57" dur="500" fill="hold"/>
                                        <p:tgtEl>
                                          <p:spTgt spid="30740"/>
                                        </p:tgtEl>
                                        <p:attrNameLst>
                                          <p:attrName>ppt_w</p:attrName>
                                        </p:attrNameLst>
                                      </p:cBhvr>
                                      <p:tavLst>
                                        <p:tav tm="0">
                                          <p:val>
                                            <p:fltVal val="0"/>
                                          </p:val>
                                        </p:tav>
                                        <p:tav tm="100000">
                                          <p:val>
                                            <p:strVal val="#ppt_w"/>
                                          </p:val>
                                        </p:tav>
                                      </p:tavLst>
                                    </p:anim>
                                    <p:anim calcmode="lin" valueType="num">
                                      <p:cBhvr>
                                        <p:cTn id="58" dur="500" fill="hold"/>
                                        <p:tgtEl>
                                          <p:spTgt spid="30740"/>
                                        </p:tgtEl>
                                        <p:attrNameLst>
                                          <p:attrName>ppt_h</p:attrName>
                                        </p:attrNameLst>
                                      </p:cBhvr>
                                      <p:tavLst>
                                        <p:tav tm="0">
                                          <p:val>
                                            <p:fltVal val="0"/>
                                          </p:val>
                                        </p:tav>
                                        <p:tav tm="100000">
                                          <p:val>
                                            <p:strVal val="#ppt_h"/>
                                          </p:val>
                                        </p:tav>
                                      </p:tavLst>
                                    </p:anim>
                                    <p:animEffect transition="in" filter="fade">
                                      <p:cBhvr>
                                        <p:cTn id="59" dur="500"/>
                                        <p:tgtEl>
                                          <p:spTgt spid="30740"/>
                                        </p:tgtEl>
                                      </p:cBhvr>
                                    </p:animEffect>
                                  </p:childTnLst>
                                </p:cTn>
                              </p:par>
                            </p:childTnLst>
                          </p:cTn>
                        </p:par>
                        <p:par>
                          <p:cTn id="60" fill="hold" nodeType="afterGroup">
                            <p:stCondLst>
                              <p:cond delay="500"/>
                            </p:stCondLst>
                            <p:childTnLst>
                              <p:par>
                                <p:cTn id="61" presetID="27" presetClass="entr" presetSubtype="0" fill="hold" grpId="0" nodeType="afterEffect">
                                  <p:stCondLst>
                                    <p:cond delay="0"/>
                                  </p:stCondLst>
                                  <p:iterate type="lt">
                                    <p:tmPct val="50000"/>
                                  </p:iterate>
                                  <p:childTnLst>
                                    <p:set>
                                      <p:cBhvr>
                                        <p:cTn id="62" dur="1" fill="hold">
                                          <p:stCondLst>
                                            <p:cond delay="0"/>
                                          </p:stCondLst>
                                        </p:cTn>
                                        <p:tgtEl>
                                          <p:spTgt spid="30730"/>
                                        </p:tgtEl>
                                        <p:attrNameLst>
                                          <p:attrName>style.visibility</p:attrName>
                                        </p:attrNameLst>
                                      </p:cBhvr>
                                      <p:to>
                                        <p:strVal val="visible"/>
                                      </p:to>
                                    </p:set>
                                    <p:anim calcmode="discrete" valueType="clr">
                                      <p:cBhvr override="childStyle">
                                        <p:cTn id="63" dur="80"/>
                                        <p:tgtEl>
                                          <p:spTgt spid="30730"/>
                                        </p:tgtEl>
                                        <p:attrNameLst>
                                          <p:attrName>style.color</p:attrName>
                                        </p:attrNameLst>
                                      </p:cBhvr>
                                      <p:tavLst>
                                        <p:tav tm="0">
                                          <p:val>
                                            <p:clrVal>
                                              <a:schemeClr val="accent2"/>
                                            </p:clrVal>
                                          </p:val>
                                        </p:tav>
                                        <p:tav tm="50000">
                                          <p:val>
                                            <p:clrVal>
                                              <a:schemeClr val="hlink"/>
                                            </p:clrVal>
                                          </p:val>
                                        </p:tav>
                                      </p:tavLst>
                                    </p:anim>
                                    <p:anim calcmode="discrete" valueType="clr">
                                      <p:cBhvr>
                                        <p:cTn id="64" dur="80"/>
                                        <p:tgtEl>
                                          <p:spTgt spid="30730"/>
                                        </p:tgtEl>
                                        <p:attrNameLst>
                                          <p:attrName>fillcolor</p:attrName>
                                        </p:attrNameLst>
                                      </p:cBhvr>
                                      <p:tavLst>
                                        <p:tav tm="0">
                                          <p:val>
                                            <p:clrVal>
                                              <a:schemeClr val="accent2"/>
                                            </p:clrVal>
                                          </p:val>
                                        </p:tav>
                                        <p:tav tm="50000">
                                          <p:val>
                                            <p:clrVal>
                                              <a:schemeClr val="hlink"/>
                                            </p:clrVal>
                                          </p:val>
                                        </p:tav>
                                      </p:tavLst>
                                    </p:anim>
                                    <p:set>
                                      <p:cBhvr>
                                        <p:cTn id="65" dur="80"/>
                                        <p:tgtEl>
                                          <p:spTgt spid="30730"/>
                                        </p:tgtEl>
                                        <p:attrNameLst>
                                          <p:attrName>fill.type</p:attrName>
                                        </p:attrNameLst>
                                      </p:cBhvr>
                                      <p:to>
                                        <p:strVal val="solid"/>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53" presetClass="entr" presetSubtype="0" fill="hold" grpId="0" nodeType="clickEffect">
                                  <p:stCondLst>
                                    <p:cond delay="0"/>
                                  </p:stCondLst>
                                  <p:childTnLst>
                                    <p:set>
                                      <p:cBhvr>
                                        <p:cTn id="69" dur="1" fill="hold">
                                          <p:stCondLst>
                                            <p:cond delay="0"/>
                                          </p:stCondLst>
                                        </p:cTn>
                                        <p:tgtEl>
                                          <p:spTgt spid="30742"/>
                                        </p:tgtEl>
                                        <p:attrNameLst>
                                          <p:attrName>style.visibility</p:attrName>
                                        </p:attrNameLst>
                                      </p:cBhvr>
                                      <p:to>
                                        <p:strVal val="visible"/>
                                      </p:to>
                                    </p:set>
                                    <p:anim calcmode="lin" valueType="num">
                                      <p:cBhvr>
                                        <p:cTn id="70" dur="500" fill="hold"/>
                                        <p:tgtEl>
                                          <p:spTgt spid="30742"/>
                                        </p:tgtEl>
                                        <p:attrNameLst>
                                          <p:attrName>ppt_w</p:attrName>
                                        </p:attrNameLst>
                                      </p:cBhvr>
                                      <p:tavLst>
                                        <p:tav tm="0">
                                          <p:val>
                                            <p:fltVal val="0"/>
                                          </p:val>
                                        </p:tav>
                                        <p:tav tm="100000">
                                          <p:val>
                                            <p:strVal val="#ppt_w"/>
                                          </p:val>
                                        </p:tav>
                                      </p:tavLst>
                                    </p:anim>
                                    <p:anim calcmode="lin" valueType="num">
                                      <p:cBhvr>
                                        <p:cTn id="71" dur="500" fill="hold"/>
                                        <p:tgtEl>
                                          <p:spTgt spid="30742"/>
                                        </p:tgtEl>
                                        <p:attrNameLst>
                                          <p:attrName>ppt_h</p:attrName>
                                        </p:attrNameLst>
                                      </p:cBhvr>
                                      <p:tavLst>
                                        <p:tav tm="0">
                                          <p:val>
                                            <p:fltVal val="0"/>
                                          </p:val>
                                        </p:tav>
                                        <p:tav tm="100000">
                                          <p:val>
                                            <p:strVal val="#ppt_h"/>
                                          </p:val>
                                        </p:tav>
                                      </p:tavLst>
                                    </p:anim>
                                    <p:animEffect transition="in" filter="fade">
                                      <p:cBhvr>
                                        <p:cTn id="72" dur="500"/>
                                        <p:tgtEl>
                                          <p:spTgt spid="30742"/>
                                        </p:tgtEl>
                                      </p:cBhvr>
                                    </p:animEffect>
                                  </p:childTnLst>
                                </p:cTn>
                              </p:par>
                            </p:childTnLst>
                          </p:cTn>
                        </p:par>
                        <p:par>
                          <p:cTn id="73" fill="hold" nodeType="afterGroup">
                            <p:stCondLst>
                              <p:cond delay="500"/>
                            </p:stCondLst>
                            <p:childTnLst>
                              <p:par>
                                <p:cTn id="74" presetID="53" presetClass="entr" presetSubtype="0" fill="hold" grpId="0" nodeType="afterEffect">
                                  <p:stCondLst>
                                    <p:cond delay="0"/>
                                  </p:stCondLst>
                                  <p:childTnLst>
                                    <p:set>
                                      <p:cBhvr>
                                        <p:cTn id="75" dur="1" fill="hold">
                                          <p:stCondLst>
                                            <p:cond delay="0"/>
                                          </p:stCondLst>
                                        </p:cTn>
                                        <p:tgtEl>
                                          <p:spTgt spid="30741"/>
                                        </p:tgtEl>
                                        <p:attrNameLst>
                                          <p:attrName>style.visibility</p:attrName>
                                        </p:attrNameLst>
                                      </p:cBhvr>
                                      <p:to>
                                        <p:strVal val="visible"/>
                                      </p:to>
                                    </p:set>
                                    <p:anim calcmode="lin" valueType="num">
                                      <p:cBhvr>
                                        <p:cTn id="76" dur="500" fill="hold"/>
                                        <p:tgtEl>
                                          <p:spTgt spid="30741"/>
                                        </p:tgtEl>
                                        <p:attrNameLst>
                                          <p:attrName>ppt_w</p:attrName>
                                        </p:attrNameLst>
                                      </p:cBhvr>
                                      <p:tavLst>
                                        <p:tav tm="0">
                                          <p:val>
                                            <p:fltVal val="0"/>
                                          </p:val>
                                        </p:tav>
                                        <p:tav tm="100000">
                                          <p:val>
                                            <p:strVal val="#ppt_w"/>
                                          </p:val>
                                        </p:tav>
                                      </p:tavLst>
                                    </p:anim>
                                    <p:anim calcmode="lin" valueType="num">
                                      <p:cBhvr>
                                        <p:cTn id="77" dur="500" fill="hold"/>
                                        <p:tgtEl>
                                          <p:spTgt spid="30741"/>
                                        </p:tgtEl>
                                        <p:attrNameLst>
                                          <p:attrName>ppt_h</p:attrName>
                                        </p:attrNameLst>
                                      </p:cBhvr>
                                      <p:tavLst>
                                        <p:tav tm="0">
                                          <p:val>
                                            <p:fltVal val="0"/>
                                          </p:val>
                                        </p:tav>
                                        <p:tav tm="100000">
                                          <p:val>
                                            <p:strVal val="#ppt_h"/>
                                          </p:val>
                                        </p:tav>
                                      </p:tavLst>
                                    </p:anim>
                                    <p:animEffect transition="in" filter="fade">
                                      <p:cBhvr>
                                        <p:cTn id="78" dur="500"/>
                                        <p:tgtEl>
                                          <p:spTgt spid="307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2" grpId="0" animBg="1"/>
      <p:bldP spid="30740" grpId="0" animBg="1"/>
      <p:bldP spid="30739" grpId="0" animBg="1"/>
      <p:bldP spid="30738" grpId="0" animBg="1"/>
      <p:bldP spid="30735" grpId="0" animBg="1"/>
      <p:bldP spid="30734" grpId="0" animBg="1"/>
      <p:bldP spid="30733" grpId="0" animBg="1"/>
      <p:bldP spid="30727" grpId="0"/>
      <p:bldP spid="30728" grpId="0"/>
      <p:bldP spid="30729" grpId="0"/>
      <p:bldP spid="30730" grpId="0"/>
      <p:bldP spid="30731" grpId="0"/>
      <p:bldP spid="30732" grpId="0"/>
      <p:bldP spid="3074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16961" y="465967"/>
            <a:ext cx="9500337" cy="5815563"/>
          </a:xfrm>
        </p:spPr>
        <p:txBody>
          <a:bodyPr>
            <a:normAutofit/>
          </a:bodyPr>
          <a:lstStyle/>
          <a:p>
            <a:pPr algn="just"/>
            <a:r>
              <a:rPr lang="ru-RU" sz="2400" dirty="0" smtClean="0">
                <a:solidFill>
                  <a:schemeClr val="accent1"/>
                </a:solidFill>
              </a:rPr>
              <a:t>Прочитайте текст учебника на стр. 47 Строение, форма и рост  костей.</a:t>
            </a:r>
          </a:p>
          <a:p>
            <a:pPr algn="just"/>
            <a:endParaRPr lang="ru-RU" sz="2400" dirty="0" smtClean="0">
              <a:solidFill>
                <a:schemeClr val="accent1"/>
              </a:solidFill>
            </a:endParaRPr>
          </a:p>
          <a:p>
            <a:pPr algn="just"/>
            <a:endParaRPr lang="ru-RU" sz="2400" dirty="0">
              <a:solidFill>
                <a:schemeClr val="accent1"/>
              </a:solidFill>
            </a:endParaRPr>
          </a:p>
          <a:p>
            <a:pPr marL="0" indent="0" algn="just">
              <a:buNone/>
            </a:pPr>
            <a:endParaRPr lang="ru-RU" sz="2400" dirty="0" smtClean="0">
              <a:solidFill>
                <a:schemeClr val="accent1"/>
              </a:solidFill>
            </a:endParaRPr>
          </a:p>
          <a:p>
            <a:pPr algn="just"/>
            <a:r>
              <a:rPr lang="ru-RU" sz="2400" dirty="0" smtClean="0">
                <a:solidFill>
                  <a:schemeClr val="accent1"/>
                </a:solidFill>
              </a:rPr>
              <a:t>Ответьте на вопросы: </a:t>
            </a:r>
          </a:p>
          <a:p>
            <a:pPr algn="just"/>
            <a:r>
              <a:rPr lang="ru-RU" sz="2400" dirty="0" smtClean="0">
                <a:solidFill>
                  <a:schemeClr val="accent1"/>
                </a:solidFill>
              </a:rPr>
              <a:t>Какие части выделяют во внешнем строении трубчатых костей и каковы их функции?</a:t>
            </a:r>
          </a:p>
          <a:p>
            <a:pPr algn="just"/>
            <a:r>
              <a:rPr lang="ru-RU" sz="2400" dirty="0" smtClean="0">
                <a:solidFill>
                  <a:schemeClr val="accent1"/>
                </a:solidFill>
              </a:rPr>
              <a:t>Каковы функции элементов внутреннего строения трубчатой кости?</a:t>
            </a:r>
          </a:p>
          <a:p>
            <a:pPr algn="just"/>
            <a:r>
              <a:rPr lang="ru-RU" sz="2400" dirty="0" smtClean="0">
                <a:solidFill>
                  <a:schemeClr val="accent1"/>
                </a:solidFill>
              </a:rPr>
              <a:t>Какие виды костей существуют?</a:t>
            </a:r>
          </a:p>
          <a:p>
            <a:pPr algn="just"/>
            <a:r>
              <a:rPr lang="ru-RU" sz="2400" dirty="0" smtClean="0">
                <a:solidFill>
                  <a:schemeClr val="accent1"/>
                </a:solidFill>
              </a:rPr>
              <a:t>Как происходит рост костей в длину и ширину?</a:t>
            </a:r>
            <a:endParaRPr lang="ru-RU" sz="2400" dirty="0">
              <a:solidFill>
                <a:schemeClr val="accent1"/>
              </a:solidFill>
            </a:endParaRPr>
          </a:p>
        </p:txBody>
      </p:sp>
      <p:pic>
        <p:nvPicPr>
          <p:cNvPr id="5" name="Рисунок 4"/>
          <p:cNvPicPr>
            <a:picLocks noChangeAspect="1"/>
          </p:cNvPicPr>
          <p:nvPr/>
        </p:nvPicPr>
        <p:blipFill>
          <a:blip r:embed="rId2"/>
          <a:stretch>
            <a:fillRect/>
          </a:stretch>
        </p:blipFill>
        <p:spPr>
          <a:xfrm>
            <a:off x="4591895" y="1294179"/>
            <a:ext cx="1550467" cy="1554738"/>
          </a:xfrm>
          <a:prstGeom prst="rect">
            <a:avLst/>
          </a:prstGeom>
        </p:spPr>
      </p:pic>
    </p:spTree>
    <p:extLst>
      <p:ext uri="{BB962C8B-B14F-4D97-AF65-F5344CB8AC3E}">
        <p14:creationId xmlns:p14="http://schemas.microsoft.com/office/powerpoint/2010/main" val="8199865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4518" y="251792"/>
            <a:ext cx="8557534" cy="781878"/>
          </a:xfrm>
        </p:spPr>
        <p:txBody>
          <a:bodyPr>
            <a:normAutofit/>
          </a:bodyPr>
          <a:lstStyle/>
          <a:p>
            <a:pPr algn="ctr"/>
            <a:r>
              <a:rPr lang="ru-RU" sz="2800" dirty="0" smtClean="0"/>
              <a:t>Внутреннее и внешнее строение трубчатой кости</a:t>
            </a:r>
            <a:endParaRPr lang="ru-RU" sz="2800" dirty="0"/>
          </a:p>
        </p:txBody>
      </p:sp>
      <p:pic>
        <p:nvPicPr>
          <p:cNvPr id="4" name="Объект 3"/>
          <p:cNvPicPr>
            <a:picLocks noGrp="1" noChangeAspect="1"/>
          </p:cNvPicPr>
          <p:nvPr>
            <p:ph idx="1"/>
          </p:nvPr>
        </p:nvPicPr>
        <p:blipFill rotWithShape="1">
          <a:blip r:embed="rId2"/>
          <a:srcRect l="13385" t="23717"/>
          <a:stretch/>
        </p:blipFill>
        <p:spPr>
          <a:xfrm>
            <a:off x="1073426" y="1033670"/>
            <a:ext cx="7732644" cy="5107748"/>
          </a:xfrm>
          <a:prstGeom prst="rect">
            <a:avLst/>
          </a:prstGeom>
        </p:spPr>
      </p:pic>
    </p:spTree>
    <p:extLst>
      <p:ext uri="{BB962C8B-B14F-4D97-AF65-F5344CB8AC3E}">
        <p14:creationId xmlns:p14="http://schemas.microsoft.com/office/powerpoint/2010/main" val="26469159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3" y="470452"/>
            <a:ext cx="8566058" cy="901148"/>
          </a:xfrm>
        </p:spPr>
        <p:txBody>
          <a:bodyPr/>
          <a:lstStyle/>
          <a:p>
            <a:pPr algn="ctr"/>
            <a:r>
              <a:rPr lang="ru-RU" dirty="0" smtClean="0"/>
              <a:t>Виды костей </a:t>
            </a:r>
            <a:endParaRPr lang="ru-RU" dirty="0"/>
          </a:p>
        </p:txBody>
      </p:sp>
      <p:pic>
        <p:nvPicPr>
          <p:cNvPr id="4" name="Объект 3"/>
          <p:cNvPicPr>
            <a:picLocks noGrp="1" noChangeAspect="1"/>
          </p:cNvPicPr>
          <p:nvPr>
            <p:ph idx="1"/>
          </p:nvPr>
        </p:nvPicPr>
        <p:blipFill rotWithShape="1">
          <a:blip r:embed="rId2"/>
          <a:srcRect t="10401"/>
          <a:stretch/>
        </p:blipFill>
        <p:spPr>
          <a:xfrm>
            <a:off x="1457030" y="1371600"/>
            <a:ext cx="7433089" cy="4988477"/>
          </a:xfrm>
          <a:prstGeom prst="rect">
            <a:avLst/>
          </a:prstGeom>
        </p:spPr>
      </p:pic>
    </p:spTree>
    <p:extLst>
      <p:ext uri="{BB962C8B-B14F-4D97-AF65-F5344CB8AC3E}">
        <p14:creationId xmlns:p14="http://schemas.microsoft.com/office/powerpoint/2010/main" val="1599108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38795" y="695739"/>
            <a:ext cx="9261796" cy="5882336"/>
          </a:xfrm>
        </p:spPr>
        <p:txBody>
          <a:bodyPr>
            <a:normAutofit/>
          </a:bodyPr>
          <a:lstStyle/>
          <a:p>
            <a:pPr algn="just"/>
            <a:r>
              <a:rPr lang="ru-RU" sz="2000" dirty="0">
                <a:solidFill>
                  <a:schemeClr val="accent1"/>
                </a:solidFill>
              </a:rPr>
              <a:t>Движения чрезвычайно важны для здоровья человека. С момента рождения и до глубокой старости мы двигаемся. И</a:t>
            </a:r>
            <a:r>
              <a:rPr lang="ru-RU" sz="2000" dirty="0" smtClean="0">
                <a:solidFill>
                  <a:schemeClr val="accent1"/>
                </a:solidFill>
              </a:rPr>
              <a:t>. М. Сеченов </a:t>
            </a:r>
            <a:r>
              <a:rPr lang="ru-RU" sz="2000" dirty="0">
                <a:solidFill>
                  <a:schemeClr val="accent1"/>
                </a:solidFill>
              </a:rPr>
              <a:t>писал: «Всё бесконечное разнообразие внешних проявлений мозговой деятельности сводится окончательно к одному лишь явлению – мышечному движению».</a:t>
            </a:r>
          </a:p>
          <a:p>
            <a:pPr algn="just"/>
            <a:r>
              <a:rPr lang="ru-RU" sz="2000" dirty="0" smtClean="0">
                <a:solidFill>
                  <a:schemeClr val="accent1"/>
                </a:solidFill>
              </a:rPr>
              <a:t>Люди </a:t>
            </a:r>
            <a:r>
              <a:rPr lang="ru-RU" sz="2000" dirty="0">
                <a:solidFill>
                  <a:schemeClr val="accent1"/>
                </a:solidFill>
              </a:rPr>
              <a:t>не могут не двигаться, и начинают это делать осознанно уже на четвёртом месяце жизни: они тянутся, хватают различные предметы.</a:t>
            </a:r>
          </a:p>
          <a:p>
            <a:pPr algn="just"/>
            <a:r>
              <a:rPr lang="ru-RU" sz="2000" dirty="0" smtClean="0">
                <a:solidFill>
                  <a:schemeClr val="accent1"/>
                </a:solidFill>
              </a:rPr>
              <a:t>Благодаря </a:t>
            </a:r>
            <a:r>
              <a:rPr lang="ru-RU" sz="2000" dirty="0">
                <a:solidFill>
                  <a:schemeClr val="accent1"/>
                </a:solidFill>
              </a:rPr>
              <a:t>чему же мы перемещаемся в пространстве: прыгаем, бегаем, ползаем, плаваем, шагаем. Совершаем каждый день тысячи разнообразных сгибаний, выпрямлений, поворотов? </a:t>
            </a:r>
            <a:endParaRPr lang="ru-RU" sz="2000" dirty="0" smtClean="0">
              <a:solidFill>
                <a:schemeClr val="accent1"/>
              </a:solidFill>
            </a:endParaRPr>
          </a:p>
          <a:p>
            <a:pPr algn="just"/>
            <a:r>
              <a:rPr lang="ru-RU" sz="2000" dirty="0" smtClean="0">
                <a:solidFill>
                  <a:schemeClr val="accent1"/>
                </a:solidFill>
              </a:rPr>
              <a:t>Какая </a:t>
            </a:r>
            <a:r>
              <a:rPr lang="ru-RU" sz="2000" dirty="0">
                <a:solidFill>
                  <a:schemeClr val="accent1"/>
                </a:solidFill>
              </a:rPr>
              <a:t>система обеспечивает движения тела человека и позвоночных животных в пространстве?</a:t>
            </a:r>
          </a:p>
          <a:p>
            <a:pPr algn="just"/>
            <a:r>
              <a:rPr lang="ru-RU" sz="2000" dirty="0" smtClean="0">
                <a:solidFill>
                  <a:schemeClr val="accent1"/>
                </a:solidFill>
              </a:rPr>
              <a:t>Каков </a:t>
            </a:r>
            <a:r>
              <a:rPr lang="ru-RU" sz="2000" dirty="0">
                <a:solidFill>
                  <a:schemeClr val="accent1"/>
                </a:solidFill>
              </a:rPr>
              <a:t>состав опорно-двигательной системы, какими органами она образована?</a:t>
            </a:r>
          </a:p>
          <a:p>
            <a:pPr marL="0" indent="0" algn="just">
              <a:buNone/>
            </a:pPr>
            <a:r>
              <a:rPr lang="ru-RU" sz="2400" b="1" dirty="0" smtClean="0">
                <a:solidFill>
                  <a:schemeClr val="accent1"/>
                </a:solidFill>
              </a:rPr>
              <a:t>Какую </a:t>
            </a:r>
            <a:r>
              <a:rPr lang="ru-RU" sz="2400" b="1" dirty="0">
                <a:solidFill>
                  <a:schemeClr val="accent1"/>
                </a:solidFill>
              </a:rPr>
              <a:t>тему мы будем изучать сегодня на уроке?</a:t>
            </a:r>
          </a:p>
          <a:p>
            <a:pPr marL="0" indent="0" algn="just">
              <a:buNone/>
            </a:pPr>
            <a:endParaRPr lang="ru-RU" dirty="0"/>
          </a:p>
        </p:txBody>
      </p:sp>
      <p:pic>
        <p:nvPicPr>
          <p:cNvPr id="4" name="Рисунок 3"/>
          <p:cNvPicPr>
            <a:picLocks noChangeAspect="1"/>
          </p:cNvPicPr>
          <p:nvPr/>
        </p:nvPicPr>
        <p:blipFill>
          <a:blip r:embed="rId2"/>
          <a:stretch>
            <a:fillRect/>
          </a:stretch>
        </p:blipFill>
        <p:spPr>
          <a:xfrm>
            <a:off x="9263306" y="4009084"/>
            <a:ext cx="2213040" cy="2219136"/>
          </a:xfrm>
          <a:prstGeom prst="rect">
            <a:avLst/>
          </a:prstGeom>
        </p:spPr>
      </p:pic>
    </p:spTree>
    <p:extLst>
      <p:ext uri="{BB962C8B-B14F-4D97-AF65-F5344CB8AC3E}">
        <p14:creationId xmlns:p14="http://schemas.microsoft.com/office/powerpoint/2010/main" val="22717138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8548786" y="3968938"/>
            <a:ext cx="3456732" cy="2566638"/>
          </a:xfrm>
          <a:prstGeom prst="rect">
            <a:avLst/>
          </a:prstGeom>
        </p:spPr>
      </p:pic>
      <p:sp>
        <p:nvSpPr>
          <p:cNvPr id="2" name="Заголовок 1"/>
          <p:cNvSpPr>
            <a:spLocks noGrp="1"/>
          </p:cNvSpPr>
          <p:nvPr>
            <p:ph type="title"/>
          </p:nvPr>
        </p:nvSpPr>
        <p:spPr>
          <a:xfrm>
            <a:off x="668234" y="285750"/>
            <a:ext cx="8596668" cy="1320800"/>
          </a:xfrm>
        </p:spPr>
        <p:txBody>
          <a:bodyPr>
            <a:normAutofit fontScale="90000"/>
          </a:bodyPr>
          <a:lstStyle/>
          <a:p>
            <a:pPr algn="ctr"/>
            <a:r>
              <a:rPr lang="ru-RU" b="1" dirty="0"/>
              <a:t>Итог </a:t>
            </a:r>
            <a:r>
              <a:rPr lang="ru-RU" b="1" dirty="0" smtClean="0"/>
              <a:t>урока</a:t>
            </a:r>
            <a:br>
              <a:rPr lang="ru-RU" b="1" dirty="0" smtClean="0"/>
            </a:br>
            <a:r>
              <a:rPr lang="ru-RU" b="1" dirty="0" smtClean="0"/>
              <a:t>Мы достигли цели, которую ставили в начале урока?</a:t>
            </a:r>
            <a:endParaRPr lang="ru-RU" dirty="0"/>
          </a:p>
        </p:txBody>
      </p:sp>
      <p:sp>
        <p:nvSpPr>
          <p:cNvPr id="7" name="Объект 2"/>
          <p:cNvSpPr>
            <a:spLocks noGrp="1"/>
          </p:cNvSpPr>
          <p:nvPr>
            <p:ph idx="1"/>
          </p:nvPr>
        </p:nvSpPr>
        <p:spPr/>
        <p:txBody>
          <a:bodyPr>
            <a:normAutofit fontScale="92500" lnSpcReduction="20000"/>
          </a:bodyPr>
          <a:lstStyle/>
          <a:p>
            <a:pPr algn="just"/>
            <a:r>
              <a:rPr lang="ru-RU" sz="2400" dirty="0">
                <a:solidFill>
                  <a:schemeClr val="accent1"/>
                </a:solidFill>
              </a:rPr>
              <a:t>Раскрыть основные функции опорно-двигательной системы. </a:t>
            </a:r>
          </a:p>
          <a:p>
            <a:pPr algn="just"/>
            <a:r>
              <a:rPr lang="ru-RU" sz="2400" dirty="0">
                <a:solidFill>
                  <a:schemeClr val="accent1"/>
                </a:solidFill>
              </a:rPr>
              <a:t>Доказать, что кость живой орган. </a:t>
            </a:r>
          </a:p>
          <a:p>
            <a:pPr algn="just"/>
            <a:r>
              <a:rPr lang="ru-RU" sz="2400" dirty="0">
                <a:solidFill>
                  <a:schemeClr val="accent1"/>
                </a:solidFill>
              </a:rPr>
              <a:t>Познакомиться  со строением, химическим составом и свойствами костей, показать взаимосвязь строения костей и выполняемых ими функций. </a:t>
            </a:r>
          </a:p>
          <a:p>
            <a:pPr algn="just"/>
            <a:r>
              <a:rPr lang="ru-RU" sz="2400" dirty="0">
                <a:solidFill>
                  <a:schemeClr val="accent1"/>
                </a:solidFill>
              </a:rPr>
              <a:t>Выяснить особенности, обеспечивающие прочность и относительную лёгкость скелета. </a:t>
            </a:r>
          </a:p>
          <a:p>
            <a:pPr algn="just"/>
            <a:r>
              <a:rPr lang="ru-RU" sz="2400" dirty="0">
                <a:solidFill>
                  <a:schemeClr val="accent1"/>
                </a:solidFill>
              </a:rPr>
              <a:t>Узнать как кости растут и развиваются в длину и толщину</a:t>
            </a:r>
            <a:r>
              <a:rPr lang="ru-RU" sz="2400" dirty="0" smtClean="0">
                <a:solidFill>
                  <a:schemeClr val="accent1"/>
                </a:solidFill>
              </a:rPr>
              <a:t>.</a:t>
            </a:r>
            <a:r>
              <a:rPr lang="ru-RU" sz="2400" dirty="0">
                <a:solidFill>
                  <a:schemeClr val="accent1"/>
                </a:solidFill>
              </a:rPr>
              <a:t/>
            </a:r>
            <a:br>
              <a:rPr lang="ru-RU" sz="2400" dirty="0">
                <a:solidFill>
                  <a:schemeClr val="accent1"/>
                </a:solidFill>
              </a:rPr>
            </a:br>
            <a:r>
              <a:rPr lang="ru-RU" sz="2400" dirty="0">
                <a:solidFill>
                  <a:schemeClr val="accent1"/>
                </a:solidFill>
              </a:rPr>
              <a:t/>
            </a:r>
            <a:br>
              <a:rPr lang="ru-RU" sz="2400" dirty="0">
                <a:solidFill>
                  <a:schemeClr val="accent1"/>
                </a:solidFill>
              </a:rPr>
            </a:br>
            <a:r>
              <a:rPr lang="ru-RU" dirty="0"/>
              <a:t/>
            </a:r>
            <a:br>
              <a:rPr lang="ru-RU" dirty="0"/>
            </a:br>
            <a:r>
              <a:rPr lang="ru-RU" dirty="0"/>
              <a:t/>
            </a:r>
            <a:br>
              <a:rPr lang="ru-RU" dirty="0"/>
            </a:br>
            <a:endParaRPr lang="ru-RU" dirty="0"/>
          </a:p>
        </p:txBody>
      </p:sp>
    </p:spTree>
    <p:extLst>
      <p:ext uri="{BB962C8B-B14F-4D97-AF65-F5344CB8AC3E}">
        <p14:creationId xmlns:p14="http://schemas.microsoft.com/office/powerpoint/2010/main" val="41362373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9088751" y="4723286"/>
            <a:ext cx="2937596" cy="1959423"/>
          </a:xfrm>
          <a:prstGeom prst="rect">
            <a:avLst/>
          </a:prstGeom>
        </p:spPr>
      </p:pic>
      <p:sp>
        <p:nvSpPr>
          <p:cNvPr id="2" name="Заголовок 1"/>
          <p:cNvSpPr>
            <a:spLocks noGrp="1"/>
          </p:cNvSpPr>
          <p:nvPr>
            <p:ph type="title"/>
          </p:nvPr>
        </p:nvSpPr>
        <p:spPr/>
        <p:txBody>
          <a:bodyPr/>
          <a:lstStyle/>
          <a:p>
            <a:pPr algn="ctr"/>
            <a:r>
              <a:rPr lang="ru-RU" b="1" dirty="0"/>
              <a:t>Итог урока</a:t>
            </a:r>
            <a:br>
              <a:rPr lang="ru-RU" b="1" dirty="0"/>
            </a:br>
            <a:endParaRPr lang="ru-RU" dirty="0"/>
          </a:p>
        </p:txBody>
      </p:sp>
      <p:sp>
        <p:nvSpPr>
          <p:cNvPr id="3" name="Объект 2"/>
          <p:cNvSpPr>
            <a:spLocks noGrp="1"/>
          </p:cNvSpPr>
          <p:nvPr>
            <p:ph idx="1"/>
          </p:nvPr>
        </p:nvSpPr>
        <p:spPr>
          <a:xfrm>
            <a:off x="677333" y="1524484"/>
            <a:ext cx="9122649" cy="4796803"/>
          </a:xfrm>
        </p:spPr>
        <p:txBody>
          <a:bodyPr>
            <a:normAutofit lnSpcReduction="10000"/>
          </a:bodyPr>
          <a:lstStyle/>
          <a:p>
            <a:pPr lvl="0" algn="just"/>
            <a:r>
              <a:rPr lang="ru-RU" sz="2000" dirty="0" smtClean="0">
                <a:solidFill>
                  <a:schemeClr val="accent1"/>
                </a:solidFill>
              </a:rPr>
              <a:t>Костная </a:t>
            </a:r>
            <a:r>
              <a:rPr lang="ru-RU" sz="2000" dirty="0">
                <a:solidFill>
                  <a:schemeClr val="accent1"/>
                </a:solidFill>
              </a:rPr>
              <a:t>ткань это разновидность соединительной ткани. </a:t>
            </a:r>
            <a:endParaRPr lang="ru-RU" sz="2000" dirty="0" smtClean="0">
              <a:solidFill>
                <a:schemeClr val="accent1"/>
              </a:solidFill>
            </a:endParaRPr>
          </a:p>
          <a:p>
            <a:pPr lvl="0" algn="just"/>
            <a:r>
              <a:rPr lang="ru-RU" sz="2000" dirty="0" smtClean="0">
                <a:solidFill>
                  <a:schemeClr val="accent1"/>
                </a:solidFill>
              </a:rPr>
              <a:t>Наряду </a:t>
            </a:r>
            <a:r>
              <a:rPr lang="ru-RU" sz="2000" dirty="0">
                <a:solidFill>
                  <a:schemeClr val="accent1"/>
                </a:solidFill>
              </a:rPr>
              <a:t>с механическими функциями: (формообразующая, опорная, защитная и двигательная) опорно-двигательная система выполняет ряд биологических функций, играющих важную роль в жизнедеятельности организма: (обменную, запасающую и кроветворную</a:t>
            </a:r>
            <a:r>
              <a:rPr lang="ru-RU" sz="2000" dirty="0" smtClean="0">
                <a:solidFill>
                  <a:schemeClr val="accent1"/>
                </a:solidFill>
              </a:rPr>
              <a:t>).</a:t>
            </a:r>
          </a:p>
          <a:p>
            <a:pPr algn="just"/>
            <a:r>
              <a:rPr lang="ru-RU" sz="2000" dirty="0" smtClean="0">
                <a:solidFill>
                  <a:schemeClr val="accent1"/>
                </a:solidFill>
              </a:rPr>
              <a:t>Минеральные </a:t>
            </a:r>
            <a:r>
              <a:rPr lang="ru-RU" sz="2000" dirty="0">
                <a:solidFill>
                  <a:schemeClr val="accent1"/>
                </a:solidFill>
              </a:rPr>
              <a:t>вещества обеспечивают кости твёрдость, но хрупкость.</a:t>
            </a:r>
          </a:p>
          <a:p>
            <a:pPr lvl="0" algn="just"/>
            <a:r>
              <a:rPr lang="ru-RU" sz="2000" dirty="0">
                <a:solidFill>
                  <a:schemeClr val="accent1"/>
                </a:solidFill>
              </a:rPr>
              <a:t>О</a:t>
            </a:r>
            <a:r>
              <a:rPr lang="ru-RU" sz="2000" dirty="0" smtClean="0">
                <a:solidFill>
                  <a:schemeClr val="accent1"/>
                </a:solidFill>
              </a:rPr>
              <a:t>рганические </a:t>
            </a:r>
            <a:r>
              <a:rPr lang="ru-RU" sz="2000" dirty="0">
                <a:solidFill>
                  <a:schemeClr val="accent1"/>
                </a:solidFill>
              </a:rPr>
              <a:t>вещества обеспечивают кости упругость и эластичность</a:t>
            </a:r>
            <a:r>
              <a:rPr lang="ru-RU" sz="2000" dirty="0" smtClean="0">
                <a:solidFill>
                  <a:schemeClr val="accent1"/>
                </a:solidFill>
              </a:rPr>
              <a:t>.</a:t>
            </a:r>
          </a:p>
          <a:p>
            <a:pPr algn="just"/>
            <a:r>
              <a:rPr lang="ru-RU" sz="2000" dirty="0">
                <a:solidFill>
                  <a:schemeClr val="accent1"/>
                </a:solidFill>
              </a:rPr>
              <a:t>Скелет человека изменяется всю жизнь. У детей в костной ткани преобладают органические вещества, их скелет гибкий эластичный, в связи, с чем легко деформируется. С возрастом содержание минеральных веществ в костях увеличивается, а органических уменьшается, отчего кости становятся более хрупкие, тем более что с возрастом истончается слой плотного вещества и кости чаще ломаются.</a:t>
            </a:r>
          </a:p>
          <a:p>
            <a:pPr lvl="0" algn="just"/>
            <a:endParaRPr lang="ru-RU" sz="2000" dirty="0"/>
          </a:p>
          <a:p>
            <a:pPr lvl="0" algn="just"/>
            <a:endParaRPr lang="ru-RU" sz="2000" dirty="0" smtClean="0">
              <a:solidFill>
                <a:schemeClr val="accent1"/>
              </a:solidFill>
            </a:endParaRPr>
          </a:p>
          <a:p>
            <a:endParaRPr lang="ru-RU" sz="2000" dirty="0">
              <a:solidFill>
                <a:schemeClr val="accent1"/>
              </a:solidFill>
            </a:endParaRPr>
          </a:p>
        </p:txBody>
      </p:sp>
    </p:spTree>
    <p:extLst>
      <p:ext uri="{BB962C8B-B14F-4D97-AF65-F5344CB8AC3E}">
        <p14:creationId xmlns:p14="http://schemas.microsoft.com/office/powerpoint/2010/main" val="20501264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8994036" y="3953684"/>
            <a:ext cx="2972677" cy="2571867"/>
          </a:xfrm>
          <a:prstGeom prst="rect">
            <a:avLst/>
          </a:prstGeom>
        </p:spPr>
      </p:pic>
      <p:sp>
        <p:nvSpPr>
          <p:cNvPr id="2" name="Заголовок 1"/>
          <p:cNvSpPr>
            <a:spLocks noGrp="1"/>
          </p:cNvSpPr>
          <p:nvPr>
            <p:ph type="title"/>
          </p:nvPr>
        </p:nvSpPr>
        <p:spPr/>
        <p:txBody>
          <a:bodyPr/>
          <a:lstStyle/>
          <a:p>
            <a:pPr algn="ctr"/>
            <a:r>
              <a:rPr lang="ru-RU" dirty="0"/>
              <a:t>Домашнее задание</a:t>
            </a:r>
          </a:p>
        </p:txBody>
      </p:sp>
      <p:sp>
        <p:nvSpPr>
          <p:cNvPr id="3" name="Объект 2"/>
          <p:cNvSpPr>
            <a:spLocks noGrp="1"/>
          </p:cNvSpPr>
          <p:nvPr>
            <p:ph idx="1"/>
          </p:nvPr>
        </p:nvSpPr>
        <p:spPr>
          <a:xfrm>
            <a:off x="677334" y="1627189"/>
            <a:ext cx="8596668" cy="3880773"/>
          </a:xfrm>
        </p:spPr>
        <p:txBody>
          <a:bodyPr>
            <a:normAutofit/>
          </a:bodyPr>
          <a:lstStyle/>
          <a:p>
            <a:pPr algn="just"/>
            <a:r>
              <a:rPr lang="ru-RU" sz="2400" dirty="0" smtClean="0">
                <a:solidFill>
                  <a:schemeClr val="accent1"/>
                </a:solidFill>
              </a:rPr>
              <a:t>Параграфы 16. </a:t>
            </a:r>
          </a:p>
          <a:p>
            <a:pPr algn="just"/>
            <a:r>
              <a:rPr lang="ru-RU" sz="2400" dirty="0" smtClean="0">
                <a:solidFill>
                  <a:schemeClr val="accent1"/>
                </a:solidFill>
              </a:rPr>
              <a:t>Заполните </a:t>
            </a:r>
            <a:r>
              <a:rPr lang="ru-RU" sz="2400" dirty="0">
                <a:solidFill>
                  <a:schemeClr val="accent1"/>
                </a:solidFill>
              </a:rPr>
              <a:t>таблицу </a:t>
            </a:r>
            <a:r>
              <a:rPr lang="ru-RU" sz="2400" dirty="0" smtClean="0">
                <a:solidFill>
                  <a:schemeClr val="accent1"/>
                </a:solidFill>
              </a:rPr>
              <a:t>«Виды костей по форме».</a:t>
            </a:r>
          </a:p>
          <a:p>
            <a:pPr algn="just"/>
            <a:r>
              <a:rPr lang="ru-RU" sz="2400" dirty="0" smtClean="0">
                <a:solidFill>
                  <a:schemeClr val="accent1"/>
                </a:solidFill>
              </a:rPr>
              <a:t>Зарисовать внешнее и внутреннее строение трубчатой кости.</a:t>
            </a:r>
          </a:p>
          <a:p>
            <a:pPr algn="just"/>
            <a:r>
              <a:rPr lang="ru-RU" sz="2400" dirty="0" smtClean="0">
                <a:solidFill>
                  <a:schemeClr val="accent1"/>
                </a:solidFill>
              </a:rPr>
              <a:t>Найти и записать в тетради определение понятий ОСТЕОБЛАСТЫ,	ОСТЕОЦИТЫ, ОСТЕОКЛАСТЫ.</a:t>
            </a:r>
          </a:p>
        </p:txBody>
      </p:sp>
    </p:spTree>
    <p:extLst>
      <p:ext uri="{BB962C8B-B14F-4D97-AF65-F5344CB8AC3E}">
        <p14:creationId xmlns:p14="http://schemas.microsoft.com/office/powerpoint/2010/main" val="40988850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541371" y="183045"/>
            <a:ext cx="8405502" cy="6304127"/>
          </a:xfrm>
          <a:prstGeom prst="rect">
            <a:avLst/>
          </a:prstGeom>
        </p:spPr>
      </p:pic>
    </p:spTree>
    <p:extLst>
      <p:ext uri="{BB962C8B-B14F-4D97-AF65-F5344CB8AC3E}">
        <p14:creationId xmlns:p14="http://schemas.microsoft.com/office/powerpoint/2010/main" val="29619876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27851" y="2543680"/>
            <a:ext cx="9525368" cy="1670509"/>
          </a:xfrm>
        </p:spPr>
        <p:txBody>
          <a:bodyPr/>
          <a:lstStyle/>
          <a:p>
            <a:pPr algn="ctr"/>
            <a:r>
              <a:rPr lang="ru-RU" b="1" dirty="0" smtClean="0"/>
              <a:t>Опора и движение. Значение опорно-двигательной системы. Состав и строение костей.</a:t>
            </a:r>
            <a:endParaRPr lang="ru-RU" b="1" dirty="0"/>
          </a:p>
        </p:txBody>
      </p:sp>
      <p:sp>
        <p:nvSpPr>
          <p:cNvPr id="4" name="Подзаголовок 3"/>
          <p:cNvSpPr>
            <a:spLocks noGrp="1"/>
          </p:cNvSpPr>
          <p:nvPr>
            <p:ph type="subTitle" idx="1"/>
          </p:nvPr>
        </p:nvSpPr>
        <p:spPr>
          <a:xfrm>
            <a:off x="1710422" y="4750901"/>
            <a:ext cx="7766936" cy="1096899"/>
          </a:xfrm>
        </p:spPr>
        <p:txBody>
          <a:bodyPr>
            <a:normAutofit/>
          </a:bodyPr>
          <a:lstStyle/>
          <a:p>
            <a:pPr algn="ctr"/>
            <a:r>
              <a:rPr lang="ru-RU" sz="3200" b="1" dirty="0" smtClean="0"/>
              <a:t>Тема урока </a:t>
            </a:r>
            <a:endParaRPr lang="ru-RU" sz="3200" b="1" dirty="0"/>
          </a:p>
        </p:txBody>
      </p:sp>
    </p:spTree>
    <p:extLst>
      <p:ext uri="{BB962C8B-B14F-4D97-AF65-F5344CB8AC3E}">
        <p14:creationId xmlns:p14="http://schemas.microsoft.com/office/powerpoint/2010/main" val="29997227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000" dirty="0" smtClean="0"/>
              <a:t>Какова цель нашего урока?</a:t>
            </a:r>
            <a:endParaRPr lang="ru-RU" sz="4000" dirty="0"/>
          </a:p>
        </p:txBody>
      </p:sp>
      <p:pic>
        <p:nvPicPr>
          <p:cNvPr id="9218" name="Picture 2" descr="https://a.d-cd.net/9350529s-1920.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064941" y="2160588"/>
            <a:ext cx="5822155" cy="3881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6819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571501"/>
            <a:ext cx="8714316" cy="5469862"/>
          </a:xfrm>
        </p:spPr>
        <p:txBody>
          <a:bodyPr/>
          <a:lstStyle/>
          <a:p>
            <a:pPr algn="just"/>
            <a:r>
              <a:rPr lang="ru-RU" sz="2000" dirty="0" smtClean="0">
                <a:solidFill>
                  <a:schemeClr val="accent1"/>
                </a:solidFill>
              </a:rPr>
              <a:t>Раскрыть основные </a:t>
            </a:r>
            <a:r>
              <a:rPr lang="ru-RU" sz="2000" dirty="0">
                <a:solidFill>
                  <a:schemeClr val="accent1"/>
                </a:solidFill>
              </a:rPr>
              <a:t>функции опорно-двигательной системы. </a:t>
            </a:r>
            <a:endParaRPr lang="ru-RU" sz="2000" dirty="0" smtClean="0">
              <a:solidFill>
                <a:schemeClr val="accent1"/>
              </a:solidFill>
            </a:endParaRPr>
          </a:p>
          <a:p>
            <a:pPr algn="just"/>
            <a:r>
              <a:rPr lang="ru-RU" sz="2000" dirty="0" smtClean="0">
                <a:solidFill>
                  <a:schemeClr val="accent1"/>
                </a:solidFill>
              </a:rPr>
              <a:t>Доказать</a:t>
            </a:r>
            <a:r>
              <a:rPr lang="ru-RU" sz="2000" dirty="0">
                <a:solidFill>
                  <a:schemeClr val="accent1"/>
                </a:solidFill>
              </a:rPr>
              <a:t>, что кость живой орган. </a:t>
            </a:r>
            <a:endParaRPr lang="ru-RU" sz="2000" dirty="0" smtClean="0">
              <a:solidFill>
                <a:schemeClr val="accent1"/>
              </a:solidFill>
            </a:endParaRPr>
          </a:p>
          <a:p>
            <a:pPr algn="just"/>
            <a:r>
              <a:rPr lang="ru-RU" sz="2000" dirty="0" smtClean="0">
                <a:solidFill>
                  <a:schemeClr val="accent1"/>
                </a:solidFill>
              </a:rPr>
              <a:t>Познакомиться  со строением, химическим составом </a:t>
            </a:r>
            <a:r>
              <a:rPr lang="ru-RU" sz="2000" dirty="0">
                <a:solidFill>
                  <a:schemeClr val="accent1"/>
                </a:solidFill>
              </a:rPr>
              <a:t>и </a:t>
            </a:r>
            <a:r>
              <a:rPr lang="ru-RU" sz="2000" dirty="0" smtClean="0">
                <a:solidFill>
                  <a:schemeClr val="accent1"/>
                </a:solidFill>
              </a:rPr>
              <a:t>свойствами </a:t>
            </a:r>
            <a:r>
              <a:rPr lang="ru-RU" sz="2000" dirty="0">
                <a:solidFill>
                  <a:schemeClr val="accent1"/>
                </a:solidFill>
              </a:rPr>
              <a:t>костей, показать взаимосвязь строения костей и выполняемых ими функций. </a:t>
            </a:r>
            <a:endParaRPr lang="ru-RU" sz="2000" dirty="0" smtClean="0">
              <a:solidFill>
                <a:schemeClr val="accent1"/>
              </a:solidFill>
            </a:endParaRPr>
          </a:p>
          <a:p>
            <a:pPr algn="just"/>
            <a:r>
              <a:rPr lang="ru-RU" sz="2000" dirty="0" smtClean="0">
                <a:solidFill>
                  <a:schemeClr val="accent1"/>
                </a:solidFill>
              </a:rPr>
              <a:t>Выяснить особенности, обеспечивающие </a:t>
            </a:r>
            <a:r>
              <a:rPr lang="ru-RU" sz="2000" dirty="0">
                <a:solidFill>
                  <a:schemeClr val="accent1"/>
                </a:solidFill>
              </a:rPr>
              <a:t>прочность и относительную лёгкость скелета. </a:t>
            </a:r>
            <a:endParaRPr lang="ru-RU" sz="2000" dirty="0" smtClean="0">
              <a:solidFill>
                <a:schemeClr val="accent1"/>
              </a:solidFill>
            </a:endParaRPr>
          </a:p>
          <a:p>
            <a:pPr algn="just"/>
            <a:r>
              <a:rPr lang="ru-RU" sz="2000" dirty="0" smtClean="0">
                <a:solidFill>
                  <a:schemeClr val="accent1"/>
                </a:solidFill>
              </a:rPr>
              <a:t>Узнать как </a:t>
            </a:r>
            <a:r>
              <a:rPr lang="ru-RU" sz="2000" dirty="0">
                <a:solidFill>
                  <a:schemeClr val="accent1"/>
                </a:solidFill>
              </a:rPr>
              <a:t>кости растут и развиваются в длину и толщину.</a:t>
            </a:r>
          </a:p>
          <a:p>
            <a:pPr marL="0" indent="0" algn="just">
              <a:buNone/>
            </a:pPr>
            <a:r>
              <a:rPr lang="ru-RU" dirty="0">
                <a:solidFill>
                  <a:schemeClr val="accent1"/>
                </a:solidFill>
              </a:rPr>
              <a:t/>
            </a:r>
            <a:br>
              <a:rPr lang="ru-RU" dirty="0">
                <a:solidFill>
                  <a:schemeClr val="accent1"/>
                </a:solidFill>
              </a:rPr>
            </a:br>
            <a:endParaRPr lang="ru-RU" dirty="0">
              <a:solidFill>
                <a:schemeClr val="accent1"/>
              </a:solidFill>
            </a:endParaRPr>
          </a:p>
        </p:txBody>
      </p:sp>
      <p:pic>
        <p:nvPicPr>
          <p:cNvPr id="4" name="Picture 2" descr="https://i-a.d-cd.net/GQAAAgI3WeA-19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3416" y="3966794"/>
            <a:ext cx="2839714" cy="2074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2862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510208"/>
            <a:ext cx="8804596" cy="523461"/>
          </a:xfrm>
        </p:spPr>
        <p:txBody>
          <a:bodyPr>
            <a:normAutofit fontScale="90000"/>
          </a:bodyPr>
          <a:lstStyle/>
          <a:p>
            <a:pPr algn="ctr"/>
            <a:r>
              <a:rPr lang="ru-RU" sz="2200" dirty="0"/>
              <a:t>Эволюционное развитие опорно-двигательной </a:t>
            </a:r>
            <a:r>
              <a:rPr lang="ru-RU" sz="2200" dirty="0" smtClean="0"/>
              <a:t>системы</a:t>
            </a:r>
            <a:r>
              <a:rPr lang="ru-RU" sz="2000" dirty="0"/>
              <a:t/>
            </a:r>
            <a:br>
              <a:rPr lang="ru-RU" sz="2000" dirty="0"/>
            </a:br>
            <a:endParaRPr lang="ru-RU" sz="2000" dirty="0"/>
          </a:p>
        </p:txBody>
      </p:sp>
      <p:sp>
        <p:nvSpPr>
          <p:cNvPr id="3" name="Объект 2"/>
          <p:cNvSpPr>
            <a:spLocks noGrp="1"/>
          </p:cNvSpPr>
          <p:nvPr>
            <p:ph idx="1"/>
          </p:nvPr>
        </p:nvSpPr>
        <p:spPr>
          <a:xfrm>
            <a:off x="498430" y="1252330"/>
            <a:ext cx="10752666" cy="4399237"/>
          </a:xfrm>
        </p:spPr>
        <p:txBody>
          <a:bodyPr>
            <a:noAutofit/>
          </a:bodyPr>
          <a:lstStyle/>
          <a:p>
            <a:pPr marL="0" indent="0" algn="just">
              <a:buNone/>
            </a:pPr>
            <a:r>
              <a:rPr lang="ru-RU" sz="1400" dirty="0" smtClean="0">
                <a:solidFill>
                  <a:schemeClr val="accent1"/>
                </a:solidFill>
              </a:rPr>
              <a:t>Опорно-двигательная </a:t>
            </a:r>
            <a:r>
              <a:rPr lang="ru-RU" sz="1400" dirty="0">
                <a:solidFill>
                  <a:schemeClr val="accent1"/>
                </a:solidFill>
              </a:rPr>
              <a:t>система животных прошла определённый путь эволюционного развития.</a:t>
            </a:r>
          </a:p>
          <a:p>
            <a:pPr algn="just"/>
            <a:r>
              <a:rPr lang="ru-RU" sz="1400" dirty="0">
                <a:solidFill>
                  <a:schemeClr val="accent1"/>
                </a:solidFill>
              </a:rPr>
              <a:t>1</a:t>
            </a:r>
            <a:r>
              <a:rPr lang="ru-RU" sz="1400" dirty="0" smtClean="0">
                <a:solidFill>
                  <a:schemeClr val="accent1"/>
                </a:solidFill>
              </a:rPr>
              <a:t>. Развитие </a:t>
            </a:r>
            <a:r>
              <a:rPr lang="ru-RU" sz="1400" dirty="0">
                <a:solidFill>
                  <a:schemeClr val="accent1"/>
                </a:solidFill>
              </a:rPr>
              <a:t>мышечной системы в ходе эволюции.</a:t>
            </a:r>
          </a:p>
          <a:p>
            <a:pPr algn="just"/>
            <a:r>
              <a:rPr lang="ru-RU" sz="1400" dirty="0">
                <a:solidFill>
                  <a:schemeClr val="accent1"/>
                </a:solidFill>
              </a:rPr>
              <a:t>Мышечные волоконца у кишечнополостных.</a:t>
            </a:r>
          </a:p>
          <a:p>
            <a:pPr algn="just"/>
            <a:r>
              <a:rPr lang="ru-RU" sz="1400" dirty="0" smtClean="0">
                <a:solidFill>
                  <a:schemeClr val="accent1"/>
                </a:solidFill>
              </a:rPr>
              <a:t>Гладкая </a:t>
            </a:r>
            <a:r>
              <a:rPr lang="ru-RU" sz="1400" dirty="0">
                <a:solidFill>
                  <a:schemeClr val="accent1"/>
                </a:solidFill>
              </a:rPr>
              <a:t>мышечная ткань кожно-мускульного мешка у червей и моллюсков и у позвоночных животных и человека.</a:t>
            </a:r>
          </a:p>
          <a:p>
            <a:pPr algn="just"/>
            <a:r>
              <a:rPr lang="ru-RU" sz="1400" dirty="0" smtClean="0">
                <a:solidFill>
                  <a:schemeClr val="accent1"/>
                </a:solidFill>
              </a:rPr>
              <a:t>Поперечно-полосатая </a:t>
            </a:r>
            <a:r>
              <a:rPr lang="ru-RU" sz="1400" dirty="0">
                <a:solidFill>
                  <a:schemeClr val="accent1"/>
                </a:solidFill>
              </a:rPr>
              <a:t>мышечная ткань кольчатых червей и насекомых. Поперечно-полосатая мышечная ткань млекопитающих образует скелетные мышцы и мышцы - сфинктеры. Поперечно-полосатая сердечная мышечная</a:t>
            </a:r>
          </a:p>
          <a:p>
            <a:pPr algn="just"/>
            <a:r>
              <a:rPr lang="ru-RU" sz="1400" dirty="0" smtClean="0">
                <a:solidFill>
                  <a:schemeClr val="accent1"/>
                </a:solidFill>
              </a:rPr>
              <a:t>Регенерация </a:t>
            </a:r>
            <a:r>
              <a:rPr lang="ru-RU" sz="1400" dirty="0">
                <a:solidFill>
                  <a:schemeClr val="accent1"/>
                </a:solidFill>
              </a:rPr>
              <a:t>гладкой и скелетной поперечнополосатой (за счёт клеток спутников) мышечных тканей</a:t>
            </a:r>
          </a:p>
          <a:p>
            <a:pPr algn="just"/>
            <a:r>
              <a:rPr lang="ru-RU" sz="1400" dirty="0" smtClean="0">
                <a:solidFill>
                  <a:schemeClr val="accent1"/>
                </a:solidFill>
              </a:rPr>
              <a:t>2</a:t>
            </a:r>
            <a:r>
              <a:rPr lang="ru-RU" sz="1400" dirty="0">
                <a:solidFill>
                  <a:schemeClr val="accent1"/>
                </a:solidFill>
              </a:rPr>
              <a:t>. Эволюция скелета.</a:t>
            </a:r>
          </a:p>
          <a:p>
            <a:pPr algn="just"/>
            <a:r>
              <a:rPr lang="ru-RU" sz="1400" dirty="0" smtClean="0">
                <a:solidFill>
                  <a:schemeClr val="accent1"/>
                </a:solidFill>
              </a:rPr>
              <a:t>У </a:t>
            </a:r>
            <a:r>
              <a:rPr lang="ru-RU" sz="1400" dirty="0">
                <a:solidFill>
                  <a:schemeClr val="accent1"/>
                </a:solidFill>
              </a:rPr>
              <a:t>плоских, круглых и кольчатых червей растяжимые внешние мышечные покровы выполняют и опорную функцию скелета.</a:t>
            </a:r>
          </a:p>
          <a:p>
            <a:pPr algn="just"/>
            <a:r>
              <a:rPr lang="ru-RU" sz="1400" dirty="0" smtClean="0">
                <a:solidFill>
                  <a:schemeClr val="accent1"/>
                </a:solidFill>
              </a:rPr>
              <a:t>Хитиновый </a:t>
            </a:r>
            <a:r>
              <a:rPr lang="ru-RU" sz="1400" dirty="0">
                <a:solidFill>
                  <a:schemeClr val="accent1"/>
                </a:solidFill>
              </a:rPr>
              <a:t>покров членистоногих. У ракообразных он пропитан известью</a:t>
            </a:r>
          </a:p>
          <a:p>
            <a:pPr algn="just"/>
            <a:r>
              <a:rPr lang="ru-RU" sz="1400" dirty="0" smtClean="0">
                <a:solidFill>
                  <a:schemeClr val="accent1"/>
                </a:solidFill>
              </a:rPr>
              <a:t>Преимущество </a:t>
            </a:r>
            <a:r>
              <a:rPr lang="ru-RU" sz="1400" dirty="0">
                <a:solidFill>
                  <a:schemeClr val="accent1"/>
                </a:solidFill>
              </a:rPr>
              <a:t>и недостатки животных с хитиновым скелетом</a:t>
            </a:r>
          </a:p>
          <a:p>
            <a:pPr algn="just"/>
            <a:r>
              <a:rPr lang="ru-RU" sz="1400" dirty="0" smtClean="0">
                <a:solidFill>
                  <a:schemeClr val="accent1"/>
                </a:solidFill>
              </a:rPr>
              <a:t>Внутренний </a:t>
            </a:r>
            <a:r>
              <a:rPr lang="ru-RU" sz="1400" dirty="0">
                <a:solidFill>
                  <a:schemeClr val="accent1"/>
                </a:solidFill>
              </a:rPr>
              <a:t>скелет хордовых.</a:t>
            </a:r>
          </a:p>
          <a:p>
            <a:pPr algn="just"/>
            <a:r>
              <a:rPr lang="ru-RU" sz="1400" dirty="0">
                <a:solidFill>
                  <a:schemeClr val="accent1"/>
                </a:solidFill>
              </a:rPr>
              <a:t>Хорда у ланцетника, хрящевой, а затем костный скелет рыб подразделён на отделы: череп, позвоночник, рёбра, пояс конечностей и конечности в виде плавников. У земноводных появляется шейный отдел позвоночника, грудная клетка, наземные конечности. С освоением суши и воздушных пространств скелет хордовых продолжает развиваться.</a:t>
            </a:r>
          </a:p>
          <a:p>
            <a:pPr algn="just"/>
            <a:endParaRPr lang="ru-RU" sz="1400" dirty="0">
              <a:solidFill>
                <a:schemeClr val="accent1"/>
              </a:solidFill>
            </a:endParaRPr>
          </a:p>
        </p:txBody>
      </p:sp>
    </p:spTree>
    <p:extLst>
      <p:ext uri="{BB962C8B-B14F-4D97-AF65-F5344CB8AC3E}">
        <p14:creationId xmlns:p14="http://schemas.microsoft.com/office/powerpoint/2010/main" val="31478445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30567" y="476393"/>
            <a:ext cx="8596668" cy="3880773"/>
          </a:xfrm>
        </p:spPr>
        <p:txBody>
          <a:bodyPr>
            <a:normAutofit/>
          </a:bodyPr>
          <a:lstStyle/>
          <a:p>
            <a:pPr algn="just"/>
            <a:r>
              <a:rPr lang="ru-RU" sz="2400" dirty="0" smtClean="0">
                <a:solidFill>
                  <a:schemeClr val="accent1"/>
                </a:solidFill>
              </a:rPr>
              <a:t>Прочитайте текст учебника на стр. 46 Система органов движения.</a:t>
            </a:r>
          </a:p>
          <a:p>
            <a:pPr algn="just"/>
            <a:r>
              <a:rPr lang="ru-RU" sz="2400" dirty="0" smtClean="0">
                <a:solidFill>
                  <a:schemeClr val="accent1"/>
                </a:solidFill>
              </a:rPr>
              <a:t>Составьте схему </a:t>
            </a:r>
          </a:p>
        </p:txBody>
      </p:sp>
      <p:pic>
        <p:nvPicPr>
          <p:cNvPr id="4" name="Рисунок 3"/>
          <p:cNvPicPr>
            <a:picLocks noChangeAspect="1"/>
          </p:cNvPicPr>
          <p:nvPr/>
        </p:nvPicPr>
        <p:blipFill>
          <a:blip r:embed="rId2"/>
          <a:stretch>
            <a:fillRect/>
          </a:stretch>
        </p:blipFill>
        <p:spPr>
          <a:xfrm>
            <a:off x="3824982" y="4268365"/>
            <a:ext cx="2712955" cy="2347163"/>
          </a:xfrm>
          <a:prstGeom prst="rect">
            <a:avLst/>
          </a:prstGeom>
        </p:spPr>
      </p:pic>
      <p:sp>
        <p:nvSpPr>
          <p:cNvPr id="2" name="Скругленный прямоугольник 1"/>
          <p:cNvSpPr/>
          <p:nvPr/>
        </p:nvSpPr>
        <p:spPr>
          <a:xfrm>
            <a:off x="3986510" y="2526760"/>
            <a:ext cx="2484782" cy="6384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Система органов движения</a:t>
            </a:r>
            <a:endParaRPr lang="ru-RU" dirty="0"/>
          </a:p>
        </p:txBody>
      </p:sp>
      <p:sp>
        <p:nvSpPr>
          <p:cNvPr id="5" name="Скругленный прямоугольник 4"/>
          <p:cNvSpPr/>
          <p:nvPr/>
        </p:nvSpPr>
        <p:spPr>
          <a:xfrm>
            <a:off x="1660754" y="3514556"/>
            <a:ext cx="2325756" cy="4197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кругленный прямоугольник 5"/>
          <p:cNvSpPr/>
          <p:nvPr/>
        </p:nvSpPr>
        <p:spPr>
          <a:xfrm>
            <a:off x="6471292" y="3506893"/>
            <a:ext cx="2325756" cy="4197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кругленный прямоугольник 6"/>
          <p:cNvSpPr/>
          <p:nvPr/>
        </p:nvSpPr>
        <p:spPr>
          <a:xfrm>
            <a:off x="1660754" y="4311234"/>
            <a:ext cx="2135994" cy="1146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t>1. </a:t>
            </a:r>
          </a:p>
          <a:p>
            <a:r>
              <a:rPr lang="ru-RU" dirty="0" smtClean="0"/>
              <a:t>2. </a:t>
            </a:r>
          </a:p>
          <a:p>
            <a:r>
              <a:rPr lang="ru-RU" dirty="0" smtClean="0"/>
              <a:t>3. </a:t>
            </a:r>
            <a:endParaRPr lang="ru-RU" dirty="0"/>
          </a:p>
        </p:txBody>
      </p:sp>
      <p:sp>
        <p:nvSpPr>
          <p:cNvPr id="8" name="Скругленный прямоугольник 7"/>
          <p:cNvSpPr/>
          <p:nvPr/>
        </p:nvSpPr>
        <p:spPr>
          <a:xfrm>
            <a:off x="6566172" y="4330254"/>
            <a:ext cx="2230876" cy="11270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t>1. </a:t>
            </a:r>
          </a:p>
          <a:p>
            <a:r>
              <a:rPr lang="ru-RU" dirty="0" smtClean="0"/>
              <a:t> </a:t>
            </a:r>
            <a:endParaRPr lang="ru-RU" dirty="0"/>
          </a:p>
        </p:txBody>
      </p:sp>
      <p:cxnSp>
        <p:nvCxnSpPr>
          <p:cNvPr id="12" name="Прямая со стрелкой 11"/>
          <p:cNvCxnSpPr/>
          <p:nvPr/>
        </p:nvCxnSpPr>
        <p:spPr>
          <a:xfrm>
            <a:off x="5742512" y="3210713"/>
            <a:ext cx="700005" cy="50606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a:off x="2823632" y="3926666"/>
            <a:ext cx="0" cy="40358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a:off x="7634170" y="3953578"/>
            <a:ext cx="0" cy="40358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flipH="1">
            <a:off x="4150119" y="3210713"/>
            <a:ext cx="601732" cy="50606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8649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4040800" y="4225002"/>
            <a:ext cx="2604205" cy="2253076"/>
          </a:xfrm>
          <a:prstGeom prst="rect">
            <a:avLst/>
          </a:prstGeom>
        </p:spPr>
      </p:pic>
      <p:sp>
        <p:nvSpPr>
          <p:cNvPr id="2" name="Скругленный прямоугольник 1"/>
          <p:cNvSpPr/>
          <p:nvPr/>
        </p:nvSpPr>
        <p:spPr>
          <a:xfrm>
            <a:off x="4231771" y="1128780"/>
            <a:ext cx="2484782" cy="6384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Система органов движения</a:t>
            </a:r>
            <a:endParaRPr lang="ru-RU" dirty="0"/>
          </a:p>
        </p:txBody>
      </p:sp>
      <p:sp>
        <p:nvSpPr>
          <p:cNvPr id="5" name="Скругленный прямоугольник 4"/>
          <p:cNvSpPr/>
          <p:nvPr/>
        </p:nvSpPr>
        <p:spPr>
          <a:xfrm>
            <a:off x="2202026" y="2413295"/>
            <a:ext cx="2426722" cy="7672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Пассивный элемент движения </a:t>
            </a:r>
            <a:endParaRPr lang="ru-RU" dirty="0"/>
          </a:p>
        </p:txBody>
      </p:sp>
      <p:sp>
        <p:nvSpPr>
          <p:cNvPr id="6" name="Скругленный прямоугольник 5"/>
          <p:cNvSpPr/>
          <p:nvPr/>
        </p:nvSpPr>
        <p:spPr>
          <a:xfrm>
            <a:off x="6397846" y="2470009"/>
            <a:ext cx="2436562" cy="7672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Активный элемент движения </a:t>
            </a:r>
            <a:endParaRPr lang="ru-RU" dirty="0"/>
          </a:p>
        </p:txBody>
      </p:sp>
      <p:sp>
        <p:nvSpPr>
          <p:cNvPr id="7" name="Скругленный прямоугольник 6"/>
          <p:cNvSpPr/>
          <p:nvPr/>
        </p:nvSpPr>
        <p:spPr>
          <a:xfrm>
            <a:off x="2202026" y="3721390"/>
            <a:ext cx="2135994" cy="1146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ru-RU" dirty="0" smtClean="0"/>
              <a:t>Кости </a:t>
            </a:r>
          </a:p>
          <a:p>
            <a:pPr marL="342900" indent="-342900">
              <a:buAutoNum type="arabicPeriod"/>
            </a:pPr>
            <a:r>
              <a:rPr lang="ru-RU" dirty="0" smtClean="0"/>
              <a:t>Связки </a:t>
            </a:r>
          </a:p>
          <a:p>
            <a:pPr marL="342900" indent="-342900">
              <a:buAutoNum type="arabicPeriod"/>
            </a:pPr>
            <a:r>
              <a:rPr lang="ru-RU" dirty="0" smtClean="0"/>
              <a:t>Суставы </a:t>
            </a:r>
            <a:endParaRPr lang="ru-RU" dirty="0"/>
          </a:p>
        </p:txBody>
      </p:sp>
      <p:sp>
        <p:nvSpPr>
          <p:cNvPr id="8" name="Скругленный прямоугольник 7"/>
          <p:cNvSpPr/>
          <p:nvPr/>
        </p:nvSpPr>
        <p:spPr>
          <a:xfrm>
            <a:off x="6603532" y="3730900"/>
            <a:ext cx="2230876" cy="11270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t>1. Мышцы  </a:t>
            </a:r>
            <a:endParaRPr lang="ru-RU" dirty="0"/>
          </a:p>
        </p:txBody>
      </p:sp>
      <p:cxnSp>
        <p:nvCxnSpPr>
          <p:cNvPr id="12" name="Прямая со стрелкой 11"/>
          <p:cNvCxnSpPr/>
          <p:nvPr/>
        </p:nvCxnSpPr>
        <p:spPr>
          <a:xfrm>
            <a:off x="5945000" y="1806753"/>
            <a:ext cx="700005" cy="50606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a:off x="3436184" y="3237279"/>
            <a:ext cx="0" cy="40358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a:off x="7618880" y="3317802"/>
            <a:ext cx="0" cy="40358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flipH="1">
            <a:off x="4327882" y="1791813"/>
            <a:ext cx="601732" cy="50606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83438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algn="just"/>
            <a:r>
              <a:rPr lang="ru-RU" sz="2400" i="1" dirty="0">
                <a:solidFill>
                  <a:schemeClr val="accent1"/>
                </a:solidFill>
              </a:rPr>
              <a:t>Какие функции выполняет опорно-двигательная система?</a:t>
            </a:r>
            <a:endParaRPr lang="ru-RU" sz="2400" dirty="0">
              <a:solidFill>
                <a:schemeClr val="accent1"/>
              </a:solidFill>
            </a:endParaRPr>
          </a:p>
          <a:p>
            <a:endParaRPr lang="ru-RU" dirty="0"/>
          </a:p>
        </p:txBody>
      </p:sp>
      <p:pic>
        <p:nvPicPr>
          <p:cNvPr id="4" name="Рисунок 3"/>
          <p:cNvPicPr>
            <a:picLocks noChangeAspect="1"/>
          </p:cNvPicPr>
          <p:nvPr/>
        </p:nvPicPr>
        <p:blipFill>
          <a:blip r:embed="rId2"/>
          <a:stretch>
            <a:fillRect/>
          </a:stretch>
        </p:blipFill>
        <p:spPr>
          <a:xfrm>
            <a:off x="3598002" y="3353102"/>
            <a:ext cx="2213040" cy="2219136"/>
          </a:xfrm>
          <a:prstGeom prst="rect">
            <a:avLst/>
          </a:prstGeom>
        </p:spPr>
      </p:pic>
    </p:spTree>
    <p:extLst>
      <p:ext uri="{BB962C8B-B14F-4D97-AF65-F5344CB8AC3E}">
        <p14:creationId xmlns:p14="http://schemas.microsoft.com/office/powerpoint/2010/main" val="1625585749"/>
      </p:ext>
    </p:extLst>
  </p:cSld>
  <p:clrMapOvr>
    <a:masterClrMapping/>
  </p:clrMapOvr>
  <p:timing>
    <p:tnLst>
      <p:par>
        <p:cTn id="1" dur="indefinite" restart="never" nodeType="tmRoot"/>
      </p:par>
    </p:tnLst>
  </p:timing>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778</TotalTime>
  <Words>1305</Words>
  <Application>Microsoft Office PowerPoint</Application>
  <PresentationFormat>Произвольный</PresentationFormat>
  <Paragraphs>125</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Грань</vt:lpstr>
      <vt:lpstr>Презентация к уроку по учебному предмету «Биология» в 8-ом классе на тему «Опора и движение. Значение опорно-двигательной системы. Состав и строение костей».</vt:lpstr>
      <vt:lpstr>Презентация PowerPoint</vt:lpstr>
      <vt:lpstr>Опора и движение. Значение опорно-двигательной системы. Состав и строение костей.</vt:lpstr>
      <vt:lpstr>Какова цель нашего урока?</vt:lpstr>
      <vt:lpstr>Презентация PowerPoint</vt:lpstr>
      <vt:lpstr>Эволюционное развитие опорно-двигательной системы </vt:lpstr>
      <vt:lpstr>Презентация PowerPoint</vt:lpstr>
      <vt:lpstr>Презентация PowerPoint</vt:lpstr>
      <vt:lpstr>Презентация PowerPoint</vt:lpstr>
      <vt:lpstr>Функции опорно-двигательной системы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Внутреннее и внешнее строение трубчатой кости</vt:lpstr>
      <vt:lpstr>Виды костей </vt:lpstr>
      <vt:lpstr>Итог урока Мы достигли цели, которую ставили в начале урока?</vt:lpstr>
      <vt:lpstr>Итог урока </vt:lpstr>
      <vt:lpstr>Домашнее задание</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Организм. Одноклеточные и многоклеточные организмы</dc:title>
  <dc:creator>333</dc:creator>
  <cp:lastModifiedBy>User</cp:lastModifiedBy>
  <cp:revision>79</cp:revision>
  <dcterms:created xsi:type="dcterms:W3CDTF">2020-11-20T14:22:00Z</dcterms:created>
  <dcterms:modified xsi:type="dcterms:W3CDTF">2021-04-19T04:38:26Z</dcterms:modified>
</cp:coreProperties>
</file>