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5"/>
  </p:notesMasterIdLst>
  <p:sldIdLst>
    <p:sldId id="256" r:id="rId2"/>
    <p:sldId id="257" r:id="rId3"/>
    <p:sldId id="258" r:id="rId4"/>
    <p:sldId id="280" r:id="rId5"/>
    <p:sldId id="283" r:id="rId6"/>
    <p:sldId id="259" r:id="rId7"/>
    <p:sldId id="260" r:id="rId8"/>
    <p:sldId id="261" r:id="rId9"/>
    <p:sldId id="262" r:id="rId10"/>
    <p:sldId id="263" r:id="rId11"/>
    <p:sldId id="281" r:id="rId12"/>
    <p:sldId id="284" r:id="rId13"/>
    <p:sldId id="282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4" r:id="rId24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68" d="100"/>
          <a:sy n="68" d="100"/>
        </p:scale>
        <p:origin x="1266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sldImg"/>
          </p:nvPr>
        </p:nvSpPr>
        <p:spPr bwMode="auto">
          <a:xfrm>
            <a:off x="1544638" y="1068388"/>
            <a:ext cx="4462462" cy="365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1152525" y="5089525"/>
            <a:ext cx="5251450" cy="405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410346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8388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3038" cy="4060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40031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8388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3038" cy="4060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0625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8388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3038" cy="4060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5886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8388"/>
            <a:ext cx="4879975" cy="3660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3038" cy="4060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50808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8388"/>
            <a:ext cx="4879975" cy="3660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3038" cy="4060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72672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8388"/>
            <a:ext cx="4879975" cy="3660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3038" cy="4060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51933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8388"/>
            <a:ext cx="4879975" cy="3660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3038" cy="4060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09553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8388"/>
            <a:ext cx="4879975" cy="3660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3038" cy="4060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9369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8388"/>
            <a:ext cx="4879975" cy="3660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3038" cy="4060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22695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8388"/>
            <a:ext cx="4879975" cy="3660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3038" cy="4060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35784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8388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3038" cy="4060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1173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8388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3038" cy="4060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16475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8388"/>
            <a:ext cx="4879975" cy="3660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3038" cy="4060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74756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8388"/>
            <a:ext cx="4879975" cy="3660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3038" cy="4060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5307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8388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3038" cy="4060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78853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8388"/>
            <a:ext cx="4879975" cy="3660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3038" cy="4060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51417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8388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3038" cy="4060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84071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8388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3038" cy="4060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15430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8388"/>
            <a:ext cx="4881562" cy="36623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3038" cy="4060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85468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8388"/>
            <a:ext cx="4881562" cy="36623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3038" cy="4060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81449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8388"/>
            <a:ext cx="4881562" cy="36623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3038" cy="4060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6850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15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43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1375" y="620713"/>
            <a:ext cx="2149475" cy="64627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620713"/>
            <a:ext cx="6297612" cy="64627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2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620713"/>
            <a:ext cx="8599487" cy="12715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33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599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2750" cy="4981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6513" y="2101850"/>
            <a:ext cx="4224337" cy="4981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91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8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8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0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276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470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620713"/>
            <a:ext cx="8599487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59948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mincho" charset="0"/>
          <a:cs typeface="msmincho" charset="0"/>
        </a:defRPr>
      </a:lvl2pPr>
      <a:lvl3pPr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mincho" charset="0"/>
          <a:cs typeface="msmincho" charset="0"/>
        </a:defRPr>
      </a:lvl3pPr>
      <a:lvl4pPr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mincho" charset="0"/>
          <a:cs typeface="msmincho" charset="0"/>
        </a:defRPr>
      </a:lvl4pPr>
      <a:lvl5pPr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mincho" charset="0"/>
          <a:cs typeface="msmincho" charset="0"/>
        </a:defRPr>
      </a:lvl5pPr>
      <a:lvl6pPr marL="2514600" indent="-228600"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mincho" charset="0"/>
          <a:cs typeface="msmincho" charset="0"/>
        </a:defRPr>
      </a:lvl6pPr>
      <a:lvl7pPr marL="2971800" indent="-228600"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mincho" charset="0"/>
          <a:cs typeface="msmincho" charset="0"/>
        </a:defRPr>
      </a:lvl7pPr>
      <a:lvl8pPr marL="3429000" indent="-228600"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mincho" charset="0"/>
          <a:cs typeface="msmincho" charset="0"/>
        </a:defRPr>
      </a:lvl8pPr>
      <a:lvl9pPr marL="3886200" indent="-228600"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mincho" charset="0"/>
          <a:cs typeface="msmincho" charset="0"/>
        </a:defRPr>
      </a:lvl9pPr>
    </p:titleStyle>
    <p:bodyStyle>
      <a:lvl1pPr marL="342900" indent="-342900" algn="l" defTabSz="449263" rtl="0" eaLnBrk="1" fontAlgn="base" hangingPunct="1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1079500" y="203200"/>
            <a:ext cx="8280400" cy="1087438"/>
          </a:xfrm>
        </p:spPr>
        <p:txBody>
          <a:bodyPr tIns="4536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7200" b="1" smtClean="0"/>
              <a:t>Опера «Кармен»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41363" y="2324100"/>
            <a:ext cx="8607425" cy="4900613"/>
          </a:xfrm>
        </p:spPr>
        <p:txBody>
          <a:bodyPr tIns="0" anchor="ctr"/>
          <a:lstStyle/>
          <a:p>
            <a:pPr eaLnBrk="1"/>
            <a:endParaRPr lang="ru-RU" altLang="ru-RU" smtClean="0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0475"/>
            <a:ext cx="9720262" cy="630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360363" y="360363"/>
            <a:ext cx="9359900" cy="672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ru-RU" altLang="ru-RU" sz="8000" b="1" u="sng">
                <a:solidFill>
                  <a:srgbClr val="000000"/>
                </a:solidFill>
                <a:latin typeface="Times New Roman" panose="02020603050405020304" pitchFamily="18" charset="0"/>
              </a:rPr>
              <a:t>Хабанера</a:t>
            </a:r>
            <a:r>
              <a:rPr lang="ru-RU" altLang="ru-RU" sz="6600" b="1">
                <a:solidFill>
                  <a:srgbClr val="000000"/>
                </a:solidFill>
                <a:latin typeface="Times New Roman" panose="02020603050405020304" pitchFamily="18" charset="0"/>
              </a:rPr>
              <a:t> — </a:t>
            </a:r>
            <a:r>
              <a:rPr lang="ru-RU" altLang="ru-RU" sz="7200" b="1">
                <a:solidFill>
                  <a:srgbClr val="000000"/>
                </a:solidFill>
                <a:latin typeface="Times New Roman" panose="02020603050405020304" pitchFamily="18" charset="0"/>
              </a:rPr>
              <a:t>ария Кармен</a:t>
            </a:r>
          </a:p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ru-RU" altLang="ru-RU" sz="8000" b="1" u="sng">
                <a:solidFill>
                  <a:srgbClr val="000000"/>
                </a:solidFill>
                <a:latin typeface="Times New Roman" panose="02020603050405020304" pitchFamily="18" charset="0"/>
              </a:rPr>
              <a:t>Сегидилья</a:t>
            </a:r>
            <a:r>
              <a:rPr lang="ru-RU" altLang="ru-RU" sz="6600" b="1">
                <a:solidFill>
                  <a:srgbClr val="000000"/>
                </a:solidFill>
                <a:latin typeface="Times New Roman" panose="02020603050405020304" pitchFamily="18" charset="0"/>
              </a:rPr>
              <a:t> — </a:t>
            </a:r>
            <a:r>
              <a:rPr lang="ru-RU" altLang="ru-RU" sz="7200" b="1">
                <a:solidFill>
                  <a:srgbClr val="000000"/>
                </a:solidFill>
                <a:latin typeface="Times New Roman" panose="02020603050405020304" pitchFamily="18" charset="0"/>
              </a:rPr>
              <a:t>испанская национальная песня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79388"/>
            <a:ext cx="9051925" cy="1712912"/>
          </a:xfrm>
        </p:spPr>
        <p:txBody>
          <a:bodyPr tIns="45360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7200" b="1" smtClean="0"/>
              <a:t>Ж. Бизе Хабанера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360363" y="179388"/>
            <a:ext cx="1800225" cy="1439862"/>
          </a:xfrm>
          <a:prstGeom prst="ellipse">
            <a:avLst/>
          </a:prstGeom>
          <a:solidFill>
            <a:srgbClr val="99CC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6000" tIns="133920" rIns="126000" bIns="81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6000" b="1">
                <a:solidFill>
                  <a:srgbClr val="000000"/>
                </a:solidFill>
              </a:rPr>
              <a:t>С/м</a:t>
            </a:r>
          </a:p>
        </p:txBody>
      </p:sp>
      <p:pic>
        <p:nvPicPr>
          <p:cNvPr id="21508" name="Picture 4" descr="ÐÐ°ÑÑÐ¸Ð½ÐºÐ¸ Ð¿Ð¾ Ð·Ð°Ð¿ÑÐ¾ÑÑ ÑÐµÐ³Ð¸Ð´Ð¸Ð»ÑÑ ÐºÐ°ÑÐ¼ÐµÐ½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725" y="1892300"/>
            <a:ext cx="9628188" cy="5416550"/>
          </a:xfr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68" y="179437"/>
            <a:ext cx="9793088" cy="72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88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79388"/>
            <a:ext cx="9793288" cy="1712912"/>
          </a:xfrm>
        </p:spPr>
        <p:txBody>
          <a:bodyPr tIns="45360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7200" b="1" smtClean="0"/>
              <a:t>Ж. Бизе Сегидилья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0" y="179388"/>
            <a:ext cx="1727200" cy="1439862"/>
          </a:xfrm>
          <a:prstGeom prst="ellipse">
            <a:avLst/>
          </a:prstGeom>
          <a:solidFill>
            <a:srgbClr val="99CC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6000" tIns="133920" rIns="126000" bIns="81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6000" b="1">
                <a:solidFill>
                  <a:srgbClr val="000000"/>
                </a:solidFill>
              </a:rPr>
              <a:t>С/м</a:t>
            </a:r>
          </a:p>
        </p:txBody>
      </p:sp>
      <p:pic>
        <p:nvPicPr>
          <p:cNvPr id="23556" name="Picture 4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3963" y="1730375"/>
            <a:ext cx="7632700" cy="5724525"/>
          </a:xfr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360363" y="138113"/>
            <a:ext cx="9539287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ru-RU" altLang="ru-RU" sz="6600" b="1">
                <a:solidFill>
                  <a:srgbClr val="000000"/>
                </a:solidFill>
                <a:latin typeface="Times New Roman" panose="02020603050405020304" pitchFamily="18" charset="0"/>
              </a:rPr>
              <a:t>Балет «Кармен-сюита»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0475"/>
            <a:ext cx="6659563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79388"/>
            <a:ext cx="9720262" cy="1079500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5400" b="1" smtClean="0"/>
              <a:t>Новое прочтение оперы Бизе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41363" y="2235200"/>
            <a:ext cx="8604250" cy="4897438"/>
          </a:xfrm>
        </p:spPr>
        <p:txBody>
          <a:bodyPr tIns="0" anchor="ctr"/>
          <a:lstStyle/>
          <a:p>
            <a:pPr eaLnBrk="1"/>
            <a:endParaRPr lang="ru-RU" altLang="ru-RU" smtClean="0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475"/>
            <a:ext cx="9899650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212725"/>
            <a:ext cx="8445500" cy="1273175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8800" b="1" u="sng" smtClean="0"/>
              <a:t>Облик быка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619250"/>
            <a:ext cx="6300787" cy="5648325"/>
          </a:xfrm>
        </p:spPr>
        <p:txBody>
          <a:bodyPr/>
          <a:lstStyle/>
          <a:p>
            <a:pPr indent="-338138" algn="ctr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6600" b="1" smtClean="0"/>
          </a:p>
          <a:p>
            <a:pPr indent="-338138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8000" b="1" smtClean="0"/>
              <a:t>судьба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6600" b="1" smtClean="0"/>
          </a:p>
          <a:p>
            <a:pPr indent="-338138" algn="ctr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8000" b="1" smtClean="0"/>
              <a:t>          </a:t>
            </a:r>
            <a:r>
              <a:rPr lang="ru-RU" altLang="ru-RU" sz="8800" b="1" smtClean="0"/>
              <a:t>рок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149850" y="2160588"/>
            <a:ext cx="4570413" cy="4927600"/>
          </a:xfrm>
        </p:spPr>
        <p:txBody>
          <a:bodyPr/>
          <a:lstStyle/>
          <a:p>
            <a:pPr indent="-338138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mtClean="0"/>
          </a:p>
          <a:p>
            <a:pPr indent="-338138" algn="ctr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8000" b="1" smtClean="0"/>
              <a:t>   смерть</a:t>
            </a: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>
            <a:off x="4679950" y="1800225"/>
            <a:ext cx="1588" cy="3240088"/>
          </a:xfrm>
          <a:prstGeom prst="line">
            <a:avLst/>
          </a:prstGeom>
          <a:noFill/>
          <a:ln w="1440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2" name="Line 5"/>
          <p:cNvSpPr>
            <a:spLocks noChangeShapeType="1"/>
          </p:cNvSpPr>
          <p:nvPr/>
        </p:nvSpPr>
        <p:spPr bwMode="auto">
          <a:xfrm flipH="1">
            <a:off x="1795463" y="1619250"/>
            <a:ext cx="909637" cy="1079500"/>
          </a:xfrm>
          <a:prstGeom prst="line">
            <a:avLst/>
          </a:prstGeom>
          <a:noFill/>
          <a:ln w="1440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3" name="Line 6"/>
          <p:cNvSpPr>
            <a:spLocks noChangeShapeType="1"/>
          </p:cNvSpPr>
          <p:nvPr/>
        </p:nvSpPr>
        <p:spPr bwMode="auto">
          <a:xfrm>
            <a:off x="7019925" y="1619250"/>
            <a:ext cx="720725" cy="1260475"/>
          </a:xfrm>
          <a:prstGeom prst="line">
            <a:avLst/>
          </a:prstGeom>
          <a:noFill/>
          <a:ln w="1440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79388" y="179388"/>
            <a:ext cx="9720262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ru-RU" altLang="ru-RU" sz="7200" b="1">
                <a:solidFill>
                  <a:srgbClr val="000000"/>
                </a:solidFill>
                <a:latin typeface="Times New Roman" panose="02020603050405020304" pitchFamily="18" charset="0"/>
              </a:rPr>
              <a:t>Р. Щедрин-русский </a:t>
            </a:r>
          </a:p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ru-RU" altLang="ru-RU" sz="7200" b="1">
                <a:solidFill>
                  <a:srgbClr val="000000"/>
                </a:solidFill>
                <a:latin typeface="Times New Roman" panose="02020603050405020304" pitchFamily="18" charset="0"/>
              </a:rPr>
              <a:t>композитор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79613"/>
            <a:ext cx="9720262" cy="558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79388" y="96838"/>
            <a:ext cx="972026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ru-RU" altLang="ru-RU" sz="8000" b="1">
                <a:solidFill>
                  <a:srgbClr val="000000"/>
                </a:solidFill>
                <a:latin typeface="Times New Roman" panose="02020603050405020304" pitchFamily="18" charset="0"/>
              </a:rPr>
              <a:t>Майя Плисецкая-балерина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39975"/>
            <a:ext cx="80994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360363" y="179388"/>
            <a:ext cx="9539287" cy="690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ru-RU" altLang="ru-RU" sz="8000" b="1">
                <a:solidFill>
                  <a:srgbClr val="000000"/>
                </a:solidFill>
                <a:latin typeface="Times New Roman" panose="02020603050405020304" pitchFamily="18" charset="0"/>
              </a:rPr>
              <a:t>Жанр - </a:t>
            </a:r>
            <a:r>
              <a:rPr lang="ru-RU" altLang="ru-RU" sz="8000" b="1" u="sng">
                <a:solidFill>
                  <a:srgbClr val="000000"/>
                </a:solidFill>
                <a:latin typeface="Times New Roman" panose="02020603050405020304" pitchFamily="18" charset="0"/>
              </a:rPr>
              <a:t>Сюита</a:t>
            </a:r>
            <a:r>
              <a:rPr lang="ru-RU" altLang="ru-RU" sz="8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ru-RU" altLang="ru-RU" sz="8000" b="1" u="sng">
                <a:solidFill>
                  <a:srgbClr val="000000"/>
                </a:solidFill>
                <a:latin typeface="Times New Roman" panose="02020603050405020304" pitchFamily="18" charset="0"/>
              </a:rPr>
              <a:t>Транскрипция</a:t>
            </a:r>
            <a:r>
              <a:rPr lang="ru-RU" altLang="ru-RU" sz="8000" b="1">
                <a:solidFill>
                  <a:srgbClr val="000000"/>
                </a:solidFill>
                <a:latin typeface="Times New Roman" panose="02020603050405020304" pitchFamily="18" charset="0"/>
              </a:rPr>
              <a:t> — переписывание, переложение муз. материала.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15875"/>
            <a:ext cx="8448675" cy="1444625"/>
          </a:xfrm>
        </p:spPr>
        <p:txBody>
          <a:bodyPr tIns="554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8800" b="1" smtClean="0"/>
              <a:t>Жорж </a:t>
            </a:r>
            <a:r>
              <a:rPr lang="ru-RU" altLang="ru-RU" sz="9600" b="1" smtClean="0"/>
              <a:t>Бизе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4200525" cy="5260975"/>
          </a:xfrm>
        </p:spPr>
        <p:txBody>
          <a:bodyPr/>
          <a:lstStyle/>
          <a:p>
            <a:pPr eaLnBrk="1"/>
            <a:endParaRPr lang="ru-RU" altLang="ru-RU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859338" y="1638300"/>
            <a:ext cx="5040312" cy="5561013"/>
          </a:xfrm>
        </p:spPr>
        <p:txBody>
          <a:bodyPr tIns="37800"/>
          <a:lstStyle/>
          <a:p>
            <a:pPr indent="-336550" algn="ctr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6000" b="1" smtClean="0"/>
              <a:t>(1838-1875)</a:t>
            </a:r>
          </a:p>
          <a:p>
            <a:pPr indent="-336550" algn="ctr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6000" b="1" smtClean="0"/>
              <a:t>французский композитор</a:t>
            </a: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504031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287784" y="179438"/>
            <a:ext cx="950505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ru-RU" altLang="ru-RU" sz="8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 балете Щедрина 13 номеров.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896" y="2699717"/>
            <a:ext cx="7272808" cy="453650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10080625" cy="4130675"/>
          </a:xfrm>
        </p:spPr>
        <p:txBody>
          <a:bodyPr tIns="4536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7200" b="1" u="sng" smtClean="0"/>
              <a:t>Драматургия балета</a:t>
            </a:r>
            <a:br>
              <a:rPr lang="ru-RU" altLang="ru-RU" sz="7200" b="1" u="sng" smtClean="0"/>
            </a:br>
            <a:r>
              <a:rPr lang="ru-RU" altLang="ru-RU" sz="7200" b="1" u="sng" smtClean="0"/>
              <a:t/>
            </a:r>
            <a:br>
              <a:rPr lang="ru-RU" altLang="ru-RU" sz="7200" b="1" u="sng" smtClean="0"/>
            </a:br>
            <a:r>
              <a:rPr lang="ru-RU" altLang="ru-RU" sz="7200" b="1" u="sng" smtClean="0"/>
              <a:t>конфликт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00225"/>
            <a:ext cx="4941888" cy="5200650"/>
          </a:xfrm>
        </p:spPr>
        <p:txBody>
          <a:bodyPr/>
          <a:lstStyle/>
          <a:p>
            <a:pPr marL="431800" indent="-317500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ru-RU" smtClean="0"/>
          </a:p>
          <a:p>
            <a:pPr marL="431800" indent="-317500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ru-RU" smtClean="0"/>
          </a:p>
          <a:p>
            <a:pPr marL="431800" indent="-317500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ru-RU" smtClean="0"/>
          </a:p>
          <a:p>
            <a:pPr marL="431800" indent="-317500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ru-RU" smtClean="0"/>
          </a:p>
          <a:p>
            <a:pPr marL="431800" indent="-317500" algn="ctr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ru-RU" sz="8000" b="1" smtClean="0"/>
          </a:p>
          <a:p>
            <a:pPr marL="431800" indent="-317500" algn="ctr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8800" b="1" smtClean="0"/>
              <a:t>Кармен</a:t>
            </a:r>
            <a:r>
              <a:rPr lang="ru-RU" altLang="ru-RU" sz="8000" b="1" smtClean="0"/>
              <a:t>   </a:t>
            </a:r>
          </a:p>
          <a:p>
            <a:pPr marL="431800" indent="-317500" algn="ctr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ru-RU" sz="8000" b="1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219700" y="2339975"/>
            <a:ext cx="4679950" cy="5040313"/>
          </a:xfrm>
        </p:spPr>
        <p:txBody>
          <a:bodyPr/>
          <a:lstStyle/>
          <a:p>
            <a:pPr marL="431800" indent="-317500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ru-RU" smtClean="0"/>
          </a:p>
          <a:p>
            <a:pPr marL="431800" indent="-317500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ru-RU" smtClean="0"/>
          </a:p>
          <a:p>
            <a:pPr marL="431800" indent="-317500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ru-RU" smtClean="0"/>
          </a:p>
          <a:p>
            <a:pPr marL="431800" indent="-317500" algn="ctr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ru-RU" sz="8000" b="1" smtClean="0"/>
          </a:p>
          <a:p>
            <a:pPr marL="431800" indent="-317500" algn="ctr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8000" b="1" smtClean="0"/>
              <a:t>с людьми</a:t>
            </a:r>
          </a:p>
        </p:txBody>
      </p:sp>
      <p:sp>
        <p:nvSpPr>
          <p:cNvPr id="39941" name="Line 4"/>
          <p:cNvSpPr>
            <a:spLocks noChangeShapeType="1"/>
          </p:cNvSpPr>
          <p:nvPr/>
        </p:nvSpPr>
        <p:spPr bwMode="auto">
          <a:xfrm>
            <a:off x="4859338" y="1619250"/>
            <a:ext cx="1587" cy="1079500"/>
          </a:xfrm>
          <a:prstGeom prst="line">
            <a:avLst/>
          </a:prstGeom>
          <a:noFill/>
          <a:ln w="1080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2" name="Line 5"/>
          <p:cNvSpPr>
            <a:spLocks noChangeShapeType="1"/>
          </p:cNvSpPr>
          <p:nvPr/>
        </p:nvSpPr>
        <p:spPr bwMode="auto">
          <a:xfrm flipH="1">
            <a:off x="2720975" y="3706813"/>
            <a:ext cx="915988" cy="900112"/>
          </a:xfrm>
          <a:prstGeom prst="line">
            <a:avLst/>
          </a:prstGeom>
          <a:noFill/>
          <a:ln w="1080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3" name="Line 6"/>
          <p:cNvSpPr>
            <a:spLocks noChangeShapeType="1"/>
          </p:cNvSpPr>
          <p:nvPr/>
        </p:nvSpPr>
        <p:spPr bwMode="auto">
          <a:xfrm>
            <a:off x="6300788" y="3779838"/>
            <a:ext cx="720725" cy="1439862"/>
          </a:xfrm>
          <a:prstGeom prst="line">
            <a:avLst/>
          </a:prstGeom>
          <a:noFill/>
          <a:ln w="1080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122238"/>
            <a:ext cx="8805863" cy="1158875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8000" b="1" u="sng" smtClean="0"/>
              <a:t>взаимоотношения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2160588"/>
            <a:ext cx="5759450" cy="4986337"/>
          </a:xfrm>
        </p:spPr>
        <p:txBody>
          <a:bodyPr/>
          <a:lstStyle/>
          <a:p>
            <a:pPr indent="-338138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8000" b="1" smtClean="0"/>
              <a:t>Кармен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mtClean="0"/>
          </a:p>
          <a:p>
            <a:pPr indent="-338138" algn="ctr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8000" b="1" smtClean="0"/>
              <a:t>        Хозе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149850" y="2160588"/>
            <a:ext cx="4930775" cy="4927600"/>
          </a:xfrm>
        </p:spPr>
        <p:txBody>
          <a:bodyPr/>
          <a:lstStyle/>
          <a:p>
            <a:pPr indent="-338138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8000" b="1" smtClean="0"/>
              <a:t>Тореадор</a:t>
            </a: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 flipH="1">
            <a:off x="2335213" y="1439863"/>
            <a:ext cx="369887" cy="1079500"/>
          </a:xfrm>
          <a:prstGeom prst="line">
            <a:avLst/>
          </a:prstGeom>
          <a:noFill/>
          <a:ln w="1080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6659563" y="1439863"/>
            <a:ext cx="720725" cy="900112"/>
          </a:xfrm>
          <a:prstGeom prst="line">
            <a:avLst/>
          </a:prstGeom>
          <a:noFill/>
          <a:ln w="1080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1" name="Line 6"/>
          <p:cNvSpPr>
            <a:spLocks noChangeShapeType="1"/>
          </p:cNvSpPr>
          <p:nvPr/>
        </p:nvSpPr>
        <p:spPr bwMode="auto">
          <a:xfrm>
            <a:off x="4679950" y="1439863"/>
            <a:ext cx="1588" cy="2700337"/>
          </a:xfrm>
          <a:prstGeom prst="line">
            <a:avLst/>
          </a:prstGeom>
          <a:noFill/>
          <a:ln w="1080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359792" y="107430"/>
            <a:ext cx="9505056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ru-RU" altLang="ru-RU" sz="6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 балете нет массовых народных сцен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880" y="2339677"/>
            <a:ext cx="7632848" cy="489654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10080625" cy="4130675"/>
          </a:xfrm>
        </p:spPr>
        <p:txBody>
          <a:bodyPr tIns="4536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7200" b="1" u="sng" smtClean="0"/>
              <a:t>Драматургия оперы</a:t>
            </a:r>
            <a:br>
              <a:rPr lang="ru-RU" altLang="ru-RU" sz="7200" b="1" u="sng" smtClean="0"/>
            </a:br>
            <a:r>
              <a:rPr lang="ru-RU" altLang="ru-RU" sz="7200" b="1" u="sng" smtClean="0"/>
              <a:t/>
            </a:r>
            <a:br>
              <a:rPr lang="ru-RU" altLang="ru-RU" sz="7200" b="1" u="sng" smtClean="0"/>
            </a:br>
            <a:r>
              <a:rPr lang="ru-RU" altLang="ru-RU" sz="7200" b="1" u="sng" smtClean="0"/>
              <a:t>конфликт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00225"/>
            <a:ext cx="4941888" cy="5200650"/>
          </a:xfrm>
        </p:spPr>
        <p:txBody>
          <a:bodyPr/>
          <a:lstStyle/>
          <a:p>
            <a:pPr marL="431800" indent="-317500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ru-RU" smtClean="0"/>
          </a:p>
          <a:p>
            <a:pPr marL="431800" indent="-317500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ru-RU" smtClean="0"/>
          </a:p>
          <a:p>
            <a:pPr marL="431800" indent="-317500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ru-RU" smtClean="0"/>
          </a:p>
          <a:p>
            <a:pPr marL="431800" indent="-317500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ru-RU" smtClean="0"/>
          </a:p>
          <a:p>
            <a:pPr marL="431800" indent="-317500" algn="ctr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8000" b="1" smtClean="0"/>
              <a:t>Кармен   </a:t>
            </a:r>
          </a:p>
          <a:p>
            <a:pPr marL="431800" indent="-317500" algn="ctr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8000" b="1" smtClean="0"/>
              <a:t>цыганка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219700" y="2339975"/>
            <a:ext cx="4679950" cy="5040313"/>
          </a:xfrm>
        </p:spPr>
        <p:txBody>
          <a:bodyPr/>
          <a:lstStyle/>
          <a:p>
            <a:pPr marL="431800" indent="-317500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ru-RU" smtClean="0"/>
          </a:p>
          <a:p>
            <a:pPr marL="431800" indent="-317500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ru-RU" smtClean="0"/>
          </a:p>
          <a:p>
            <a:pPr marL="431800" indent="-317500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ru-RU" smtClean="0"/>
          </a:p>
          <a:p>
            <a:pPr marL="431800" indent="-317500" algn="ctr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8000" b="1" smtClean="0"/>
              <a:t>Хозе  солдат</a:t>
            </a:r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4859338" y="1619250"/>
            <a:ext cx="1587" cy="1079500"/>
          </a:xfrm>
          <a:prstGeom prst="line">
            <a:avLst/>
          </a:prstGeom>
          <a:noFill/>
          <a:ln w="72000">
            <a:solidFill>
              <a:srgbClr val="5E11A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 flipH="1">
            <a:off x="2871788" y="3600450"/>
            <a:ext cx="915987" cy="900113"/>
          </a:xfrm>
          <a:prstGeom prst="line">
            <a:avLst/>
          </a:prstGeom>
          <a:noFill/>
          <a:ln w="72000">
            <a:solidFill>
              <a:srgbClr val="5E11A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6659563" y="3600450"/>
            <a:ext cx="900112" cy="900113"/>
          </a:xfrm>
          <a:prstGeom prst="line">
            <a:avLst/>
          </a:prstGeom>
          <a:noFill/>
          <a:ln w="72000">
            <a:solidFill>
              <a:srgbClr val="5E11A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1"/>
          <p:cNvSpPr>
            <a:spLocks noChangeArrowheads="1"/>
          </p:cNvSpPr>
          <p:nvPr/>
        </p:nvSpPr>
        <p:spPr bwMode="auto">
          <a:xfrm>
            <a:off x="3240088" y="2160588"/>
            <a:ext cx="3419475" cy="3060700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6600" b="1" u="sng">
                <a:solidFill>
                  <a:srgbClr val="000000"/>
                </a:solidFill>
              </a:rPr>
              <a:t>Кармен</a:t>
            </a:r>
          </a:p>
        </p:txBody>
      </p:sp>
      <p:sp>
        <p:nvSpPr>
          <p:cNvPr id="9219" name="Oval 2"/>
          <p:cNvSpPr>
            <a:spLocks noChangeArrowheads="1"/>
          </p:cNvSpPr>
          <p:nvPr/>
        </p:nvSpPr>
        <p:spPr bwMode="auto">
          <a:xfrm>
            <a:off x="900113" y="179388"/>
            <a:ext cx="3060700" cy="2160587"/>
          </a:xfrm>
          <a:prstGeom prst="ellipse">
            <a:avLst/>
          </a:prstGeom>
          <a:solidFill>
            <a:srgbClr val="99CCFF"/>
          </a:solidFill>
          <a:ln w="108000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44000" tIns="99000" rIns="144000" bIns="99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5400" b="1">
                <a:solidFill>
                  <a:srgbClr val="000000"/>
                </a:solidFill>
              </a:rPr>
              <a:t>сильная</a:t>
            </a:r>
          </a:p>
        </p:txBody>
      </p:sp>
      <p:sp>
        <p:nvSpPr>
          <p:cNvPr id="9220" name="Oval 3"/>
          <p:cNvSpPr>
            <a:spLocks noChangeArrowheads="1"/>
          </p:cNvSpPr>
          <p:nvPr/>
        </p:nvSpPr>
        <p:spPr bwMode="auto">
          <a:xfrm>
            <a:off x="5759450" y="179388"/>
            <a:ext cx="4140200" cy="2339975"/>
          </a:xfrm>
          <a:prstGeom prst="ellipse">
            <a:avLst/>
          </a:prstGeom>
          <a:solidFill>
            <a:srgbClr val="99CCFF"/>
          </a:solidFill>
          <a:ln w="108000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44000" tIns="99000" rIns="144000" bIns="99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6000" b="1">
                <a:solidFill>
                  <a:srgbClr val="000000"/>
                </a:solidFill>
              </a:rPr>
              <a:t>непокор-</a:t>
            </a:r>
          </a:p>
          <a:p>
            <a:pPr algn="ctr" eaLnBrk="1">
              <a:buClrTx/>
              <a:buFontTx/>
              <a:buNone/>
            </a:pPr>
            <a:r>
              <a:rPr lang="ru-RU" altLang="ru-RU" sz="6000" b="1">
                <a:solidFill>
                  <a:srgbClr val="000000"/>
                </a:solidFill>
              </a:rPr>
              <a:t>ная</a:t>
            </a:r>
          </a:p>
        </p:txBody>
      </p:sp>
      <p:sp>
        <p:nvSpPr>
          <p:cNvPr id="9221" name="Oval 4"/>
          <p:cNvSpPr>
            <a:spLocks noChangeArrowheads="1"/>
          </p:cNvSpPr>
          <p:nvPr/>
        </p:nvSpPr>
        <p:spPr bwMode="auto">
          <a:xfrm>
            <a:off x="179388" y="4859338"/>
            <a:ext cx="4319587" cy="2339975"/>
          </a:xfrm>
          <a:prstGeom prst="ellipse">
            <a:avLst/>
          </a:prstGeom>
          <a:solidFill>
            <a:srgbClr val="99CCFF"/>
          </a:solidFill>
          <a:ln w="108000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44000" tIns="99000" rIns="144000" bIns="99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4800" b="1">
                <a:solidFill>
                  <a:srgbClr val="000000"/>
                </a:solidFill>
              </a:rPr>
              <a:t>своенравная</a:t>
            </a:r>
          </a:p>
        </p:txBody>
      </p:sp>
      <p:sp>
        <p:nvSpPr>
          <p:cNvPr id="9222" name="Oval 5"/>
          <p:cNvSpPr>
            <a:spLocks noChangeArrowheads="1"/>
          </p:cNvSpPr>
          <p:nvPr/>
        </p:nvSpPr>
        <p:spPr bwMode="auto">
          <a:xfrm>
            <a:off x="5940425" y="4679950"/>
            <a:ext cx="3779838" cy="2339975"/>
          </a:xfrm>
          <a:prstGeom prst="ellipse">
            <a:avLst/>
          </a:prstGeom>
          <a:solidFill>
            <a:srgbClr val="99CCFF"/>
          </a:solidFill>
          <a:ln w="108000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44000" tIns="99000" rIns="144000" bIns="99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4800" b="1">
                <a:solidFill>
                  <a:srgbClr val="000000"/>
                </a:solidFill>
              </a:rPr>
              <a:t>импульсив-</a:t>
            </a:r>
          </a:p>
          <a:p>
            <a:pPr algn="ctr" eaLnBrk="1">
              <a:buClrTx/>
              <a:buFontTx/>
              <a:buNone/>
            </a:pPr>
            <a:r>
              <a:rPr lang="ru-RU" altLang="ru-RU" sz="4800" b="1">
                <a:solidFill>
                  <a:srgbClr val="000000"/>
                </a:solidFill>
              </a:rPr>
              <a:t>ная</a:t>
            </a:r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 flipH="1">
            <a:off x="2335213" y="4140200"/>
            <a:ext cx="909637" cy="539750"/>
          </a:xfrm>
          <a:prstGeom prst="line">
            <a:avLst/>
          </a:prstGeom>
          <a:noFill/>
          <a:ln w="1080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6840538" y="3959225"/>
            <a:ext cx="1079500" cy="539750"/>
          </a:xfrm>
          <a:prstGeom prst="line">
            <a:avLst/>
          </a:prstGeom>
          <a:noFill/>
          <a:ln w="1080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 flipV="1">
            <a:off x="6659563" y="2514600"/>
            <a:ext cx="900112" cy="730250"/>
          </a:xfrm>
          <a:prstGeom prst="line">
            <a:avLst/>
          </a:prstGeom>
          <a:noFill/>
          <a:ln w="1080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 flipH="1" flipV="1">
            <a:off x="1974850" y="2514600"/>
            <a:ext cx="1270000" cy="730250"/>
          </a:xfrm>
          <a:prstGeom prst="line">
            <a:avLst/>
          </a:prstGeom>
          <a:noFill/>
          <a:ln w="1080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84" y="467469"/>
            <a:ext cx="9433048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5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79388" y="100013"/>
            <a:ext cx="9720262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5040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ru-RU" altLang="ru-RU" sz="8000" b="1">
                <a:solidFill>
                  <a:srgbClr val="000000"/>
                </a:solidFill>
                <a:latin typeface="Times New Roman" panose="02020603050405020304" pitchFamily="18" charset="0"/>
              </a:rPr>
              <a:t>Колорит испанской народной музыки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519363"/>
            <a:ext cx="7199312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85738"/>
            <a:ext cx="9720262" cy="1087437"/>
          </a:xfrm>
        </p:spPr>
        <p:txBody>
          <a:bodyPr tIns="45360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7200" b="1" smtClean="0"/>
              <a:t>Ж. Бизе Увертюра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41363" y="2324100"/>
            <a:ext cx="8607425" cy="4900613"/>
          </a:xfrm>
        </p:spPr>
        <p:txBody>
          <a:bodyPr tIns="0" anchor="ctr"/>
          <a:lstStyle/>
          <a:p>
            <a:pPr eaLnBrk="1"/>
            <a:endParaRPr lang="ru-RU" altLang="ru-RU" smtClean="0"/>
          </a:p>
        </p:txBody>
      </p:sp>
      <p:sp>
        <p:nvSpPr>
          <p:cNvPr id="13316" name="Oval 3"/>
          <p:cNvSpPr>
            <a:spLocks noChangeArrowheads="1"/>
          </p:cNvSpPr>
          <p:nvPr/>
        </p:nvSpPr>
        <p:spPr bwMode="auto">
          <a:xfrm>
            <a:off x="360363" y="179388"/>
            <a:ext cx="1800225" cy="1439862"/>
          </a:xfrm>
          <a:prstGeom prst="ellipse">
            <a:avLst/>
          </a:prstGeom>
          <a:solidFill>
            <a:srgbClr val="99CC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6000" tIns="133920" rIns="126000" bIns="81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6000" b="1">
                <a:solidFill>
                  <a:srgbClr val="000000"/>
                </a:solidFill>
              </a:rPr>
              <a:t>С/м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00225"/>
            <a:ext cx="8999538" cy="558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179388"/>
            <a:ext cx="9359900" cy="900112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6000" b="1" u="sng" smtClean="0"/>
              <a:t>Симфоническое развитие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1260475"/>
            <a:ext cx="9720262" cy="6119813"/>
          </a:xfrm>
        </p:spPr>
        <p:txBody>
          <a:bodyPr tIns="0" anchor="ctr"/>
          <a:lstStyle/>
          <a:p>
            <a:pPr indent="-338138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6600" b="1" smtClean="0"/>
              <a:t>1. тема роковой страсти</a:t>
            </a:r>
          </a:p>
          <a:p>
            <a:pPr indent="-338138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6600" b="1" smtClean="0"/>
              <a:t>                             Кармен</a:t>
            </a:r>
          </a:p>
          <a:p>
            <a:pPr indent="-338138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6600" b="1" smtClean="0"/>
              <a:t>2. тема любви Хозе</a:t>
            </a:r>
          </a:p>
          <a:p>
            <a:pPr indent="-338138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6600" b="1" smtClean="0"/>
              <a:t>3. тема тореадора</a:t>
            </a:r>
          </a:p>
          <a:p>
            <a:pPr indent="-338138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6600" b="1" smtClean="0"/>
              <a:t>                         Эскамильо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301625"/>
            <a:ext cx="8605837" cy="19097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6600" b="1" u="sng" smtClean="0"/>
              <a:t>Бытовые жанры:</a:t>
            </a:r>
            <a:br>
              <a:rPr lang="ru-RU" altLang="ru-RU" sz="6600" b="1" u="sng" smtClean="0"/>
            </a:br>
            <a:endParaRPr lang="ru-RU" altLang="ru-RU" sz="6600" b="1" u="sng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79613"/>
            <a:ext cx="4838700" cy="5110162"/>
          </a:xfrm>
        </p:spPr>
        <p:txBody>
          <a:bodyPr/>
          <a:lstStyle/>
          <a:p>
            <a:pPr indent="-33655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8000" b="1" smtClean="0"/>
              <a:t>песня                 </a:t>
            </a:r>
          </a:p>
          <a:p>
            <a:pPr indent="-33655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8000" b="1" smtClean="0"/>
              <a:t>        танец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149850" y="2101850"/>
            <a:ext cx="4198938" cy="4987925"/>
          </a:xfrm>
        </p:spPr>
        <p:txBody>
          <a:bodyPr/>
          <a:lstStyle/>
          <a:p>
            <a:pPr indent="-336550" algn="ctr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8000" b="1" smtClean="0"/>
              <a:t>марш</a:t>
            </a:r>
          </a:p>
        </p:txBody>
      </p:sp>
      <p:sp>
        <p:nvSpPr>
          <p:cNvPr id="17413" name="Line 4"/>
          <p:cNvSpPr>
            <a:spLocks noChangeShapeType="1"/>
          </p:cNvSpPr>
          <p:nvPr/>
        </p:nvSpPr>
        <p:spPr bwMode="auto">
          <a:xfrm flipH="1">
            <a:off x="2333625" y="1439863"/>
            <a:ext cx="733425" cy="720725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6840538" y="1439863"/>
            <a:ext cx="720725" cy="900112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>
            <a:off x="5040313" y="1619250"/>
            <a:ext cx="1587" cy="2700338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Опера и сюита «Кармен»</Template>
  <TotalTime>20</TotalTime>
  <Words>134</Words>
  <Application>Microsoft Office PowerPoint</Application>
  <PresentationFormat>Произвольный</PresentationFormat>
  <Paragraphs>74</Paragraphs>
  <Slides>23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SimSun</vt:lpstr>
      <vt:lpstr>msmincho</vt:lpstr>
      <vt:lpstr>Times New Roman</vt:lpstr>
      <vt:lpstr>Тема Office</vt:lpstr>
      <vt:lpstr>Опера «Кармен»</vt:lpstr>
      <vt:lpstr>Жорж Бизе</vt:lpstr>
      <vt:lpstr>Драматургия оперы  конфликт</vt:lpstr>
      <vt:lpstr>Презентация PowerPoint</vt:lpstr>
      <vt:lpstr>Презентация PowerPoint</vt:lpstr>
      <vt:lpstr>Презентация PowerPoint</vt:lpstr>
      <vt:lpstr>Ж. Бизе Увертюра</vt:lpstr>
      <vt:lpstr>Симфоническое развитие</vt:lpstr>
      <vt:lpstr>Бытовые жанры: </vt:lpstr>
      <vt:lpstr>Презентация PowerPoint</vt:lpstr>
      <vt:lpstr>Ж. Бизе Хабанера</vt:lpstr>
      <vt:lpstr>Презентация PowerPoint</vt:lpstr>
      <vt:lpstr>Ж. Бизе Сегидилья</vt:lpstr>
      <vt:lpstr>Презентация PowerPoint</vt:lpstr>
      <vt:lpstr>Новое прочтение оперы Бизе</vt:lpstr>
      <vt:lpstr>Облик быка</vt:lpstr>
      <vt:lpstr>Презентация PowerPoint</vt:lpstr>
      <vt:lpstr>Презентация PowerPoint</vt:lpstr>
      <vt:lpstr>Презентация PowerPoint</vt:lpstr>
      <vt:lpstr>Презентация PowerPoint</vt:lpstr>
      <vt:lpstr>Драматургия балета  конфликт</vt:lpstr>
      <vt:lpstr>взаимоотношения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 «Кармен»</dc:title>
  <dc:creator>notebook</dc:creator>
  <cp:lastModifiedBy>notebook</cp:lastModifiedBy>
  <cp:revision>2</cp:revision>
  <cp:lastPrinted>1601-01-01T00:00:00Z</cp:lastPrinted>
  <dcterms:created xsi:type="dcterms:W3CDTF">2020-06-16T13:55:47Z</dcterms:created>
  <dcterms:modified xsi:type="dcterms:W3CDTF">2020-06-16T14:15:57Z</dcterms:modified>
</cp:coreProperties>
</file>