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1" r:id="rId2"/>
    <p:sldId id="296" r:id="rId3"/>
    <p:sldId id="294" r:id="rId4"/>
    <p:sldId id="258" r:id="rId5"/>
    <p:sldId id="287" r:id="rId6"/>
    <p:sldId id="282" r:id="rId7"/>
    <p:sldId id="302" r:id="rId8"/>
    <p:sldId id="262" r:id="rId9"/>
    <p:sldId id="307" r:id="rId10"/>
    <p:sldId id="306" r:id="rId11"/>
    <p:sldId id="271" r:id="rId12"/>
    <p:sldId id="310" r:id="rId13"/>
    <p:sldId id="309" r:id="rId14"/>
    <p:sldId id="263" r:id="rId15"/>
    <p:sldId id="298" r:id="rId16"/>
    <p:sldId id="300" r:id="rId17"/>
    <p:sldId id="275" r:id="rId18"/>
    <p:sldId id="270" r:id="rId19"/>
    <p:sldId id="260" r:id="rId20"/>
    <p:sldId id="290" r:id="rId21"/>
    <p:sldId id="292" r:id="rId22"/>
    <p:sldId id="288" r:id="rId23"/>
    <p:sldId id="268" r:id="rId24"/>
    <p:sldId id="291" r:id="rId25"/>
    <p:sldId id="30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91" autoAdjust="0"/>
    <p:restoredTop sz="94660"/>
  </p:normalViewPr>
  <p:slideViewPr>
    <p:cSldViewPr snapToGrid="0">
      <p:cViewPr varScale="1">
        <p:scale>
          <a:sx n="94" d="100"/>
          <a:sy n="94" d="100"/>
        </p:scale>
        <p:origin x="96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691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458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40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4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11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074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473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895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05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04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49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082DF-81D0-4426-A612-7F81412C10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DBEDC-C514-448A-8B62-B1E6168D1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55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cloud.mail.ru/public/k1rJ/c1DuvamKw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cloud.mail.ru/public/Eaj7/vEs7WB7ri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117558"/>
            <a:ext cx="7772400" cy="26854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/>
              <a:t>Конкурс </a:t>
            </a:r>
            <a:r>
              <a:rPr lang="ru-RU" sz="3600" b="1" dirty="0"/>
              <a:t>«Мой лучший урок по ФГОС»</a:t>
            </a:r>
            <a:br>
              <a:rPr lang="ru-RU" sz="3600" b="1" dirty="0"/>
            </a:br>
            <a:r>
              <a:rPr lang="ru-RU" sz="3100" b="1" dirty="0"/>
              <a:t>Номинация «Творческая презентация к уроку»</a:t>
            </a:r>
            <a:br>
              <a:rPr lang="ru-RU" sz="3100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 smtClean="0"/>
              <a:t>Орбитальная станция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b="1" dirty="0" smtClean="0"/>
              <a:t>Мир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43000" y="4600875"/>
            <a:ext cx="6858000" cy="1761423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Урок математики в 5 классе</a:t>
            </a:r>
          </a:p>
          <a:p>
            <a:r>
              <a:rPr lang="ru-RU" dirty="0" smtClean="0"/>
              <a:t>Вторая </a:t>
            </a:r>
            <a:r>
              <a:rPr lang="ru-RU" dirty="0"/>
              <a:t>Санкт-Петербургская Гимназия</a:t>
            </a:r>
            <a:endParaRPr lang="ru-RU" dirty="0" smtClean="0"/>
          </a:p>
          <a:p>
            <a:r>
              <a:rPr lang="ru-RU" dirty="0" smtClean="0"/>
              <a:t>Учитель математики Маришина Марина Мелетьевна</a:t>
            </a:r>
          </a:p>
          <a:p>
            <a:r>
              <a:rPr lang="ru-RU" sz="1800" dirty="0" smtClean="0"/>
              <a:t>2021-22 учебный год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62139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97016" y="2050181"/>
            <a:ext cx="4629150" cy="341623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Сергей </a:t>
            </a:r>
            <a:r>
              <a:rPr lang="ru-RU" b="1" dirty="0" err="1" smtClean="0"/>
              <a:t>Крикалёв</a:t>
            </a:r>
            <a:r>
              <a:rPr lang="ru-RU" b="1" dirty="0" smtClean="0"/>
              <a:t> </a:t>
            </a:r>
            <a:r>
              <a:rPr lang="ru-RU" dirty="0" smtClean="0"/>
              <a:t>однажды</a:t>
            </a:r>
            <a:r>
              <a:rPr lang="ru-RU" dirty="0"/>
              <a:t>, </a:t>
            </a:r>
            <a:r>
              <a:rPr lang="ru-RU" dirty="0" smtClean="0"/>
              <a:t>улетев на «МИР» из </a:t>
            </a:r>
            <a:r>
              <a:rPr lang="ru-RU" dirty="0"/>
              <a:t>СССР, </a:t>
            </a:r>
            <a:r>
              <a:rPr lang="ru-RU" dirty="0" smtClean="0"/>
              <a:t> вернулся уже                     в независимую Россию</a:t>
            </a:r>
            <a:endParaRPr lang="ru-RU" dirty="0"/>
          </a:p>
        </p:txBody>
      </p:sp>
      <p:pic>
        <p:nvPicPr>
          <p:cNvPr id="18436" name="Picture 4" descr="Sergei Krikal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88" y="987425"/>
            <a:ext cx="3006927" cy="461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59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341068" cy="1325563"/>
          </a:xfrm>
        </p:spPr>
        <p:txBody>
          <a:bodyPr/>
          <a:lstStyle/>
          <a:p>
            <a:r>
              <a:rPr lang="ru-RU" sz="4000" b="1" dirty="0" smtClean="0"/>
              <a:t>ПРИРОДА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исследовательский модуль</a:t>
            </a:r>
            <a:r>
              <a:rPr lang="ru-RU" dirty="0"/>
              <a:t> </a:t>
            </a:r>
          </a:p>
        </p:txBody>
      </p:sp>
      <p:sp>
        <p:nvSpPr>
          <p:cNvPr id="6" name="Текст 5"/>
          <p:cNvSpPr>
            <a:spLocks noGrp="1"/>
          </p:cNvSpPr>
          <p:nvPr>
            <p:ph idx="1"/>
          </p:nvPr>
        </p:nvSpPr>
        <p:spPr>
          <a:xfrm>
            <a:off x="628649" y="1883376"/>
            <a:ext cx="4778923" cy="497462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Предназначен для исследования поверхности и атмосферы Земли, атмосферы </a:t>
            </a:r>
            <a:r>
              <a:rPr lang="ru-RU" dirty="0" smtClean="0"/>
              <a:t> в </a:t>
            </a:r>
            <a:r>
              <a:rPr lang="ru-RU" dirty="0"/>
              <a:t>непосредственной близости </a:t>
            </a:r>
            <a:r>
              <a:rPr lang="ru-RU" dirty="0" smtClean="0"/>
              <a:t> от </a:t>
            </a:r>
            <a:r>
              <a:rPr lang="ru-RU" dirty="0"/>
              <a:t>«Мира», влияния космического излучения </a:t>
            </a:r>
            <a:r>
              <a:rPr lang="ru-RU" dirty="0" smtClean="0"/>
              <a:t>на </a:t>
            </a:r>
            <a:r>
              <a:rPr lang="ru-RU" dirty="0"/>
              <a:t>организм человека </a:t>
            </a:r>
            <a:r>
              <a:rPr lang="ru-RU" dirty="0" smtClean="0"/>
              <a:t>и </a:t>
            </a:r>
            <a:r>
              <a:rPr lang="ru-RU" dirty="0"/>
              <a:t>поведения различных материалов в условиях космического пространства, </a:t>
            </a:r>
            <a:r>
              <a:rPr lang="ru-RU" dirty="0" smtClean="0"/>
              <a:t> а </a:t>
            </a:r>
            <a:r>
              <a:rPr lang="ru-RU" dirty="0"/>
              <a:t>также получения </a:t>
            </a:r>
            <a:r>
              <a:rPr lang="ru-RU" dirty="0" smtClean="0"/>
              <a:t>в </a:t>
            </a:r>
            <a:r>
              <a:rPr lang="ru-RU" dirty="0"/>
              <a:t>условиях невесомости </a:t>
            </a:r>
            <a:r>
              <a:rPr lang="ru-RU" dirty="0" smtClean="0"/>
              <a:t>особо </a:t>
            </a:r>
            <a:r>
              <a:rPr lang="ru-RU" dirty="0"/>
              <a:t>чистых </a:t>
            </a:r>
            <a:r>
              <a:rPr lang="ru-RU" dirty="0" smtClean="0"/>
              <a:t>            лекарственных препаратов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23.04.96.</a:t>
            </a:r>
            <a:endParaRPr lang="ru-RU" dirty="0"/>
          </a:p>
        </p:txBody>
      </p:sp>
      <p:pic>
        <p:nvPicPr>
          <p:cNvPr id="7170" name="Picture 2" descr="https://upload.wikimedia.org/wikipedia/commons/thumb/6/6d/Priroda_module_drawing.svg/1024px-Priroda_module_drawing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065" y="2543469"/>
            <a:ext cx="3834163" cy="365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82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744" b="4868"/>
          <a:stretch/>
        </p:blipFill>
        <p:spPr>
          <a:xfrm>
            <a:off x="0" y="-1"/>
            <a:ext cx="9133158" cy="66772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3600" b="4431"/>
          <a:stretch/>
        </p:blipFill>
        <p:spPr>
          <a:xfrm>
            <a:off x="0" y="0"/>
            <a:ext cx="9144000" cy="672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5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ЗАДАЧА 1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8650" y="1397000"/>
            <a:ext cx="7886700" cy="51000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Базовый </a:t>
            </a:r>
            <a:r>
              <a:rPr lang="ru-RU" dirty="0"/>
              <a:t>блок </a:t>
            </a:r>
            <a:r>
              <a:rPr lang="ru-RU" dirty="0" smtClean="0"/>
              <a:t>орбитальной станции </a:t>
            </a:r>
            <a:r>
              <a:rPr lang="ru-RU" dirty="0"/>
              <a:t>«Мир» был </a:t>
            </a:r>
            <a:r>
              <a:rPr lang="ru-RU" dirty="0" smtClean="0"/>
              <a:t>выведен на околоземную орбиту 20.02.86 г., а последний модуль «Природа» – 23.04.96 г. Сколько времени потребовалось для строительства Станции «Мир» на околоземной орбите?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3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126" y="0"/>
            <a:ext cx="6433343" cy="6987941"/>
          </a:xfrm>
        </p:spPr>
      </p:pic>
    </p:spTree>
    <p:extLst>
      <p:ext uri="{BB962C8B-B14F-4D97-AF65-F5344CB8AC3E}">
        <p14:creationId xmlns:p14="http://schemas.microsoft.com/office/powerpoint/2010/main" val="214366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ЗАДАЧА 2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8650" y="1397000"/>
            <a:ext cx="7886700" cy="510005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В таблице приведены объемы герметичных отсеков орбитальной станции «Мир»: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Найдите жилой объем орбитальной станции.</a:t>
            </a:r>
          </a:p>
          <a:p>
            <a:pPr marL="0" indent="0">
              <a:buNone/>
            </a:pPr>
            <a:r>
              <a:rPr lang="ru-RU" dirty="0"/>
              <a:t>Сравните жилой объем станции с объемом кабинета № 9 Второй Санкт-Петербургской Гимназии, имеющего измерения 9 м, 7 м, 4 м</a:t>
            </a:r>
            <a:r>
              <a:rPr lang="ru-RU" dirty="0" smtClean="0"/>
              <a:t>.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1524000" y="2195897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8466293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7684679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Модуль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Объем, м</a:t>
                      </a:r>
                      <a:r>
                        <a:rPr lang="ru-RU" baseline="30000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363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Базовый блок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90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3185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Квант - 1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477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Квант - 2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59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0426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Кристалл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158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Спектр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7506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61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858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ЗАДАЧА 2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8650" y="1397000"/>
            <a:ext cx="7886700" cy="5100053"/>
          </a:xfrm>
        </p:spPr>
        <p:txBody>
          <a:bodyPr>
            <a:normAutofit/>
          </a:bodyPr>
          <a:lstStyle/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ru-RU" dirty="0" smtClean="0"/>
              <a:t>90 + 40 + 59 + 64 + 62 + 65 = </a:t>
            </a:r>
            <a:r>
              <a:rPr lang="ru-RU" dirty="0"/>
              <a:t>380 </a:t>
            </a:r>
            <a:r>
              <a:rPr lang="ru-RU" dirty="0" smtClean="0"/>
              <a:t>(м</a:t>
            </a:r>
            <a:r>
              <a:rPr lang="ru-RU" baseline="30000" dirty="0" smtClean="0"/>
              <a:t>3</a:t>
            </a:r>
            <a:r>
              <a:rPr lang="ru-RU" dirty="0" smtClean="0"/>
              <a:t>) - объем герметичных отсеков орбитальной станции «МИР»</a:t>
            </a: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ru-RU" dirty="0" smtClean="0"/>
              <a:t>9 * 7 * 4 = 252 (м</a:t>
            </a:r>
            <a:r>
              <a:rPr lang="ru-RU" baseline="30000" dirty="0" smtClean="0"/>
              <a:t>3</a:t>
            </a:r>
            <a:r>
              <a:rPr lang="ru-RU" dirty="0" smtClean="0"/>
              <a:t>) - объем кабинета </a:t>
            </a:r>
            <a:r>
              <a:rPr lang="ru-RU" dirty="0"/>
              <a:t>№ 42 Второй Санкт-Петербургской </a:t>
            </a:r>
            <a:r>
              <a:rPr lang="ru-RU" dirty="0" smtClean="0"/>
              <a:t>Гимназии</a:t>
            </a:r>
          </a:p>
          <a:p>
            <a:pPr marL="0" indent="0">
              <a:buNone/>
            </a:pPr>
            <a:r>
              <a:rPr lang="ru-RU" dirty="0" smtClean="0"/>
              <a:t>Ответ: …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6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ru-RU" sz="4000" b="1" dirty="0"/>
              <a:t>12.11.95. </a:t>
            </a:r>
            <a:r>
              <a:rPr lang="ru-RU" sz="4000" b="1" dirty="0" smtClean="0"/>
              <a:t>Шаттл </a:t>
            </a:r>
            <a:r>
              <a:rPr lang="ru-RU" sz="4000" b="1" dirty="0" err="1" smtClean="0"/>
              <a:t>Атлантис</a:t>
            </a:r>
            <a:endParaRPr lang="ru-RU" sz="4000" b="1" dirty="0"/>
          </a:p>
        </p:txBody>
      </p:sp>
      <p:pic>
        <p:nvPicPr>
          <p:cNvPr id="2050" name="Picture 2" descr="https://upload.wikimedia.org/wikipedia/commons/thumb/4/4b/STS-125_Atlantis_Liftoff_02.jpg/1280px-STS-125_Atlantis_Liftoff_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997" y="1571834"/>
            <a:ext cx="7244006" cy="484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65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5993531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СТЫКОВОЧНЫЙ ОТСЕК</a:t>
            </a:r>
            <a:endParaRPr lang="ru-RU" sz="4000" dirty="0"/>
          </a:p>
        </p:txBody>
      </p:sp>
      <p:sp>
        <p:nvSpPr>
          <p:cNvPr id="6" name="Текст 5"/>
          <p:cNvSpPr>
            <a:spLocks noGrp="1"/>
          </p:cNvSpPr>
          <p:nvPr>
            <p:ph idx="1"/>
          </p:nvPr>
        </p:nvSpPr>
        <p:spPr>
          <a:xfrm>
            <a:off x="628650" y="1825625"/>
            <a:ext cx="354871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Предназначен для обеспечения возможности стыковки </a:t>
            </a:r>
            <a:r>
              <a:rPr lang="ru-RU" dirty="0" smtClean="0"/>
              <a:t>со </a:t>
            </a:r>
            <a:r>
              <a:rPr lang="ru-RU" dirty="0"/>
              <a:t>«</a:t>
            </a:r>
            <a:r>
              <a:rPr lang="ru-RU" dirty="0" err="1"/>
              <a:t>Space</a:t>
            </a:r>
            <a:r>
              <a:rPr lang="ru-RU" dirty="0"/>
              <a:t> </a:t>
            </a:r>
            <a:r>
              <a:rPr lang="ru-RU" dirty="0" err="1"/>
              <a:t>Shuttle</a:t>
            </a:r>
            <a:r>
              <a:rPr lang="ru-RU" dirty="0" smtClean="0"/>
              <a:t>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15.11.95.</a:t>
            </a:r>
            <a:endParaRPr lang="ru-RU" dirty="0"/>
          </a:p>
        </p:txBody>
      </p:sp>
      <p:pic>
        <p:nvPicPr>
          <p:cNvPr id="8194" name="Picture 2" descr="https://upload.wikimedia.org/wikipedia/commons/thumb/c/c9/Mir_Docking_Module_drawing.svg/1024px-Mir_Docking_Module_drawing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812" y="1596031"/>
            <a:ext cx="4428933" cy="378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08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249" y="0"/>
            <a:ext cx="6322996" cy="6955296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327" y="326820"/>
            <a:ext cx="6322100" cy="65311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380" y="-594"/>
            <a:ext cx="8681456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03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дома</a:t>
            </a:r>
            <a:r>
              <a:rPr lang="ru-RU" dirty="0"/>
              <a:t>ш</a:t>
            </a:r>
            <a:r>
              <a:rPr lang="ru-RU" dirty="0" smtClean="0"/>
              <a:t>него задания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876" b="5193"/>
          <a:stretch/>
        </p:blipFill>
        <p:spPr>
          <a:xfrm>
            <a:off x="0" y="0"/>
            <a:ext cx="9144413" cy="65789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3735" b="5083"/>
          <a:stretch/>
        </p:blipFill>
        <p:spPr>
          <a:xfrm>
            <a:off x="0" y="0"/>
            <a:ext cx="9149133" cy="667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4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ЗАДАЧА 3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8650" y="1397000"/>
            <a:ext cx="7886700" cy="51000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После распада СССР в 1991 году на орбиту были выведены последние модули «Спектр», «Природа» и Стыковочный </a:t>
            </a:r>
            <a:r>
              <a:rPr lang="ru-RU" dirty="0"/>
              <a:t>модуль </a:t>
            </a:r>
            <a:r>
              <a:rPr lang="ru-RU" dirty="0" smtClean="0"/>
              <a:t>для «</a:t>
            </a:r>
            <a:r>
              <a:rPr lang="ru-RU" dirty="0" err="1" smtClean="0"/>
              <a:t>Space</a:t>
            </a:r>
            <a:r>
              <a:rPr lang="ru-RU" dirty="0" smtClean="0"/>
              <a:t> </a:t>
            </a:r>
            <a:r>
              <a:rPr lang="ru-RU" dirty="0" err="1"/>
              <a:t>Shuttle</a:t>
            </a:r>
            <a:r>
              <a:rPr lang="ru-RU" dirty="0"/>
              <a:t>», </a:t>
            </a:r>
            <a:r>
              <a:rPr lang="ru-RU" dirty="0" smtClean="0"/>
              <a:t>после чего масса всей станции «Мир» увеличилась на  42 497 кг. Найдите массу Стыковочного модуля, если масса модуля «Спектр» равна 18 809 кг, масса модуля «Природы» равна 19 340 кг.</a:t>
            </a:r>
          </a:p>
          <a:p>
            <a:pPr marL="0" indent="0">
              <a:buNone/>
            </a:pPr>
            <a:r>
              <a:rPr lang="ru-RU" dirty="0" smtClean="0"/>
              <a:t>Задачу решить с помощью уравнения.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47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90694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08517" y="0"/>
            <a:ext cx="10907727" cy="703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1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23 марта 2001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cloud.mail.ru/public/k1rJ/c1DuvamKw</a:t>
            </a:r>
            <a:r>
              <a:rPr lang="ru-RU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371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8" y="0"/>
            <a:ext cx="7536264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868" y="0"/>
            <a:ext cx="7547502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5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133" y="725350"/>
            <a:ext cx="8236217" cy="5451613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/>
              <a:t>5 511 суток на орбите</a:t>
            </a:r>
          </a:p>
          <a:p>
            <a:pPr algn="r"/>
            <a:r>
              <a:rPr lang="ru-RU" b="1" dirty="0" smtClean="0"/>
              <a:t>4 594 дня обитаема</a:t>
            </a:r>
          </a:p>
          <a:p>
            <a:pPr algn="r"/>
            <a:r>
              <a:rPr lang="ru-RU" b="1" dirty="0" smtClean="0"/>
              <a:t>86 331 оборот вокруг планеты</a:t>
            </a:r>
          </a:p>
          <a:p>
            <a:pPr algn="r"/>
            <a:r>
              <a:rPr lang="ru-RU" b="1" dirty="0" smtClean="0"/>
              <a:t> пролетела 3 700 000 000 км </a:t>
            </a:r>
          </a:p>
          <a:p>
            <a:pPr marL="0" indent="0" algn="r">
              <a:buNone/>
            </a:pPr>
            <a:r>
              <a:rPr lang="ru-RU" b="1" dirty="0" smtClean="0"/>
              <a:t>(сравните с расстоянием до Солнца)</a:t>
            </a:r>
          </a:p>
          <a:p>
            <a:r>
              <a:rPr lang="ru-RU" dirty="0" smtClean="0"/>
              <a:t>приняла </a:t>
            </a:r>
            <a:r>
              <a:rPr lang="ru-RU" b="1" dirty="0"/>
              <a:t>28 экспедиций</a:t>
            </a:r>
            <a:r>
              <a:rPr lang="ru-RU" dirty="0"/>
              <a:t>: </a:t>
            </a:r>
            <a:r>
              <a:rPr lang="ru-RU" b="1" dirty="0" smtClean="0"/>
              <a:t>104</a:t>
            </a:r>
            <a:r>
              <a:rPr lang="ru-RU" b="1" dirty="0"/>
              <a:t> </a:t>
            </a:r>
            <a:r>
              <a:rPr lang="ru-RU" b="1" dirty="0" smtClean="0"/>
              <a:t>космонавта</a:t>
            </a:r>
            <a:r>
              <a:rPr lang="ru-RU" dirty="0" smtClean="0"/>
              <a:t> </a:t>
            </a:r>
            <a:r>
              <a:rPr lang="ru-RU" dirty="0"/>
              <a:t>из 12 </a:t>
            </a:r>
            <a:r>
              <a:rPr lang="ru-RU" dirty="0" smtClean="0"/>
              <a:t>                                							        стран</a:t>
            </a:r>
          </a:p>
          <a:p>
            <a:r>
              <a:rPr lang="ru-RU" dirty="0" smtClean="0"/>
              <a:t>проведено </a:t>
            </a:r>
            <a:r>
              <a:rPr lang="ru-RU" b="1" dirty="0" smtClean="0"/>
              <a:t>23 000 экспериментов</a:t>
            </a:r>
          </a:p>
          <a:p>
            <a:r>
              <a:rPr lang="ru-RU" dirty="0" smtClean="0"/>
              <a:t>в открытый </a:t>
            </a:r>
            <a:r>
              <a:rPr lang="ru-RU" dirty="0"/>
              <a:t>космос </a:t>
            </a:r>
            <a:r>
              <a:rPr lang="ru-RU" dirty="0" smtClean="0"/>
              <a:t>вышли </a:t>
            </a:r>
            <a:r>
              <a:rPr lang="ru-RU" b="1" dirty="0"/>
              <a:t>29 космонавтов </a:t>
            </a:r>
            <a:r>
              <a:rPr lang="ru-RU" dirty="0" smtClean="0"/>
              <a:t>и </a:t>
            </a:r>
            <a:r>
              <a:rPr lang="ru-RU" b="1" dirty="0"/>
              <a:t>6 астронавтов</a:t>
            </a:r>
          </a:p>
          <a:p>
            <a:r>
              <a:rPr lang="ru-RU" b="1" dirty="0" smtClean="0"/>
              <a:t>...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Mir insignia.sv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61831"/>
            <a:ext cx="3116684" cy="220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94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6" y="106289"/>
            <a:ext cx="8996612" cy="6751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3888" b="4166"/>
          <a:stretch/>
        </p:blipFill>
        <p:spPr>
          <a:xfrm>
            <a:off x="-1" y="0"/>
            <a:ext cx="9130103" cy="671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5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65125"/>
            <a:ext cx="9146993" cy="6074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000" y="-297"/>
            <a:ext cx="7200000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117558"/>
            <a:ext cx="7772400" cy="26854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Орбитальная станция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b="1" dirty="0" smtClean="0"/>
              <a:t>Мир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43000" y="4600875"/>
            <a:ext cx="6858000" cy="1761423"/>
          </a:xfrm>
        </p:spPr>
        <p:txBody>
          <a:bodyPr>
            <a:normAutofit/>
          </a:bodyPr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8209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20</a:t>
            </a:r>
            <a:r>
              <a:rPr lang="ru-RU" b="1" dirty="0" smtClean="0"/>
              <a:t> февраля 1986 год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cloud.mail.ru/public/Eaj7/vEs7WB7ri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10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130339" cy="1325563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БАЗОВЫЙ БЛОК</a:t>
            </a:r>
            <a:endParaRPr lang="ru-RU" sz="4000" b="1" dirty="0"/>
          </a:p>
        </p:txBody>
      </p:sp>
      <p:sp>
        <p:nvSpPr>
          <p:cNvPr id="6" name="Текст 5"/>
          <p:cNvSpPr>
            <a:spLocks noGrp="1"/>
          </p:cNvSpPr>
          <p:nvPr>
            <p:ph idx="1"/>
          </p:nvPr>
        </p:nvSpPr>
        <p:spPr>
          <a:xfrm>
            <a:off x="628649" y="1825625"/>
            <a:ext cx="7620202" cy="42355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предназначен для </a:t>
            </a:r>
            <a:r>
              <a:rPr lang="ru-RU" dirty="0" smtClean="0"/>
              <a:t>обеспечения                   </a:t>
            </a:r>
            <a:r>
              <a:rPr lang="ru-RU" dirty="0"/>
              <a:t>условий работы и </a:t>
            </a:r>
            <a:r>
              <a:rPr lang="ru-RU" dirty="0" smtClean="0"/>
              <a:t>отдыха                               </a:t>
            </a:r>
            <a:r>
              <a:rPr lang="ru-RU" dirty="0"/>
              <a:t>экипажа (до шести человек), управления работой бортовых систем, </a:t>
            </a:r>
            <a:r>
              <a:rPr lang="ru-RU" dirty="0" smtClean="0"/>
              <a:t>обеспечения радио-  и телесвязи</a:t>
            </a:r>
            <a:r>
              <a:rPr lang="ru-RU" dirty="0"/>
              <a:t>, </a:t>
            </a:r>
            <a:r>
              <a:rPr lang="ru-RU" dirty="0" smtClean="0"/>
              <a:t>коррекции </a:t>
            </a:r>
            <a:r>
              <a:rPr lang="ru-RU" dirty="0"/>
              <a:t>орбиты, обеспечения сближения и стыковки целевых модулей и транспортных кораблей, </a:t>
            </a:r>
            <a:r>
              <a:rPr lang="ru-RU" dirty="0" smtClean="0"/>
              <a:t>обеспечения </a:t>
            </a:r>
            <a:r>
              <a:rPr lang="ru-RU" dirty="0"/>
              <a:t>условий для выхода космонавтов в открытое космическое </a:t>
            </a:r>
            <a:r>
              <a:rPr lang="ru-RU" dirty="0" smtClean="0"/>
              <a:t>пространство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20.02.86.</a:t>
            </a:r>
            <a:endParaRPr lang="ru-RU" dirty="0"/>
          </a:p>
        </p:txBody>
      </p:sp>
      <p:pic>
        <p:nvPicPr>
          <p:cNvPr id="15362" name="Picture 2" descr="https://upload.wikimedia.org/wikipedia/commons/thumb/0/08/RP1357_p103_Mir_base_block.svg/1280px-RP1357_p103_Mir_base_block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705" y="798598"/>
            <a:ext cx="4403788" cy="265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6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+mn-lt"/>
                <a:ea typeface="+mn-ea"/>
                <a:cs typeface="+mn-cs"/>
              </a:rPr>
              <a:t>Первый экипаж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68105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           Леонид </a:t>
            </a:r>
            <a:r>
              <a:rPr lang="ru-RU" b="1" dirty="0" err="1"/>
              <a:t>Кизим</a:t>
            </a:r>
            <a:r>
              <a:rPr lang="ru-RU" b="1" dirty="0"/>
              <a:t> и Владимир </a:t>
            </a:r>
            <a:r>
              <a:rPr lang="ru-RU" b="1" dirty="0" smtClean="0"/>
              <a:t>Соловьёв</a:t>
            </a:r>
          </a:p>
          <a:p>
            <a:pPr marL="0" indent="0">
              <a:buNone/>
            </a:pPr>
            <a:r>
              <a:rPr lang="ru-RU" dirty="0" smtClean="0"/>
              <a:t>15.03.86.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002" y="1825625"/>
            <a:ext cx="5209995" cy="345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51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8" y="1449977"/>
            <a:ext cx="7886700" cy="4833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Задача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Расшифруй название модуля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sz="31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085818"/>
              </p:ext>
            </p:extLst>
          </p:nvPr>
        </p:nvGraphicFramePr>
        <p:xfrm>
          <a:off x="982578" y="2290813"/>
          <a:ext cx="7178840" cy="1838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5768">
                  <a:extLst>
                    <a:ext uri="{9D8B030D-6E8A-4147-A177-3AD203B41FA5}">
                      <a16:colId xmlns:a16="http://schemas.microsoft.com/office/drawing/2014/main" val="1692975370"/>
                    </a:ext>
                  </a:extLst>
                </a:gridCol>
                <a:gridCol w="1435768">
                  <a:extLst>
                    <a:ext uri="{9D8B030D-6E8A-4147-A177-3AD203B41FA5}">
                      <a16:colId xmlns:a16="http://schemas.microsoft.com/office/drawing/2014/main" val="3264547497"/>
                    </a:ext>
                  </a:extLst>
                </a:gridCol>
                <a:gridCol w="1435768">
                  <a:extLst>
                    <a:ext uri="{9D8B030D-6E8A-4147-A177-3AD203B41FA5}">
                      <a16:colId xmlns:a16="http://schemas.microsoft.com/office/drawing/2014/main" val="520123407"/>
                    </a:ext>
                  </a:extLst>
                </a:gridCol>
                <a:gridCol w="1435768">
                  <a:extLst>
                    <a:ext uri="{9D8B030D-6E8A-4147-A177-3AD203B41FA5}">
                      <a16:colId xmlns:a16="http://schemas.microsoft.com/office/drawing/2014/main" val="1562831071"/>
                    </a:ext>
                  </a:extLst>
                </a:gridCol>
                <a:gridCol w="1435768">
                  <a:extLst>
                    <a:ext uri="{9D8B030D-6E8A-4147-A177-3AD203B41FA5}">
                      <a16:colId xmlns:a16="http://schemas.microsoft.com/office/drawing/2014/main" val="1222885261"/>
                    </a:ext>
                  </a:extLst>
                </a:gridCol>
              </a:tblGrid>
              <a:tr h="612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2 - А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30 - В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5 - Д</a:t>
                      </a:r>
                      <a:endParaRPr lang="ru-RU" sz="105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24 - Е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18 - И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0233636"/>
                  </a:ext>
                </a:extLst>
              </a:tr>
              <a:tr h="612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28 - К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20 - Л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36 - Н</a:t>
                      </a:r>
                      <a:endParaRPr lang="ru-RU" sz="105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0 - О</a:t>
                      </a:r>
                      <a:endParaRPr lang="ru-RU" sz="105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100 - П </a:t>
                      </a:r>
                      <a:endParaRPr lang="ru-RU" sz="105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5625097"/>
                  </a:ext>
                </a:extLst>
              </a:tr>
              <a:tr h="612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63 -</a:t>
                      </a:r>
                      <a:r>
                        <a:rPr lang="ru-RU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</a:t>
                      </a:r>
                      <a:endParaRPr lang="ru-RU" sz="105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90 - С</a:t>
                      </a:r>
                      <a:endParaRPr lang="ru-RU" sz="105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50 - Т</a:t>
                      </a:r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60 - 1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40 - 2</a:t>
                      </a:r>
                      <a:endParaRPr lang="ru-RU" sz="105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5695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20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276" b="4146"/>
          <a:stretch/>
        </p:blipFill>
        <p:spPr>
          <a:xfrm>
            <a:off x="13025" y="0"/>
            <a:ext cx="9130975" cy="66895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4533" b="3638"/>
          <a:stretch/>
        </p:blipFill>
        <p:spPr>
          <a:xfrm>
            <a:off x="3245" y="0"/>
            <a:ext cx="9150534" cy="67222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4216" b="4139"/>
          <a:stretch/>
        </p:blipFill>
        <p:spPr>
          <a:xfrm>
            <a:off x="0" y="13446"/>
            <a:ext cx="9150534" cy="6708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t="4185" b="3747"/>
          <a:stretch/>
        </p:blipFill>
        <p:spPr>
          <a:xfrm>
            <a:off x="-3245" y="6723"/>
            <a:ext cx="9108439" cy="670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34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1728</TotalTime>
  <Words>471</Words>
  <Application>Microsoft Office PowerPoint</Application>
  <PresentationFormat>Экран (4:3)</PresentationFormat>
  <Paragraphs>107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         Конкурс «Мой лучший урок по ФГОС» Номинация «Творческая презентация к уроку»  Орбитальная станция «Мир» </vt:lpstr>
      <vt:lpstr>Проверка домашнего задания</vt:lpstr>
      <vt:lpstr>Презентация PowerPoint</vt:lpstr>
      <vt:lpstr>    Орбитальная станция «Мир» </vt:lpstr>
      <vt:lpstr>20 февраля 1986 год</vt:lpstr>
      <vt:lpstr>БАЗОВЫЙ БЛОК</vt:lpstr>
      <vt:lpstr>Первый экипаж</vt:lpstr>
      <vt:lpstr>Задача  Расшифруй название модуля  </vt:lpstr>
      <vt:lpstr>Презентация PowerPoint</vt:lpstr>
      <vt:lpstr>Презентация PowerPoint</vt:lpstr>
      <vt:lpstr>ПРИРОДА исследовательский модуль </vt:lpstr>
      <vt:lpstr>Презентация PowerPoint</vt:lpstr>
      <vt:lpstr>ЗАДАЧА 1</vt:lpstr>
      <vt:lpstr>Презентация PowerPoint</vt:lpstr>
      <vt:lpstr>ЗАДАЧА 2</vt:lpstr>
      <vt:lpstr>ЗАДАЧА 2</vt:lpstr>
      <vt:lpstr> 12.11.95. Шаттл Атлантис</vt:lpstr>
      <vt:lpstr>СТЫКОВОЧНЫЙ ОТСЕК</vt:lpstr>
      <vt:lpstr>Презентация PowerPoint</vt:lpstr>
      <vt:lpstr>ЗАДАЧА 3</vt:lpstr>
      <vt:lpstr>Презентация PowerPoint</vt:lpstr>
      <vt:lpstr>23 марта 2001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87</cp:revision>
  <dcterms:created xsi:type="dcterms:W3CDTF">2020-10-12T16:55:36Z</dcterms:created>
  <dcterms:modified xsi:type="dcterms:W3CDTF">2021-11-07T18:24:31Z</dcterms:modified>
  <cp:contentStatus/>
</cp:coreProperties>
</file>