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7" r:id="rId4"/>
    <p:sldId id="258" r:id="rId5"/>
    <p:sldId id="260" r:id="rId6"/>
    <p:sldId id="259" r:id="rId7"/>
    <p:sldId id="261" r:id="rId8"/>
    <p:sldId id="283" r:id="rId9"/>
    <p:sldId id="284" r:id="rId10"/>
    <p:sldId id="272" r:id="rId11"/>
    <p:sldId id="280" r:id="rId12"/>
    <p:sldId id="273" r:id="rId13"/>
    <p:sldId id="275" r:id="rId14"/>
    <p:sldId id="276" r:id="rId15"/>
    <p:sldId id="277" r:id="rId16"/>
    <p:sldId id="282" r:id="rId17"/>
    <p:sldId id="274" r:id="rId18"/>
    <p:sldId id="279" r:id="rId19"/>
    <p:sldId id="28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7" d="100"/>
          <a:sy n="97" d="100"/>
        </p:scale>
        <p:origin x="-29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422-082F-4B73-983B-4EAB6FE35CD5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86-D9FE-4449-887D-DCA2F288C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61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422-082F-4B73-983B-4EAB6FE35CD5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86-D9FE-4449-887D-DCA2F288C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40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422-082F-4B73-983B-4EAB6FE35CD5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86-D9FE-4449-887D-DCA2F288C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05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422-082F-4B73-983B-4EAB6FE35CD5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86-D9FE-4449-887D-DCA2F288C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83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422-082F-4B73-983B-4EAB6FE35CD5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86-D9FE-4449-887D-DCA2F288C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18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422-082F-4B73-983B-4EAB6FE35CD5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86-D9FE-4449-887D-DCA2F288C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61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422-082F-4B73-983B-4EAB6FE35CD5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86-D9FE-4449-887D-DCA2F288C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1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422-082F-4B73-983B-4EAB6FE35CD5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86-D9FE-4449-887D-DCA2F288C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9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422-082F-4B73-983B-4EAB6FE35CD5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86-D9FE-4449-887D-DCA2F288C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65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422-082F-4B73-983B-4EAB6FE35CD5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86-D9FE-4449-887D-DCA2F288C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2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422-082F-4B73-983B-4EAB6FE35CD5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86-D9FE-4449-887D-DCA2F288C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1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CB422-082F-4B73-983B-4EAB6FE35CD5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EE886-D9FE-4449-887D-DCA2F288C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50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271" y="509270"/>
            <a:ext cx="10609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Ориентирование на местности </a:t>
            </a:r>
          </a:p>
          <a:p>
            <a:pPr algn="ctr"/>
            <a:r>
              <a:rPr lang="ru-RU" sz="2400" b="1" dirty="0"/>
              <a:t>Раздел 2. Изображение земной поверхности (13 ч)</a:t>
            </a:r>
          </a:p>
          <a:p>
            <a:pPr algn="ctr"/>
            <a:r>
              <a:rPr lang="ru-RU" sz="2400" b="1" dirty="0"/>
              <a:t>Тема.  План местности (6 ч)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46322" y="436012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Работу выполнила: </a:t>
            </a:r>
          </a:p>
          <a:p>
            <a:pPr algn="ctr"/>
            <a:r>
              <a:rPr lang="ru-RU" b="1" dirty="0" err="1"/>
              <a:t>Шигалева</a:t>
            </a:r>
            <a:r>
              <a:rPr lang="ru-RU" b="1" dirty="0"/>
              <a:t> Татьяна Павловна, </a:t>
            </a:r>
          </a:p>
          <a:p>
            <a:pPr algn="ctr"/>
            <a:r>
              <a:rPr lang="ru-RU" dirty="0"/>
              <a:t>учитель географии 1 кв. категории  Муниципальное бюджетное общеобразовательное учреждение</a:t>
            </a:r>
          </a:p>
          <a:p>
            <a:pPr algn="ctr"/>
            <a:r>
              <a:rPr lang="ru-RU" dirty="0"/>
              <a:t>«Средняя общеобразовательная школа №9 с углубленным изучением отдельных предметов» </a:t>
            </a:r>
          </a:p>
          <a:p>
            <a:pPr algn="ctr"/>
            <a:r>
              <a:rPr lang="ru-RU" dirty="0"/>
              <a:t>Вологодская область, г. Череповец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1547" y="2036266"/>
            <a:ext cx="10471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Содержание: ориентиры </a:t>
            </a:r>
            <a:r>
              <a:rPr lang="ru-RU" dirty="0"/>
              <a:t>и ориентирование на местности с помощью компаса. Определение азимута.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0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54437" y="24038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Мне везде найти дорогу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Помогает верный друг.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Точно он всегда покажет: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Это — север, это — юг.</a:t>
            </a:r>
            <a:endParaRPr lang="ru-RU" sz="2400" dirty="0"/>
          </a:p>
        </p:txBody>
      </p:sp>
      <p:pic>
        <p:nvPicPr>
          <p:cNvPr id="4100" name="Picture 4" descr="http://www.antika.su/pictures/dsc00361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12" y="240381"/>
            <a:ext cx="9633775" cy="639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4228" y="240381"/>
            <a:ext cx="991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Используя страницу 19, изучите строение компаса, сравните школьный компас с рисунком. Зарисуйте схематичное строение компаса, подписав части.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455139"/>
            <a:ext cx="37138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Сверить свои записи с доской и за верный  рисунок поставить себе 1 балл.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3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239" y="148460"/>
            <a:ext cx="109326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Прочитать статью «История компаса»</a:t>
            </a:r>
          </a:p>
          <a:p>
            <a:pPr algn="ctr"/>
            <a:r>
              <a:rPr lang="ru-RU" sz="2800" dirty="0" smtClean="0"/>
              <a:t> (стр.15, последний абзац).</a:t>
            </a:r>
          </a:p>
          <a:p>
            <a:pPr algn="ctr"/>
            <a:r>
              <a:rPr lang="ru-RU" sz="2800" dirty="0" smtClean="0"/>
              <a:t>Ответить на вопросы:</a:t>
            </a:r>
          </a:p>
          <a:p>
            <a:pPr algn="ctr"/>
            <a:r>
              <a:rPr lang="ru-RU" sz="2800" dirty="0" smtClean="0"/>
              <a:t>Где?</a:t>
            </a:r>
          </a:p>
          <a:p>
            <a:pPr algn="ctr"/>
            <a:r>
              <a:rPr lang="ru-RU" sz="2800" dirty="0" smtClean="0"/>
              <a:t>Когда?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 descr="http://v-nayke.ru/wp-content/uploads/2016/10/china_%D0%BA%D0%BE%D0%BC%D0%BF%D0%B0%D1%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9220"/>
            <a:ext cx="4839286" cy="24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storecalc.com/wp-content/uploads/2017/08/istoriya_kompas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298" y="3520065"/>
            <a:ext cx="4270549" cy="320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43" y="223639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китайцы стали использовать магнитный железняк, ориентированный на север-юг. Правда, использовался он не для навигации, а для гадания. В древнем тексте «</a:t>
            </a:r>
            <a:r>
              <a:rPr lang="ru-RU" dirty="0" err="1" smtClean="0"/>
              <a:t>Луньхэн</a:t>
            </a:r>
            <a:r>
              <a:rPr lang="ru-RU" dirty="0" smtClean="0"/>
              <a:t>», написанном в I в. н.э., в главе 52 древний компас описывается так: «Этот инструмент напоминает ложку, и если его положить на тарелку, то его ручка укажет на юг».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39543" y="233547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Описание магнитного компаса для определения сторон света впервые изложено в китайском манускрипте «</a:t>
            </a:r>
            <a:r>
              <a:rPr lang="ru-RU" dirty="0" err="1" smtClean="0"/>
              <a:t>Уцзин</a:t>
            </a:r>
            <a:r>
              <a:rPr lang="ru-RU" dirty="0" smtClean="0"/>
              <a:t> </a:t>
            </a:r>
            <a:r>
              <a:rPr lang="ru-RU" dirty="0" err="1" smtClean="0"/>
              <a:t>Цзунъяо</a:t>
            </a:r>
            <a:r>
              <a:rPr lang="ru-RU" dirty="0" smtClean="0"/>
              <a:t>» 1044 г. Компас работал на принципе остаточной намагниченности из нагретых стальных или железных болванок, которые отливались в форме рыбы. Последние помещали в чашу с водой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92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5300" r="15223"/>
          <a:stretch>
            <a:fillRect/>
          </a:stretch>
        </p:blipFill>
        <p:spPr bwMode="auto">
          <a:xfrm>
            <a:off x="136434" y="-1"/>
            <a:ext cx="7265852" cy="735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740710" y="-26741"/>
            <a:ext cx="42672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Положите компас на горизонтальную поверхность (или ладонь).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40710" y="1186439"/>
            <a:ext cx="45429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Стрелка компаса должна быть неподвижной.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40710" y="2128225"/>
            <a:ext cx="42672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443725"/>
                </a:solidFill>
                <a:effectLst/>
                <a:latin typeface="Tahoma" panose="020B0604030504040204" pitchFamily="34" charset="0"/>
              </a:rPr>
              <a:t>Поверните коробку компаса так, чтобы буква «С» на шкале компаса совпала с тёмным концом магнитной стрелки.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33116" y="3985281"/>
            <a:ext cx="41747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Вы сориентировали компас и подготовили его к работе.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49027" y="5288340"/>
            <a:ext cx="4358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Сверить свои записи с доской и за верный  алгоритм поставить себе 1 балл.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0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70" y="337625"/>
            <a:ext cx="109158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Зарядка. </a:t>
            </a:r>
          </a:p>
          <a:p>
            <a:r>
              <a:rPr lang="ru-RU" sz="4400" dirty="0" smtClean="0"/>
              <a:t>Определите и покажите рукой направление с помощью компаса :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На север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На юг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На запад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/>
              <a:t>Н</a:t>
            </a:r>
            <a:r>
              <a:rPr lang="ru-RU" sz="4400" dirty="0" smtClean="0"/>
              <a:t>а восток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На юго-восток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На северо</a:t>
            </a:r>
            <a:r>
              <a:rPr lang="ru-RU" sz="4400" dirty="0"/>
              <a:t>-</a:t>
            </a:r>
            <a:r>
              <a:rPr lang="ru-RU" sz="4400" dirty="0" smtClean="0"/>
              <a:t>запад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60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136636"/>
            <a:ext cx="5181600" cy="13255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4000" b="1" i="1" dirty="0">
                <a:solidFill>
                  <a:srgbClr val="0000CC"/>
                </a:solidFill>
              </a:rPr>
              <a:t>Работа по определению </a:t>
            </a:r>
            <a:r>
              <a:rPr lang="ru-RU" altLang="ru-RU" sz="4000" b="1" i="1" dirty="0" smtClean="0">
                <a:solidFill>
                  <a:srgbClr val="0000CC"/>
                </a:solidFill>
              </a:rPr>
              <a:t>азимута.</a:t>
            </a:r>
            <a:endParaRPr lang="ru-RU" altLang="ru-RU" sz="4000" b="1" i="1" dirty="0">
              <a:solidFill>
                <a:srgbClr val="0000CC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8371" y="1462200"/>
            <a:ext cx="3715155" cy="396793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100000"/>
              </a:lnSpc>
              <a:buNone/>
            </a:pPr>
            <a:endParaRPr lang="ru-RU" altLang="ru-RU" sz="1800" dirty="0"/>
          </a:p>
          <a:p>
            <a:pPr marL="609600" indent="-609600">
              <a:lnSpc>
                <a:spcPct val="100000"/>
              </a:lnSpc>
              <a:buNone/>
            </a:pPr>
            <a:r>
              <a:rPr lang="ru-RU" altLang="ru-RU" b="1" dirty="0"/>
              <a:t>Определить азимут</a:t>
            </a:r>
          </a:p>
          <a:p>
            <a:pPr marL="609600" indent="-609600">
              <a:lnSpc>
                <a:spcPct val="100000"/>
              </a:lnSpc>
              <a:buNone/>
            </a:pPr>
            <a:r>
              <a:rPr lang="ru-RU" altLang="ru-RU" b="1" dirty="0"/>
              <a:t>на:</a:t>
            </a:r>
          </a:p>
          <a:p>
            <a:pPr marL="609600" indent="-609600">
              <a:lnSpc>
                <a:spcPct val="100000"/>
              </a:lnSpc>
            </a:pPr>
            <a:r>
              <a:rPr lang="ru-RU" altLang="ru-RU" b="1" dirty="0"/>
              <a:t>завод</a:t>
            </a:r>
          </a:p>
          <a:p>
            <a:pPr marL="609600" indent="-609600">
              <a:lnSpc>
                <a:spcPct val="100000"/>
              </a:lnSpc>
            </a:pPr>
            <a:r>
              <a:rPr lang="ru-RU" altLang="ru-RU" b="1" dirty="0"/>
              <a:t>высоковольтные</a:t>
            </a:r>
          </a:p>
          <a:p>
            <a:pPr marL="609600" indent="-609600">
              <a:lnSpc>
                <a:spcPct val="100000"/>
              </a:lnSpc>
              <a:buNone/>
            </a:pPr>
            <a:r>
              <a:rPr lang="ru-RU" altLang="ru-RU" b="1" dirty="0"/>
              <a:t>     столбы </a:t>
            </a:r>
          </a:p>
          <a:p>
            <a:pPr marL="609600" indent="-609600">
              <a:lnSpc>
                <a:spcPct val="100000"/>
              </a:lnSpc>
            </a:pPr>
            <a:r>
              <a:rPr lang="ru-RU" altLang="ru-RU" b="1" dirty="0"/>
              <a:t>дорогу</a:t>
            </a:r>
          </a:p>
          <a:p>
            <a:pPr marL="609600" indent="-609600">
              <a:lnSpc>
                <a:spcPct val="100000"/>
              </a:lnSpc>
            </a:pPr>
            <a:r>
              <a:rPr lang="ru-RU" altLang="ru-RU" b="1" dirty="0"/>
              <a:t>дерево</a:t>
            </a:r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961" y="-198711"/>
            <a:ext cx="6769638" cy="72897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5332" y="5430130"/>
            <a:ext cx="4442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Азимут – это ?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3386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5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3896" y="928467"/>
            <a:ext cx="8556821" cy="167044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: составь памятку для определения Азимута, используя стр.46 (2 абзац)</a:t>
            </a:r>
            <a:r>
              <a:rPr lang="ru-RU" altLang="ru-RU" sz="5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5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53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ПАМЯТКА</a:t>
            </a:r>
            <a:r>
              <a:rPr lang="ru-RU" altLang="ru-RU" sz="53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altLang="ru-RU" sz="53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altLang="ru-RU" sz="53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«</a:t>
            </a:r>
            <a:r>
              <a:rPr lang="ru-RU" altLang="ru-RU" b="1" u="sng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Последовательность </a:t>
            </a:r>
            <a:r>
              <a:rPr lang="ru-RU" altLang="ru-RU" b="1" u="sng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определения </a:t>
            </a:r>
            <a:r>
              <a:rPr lang="ru-RU" altLang="ru-RU" b="1" u="sng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азимута» </a:t>
            </a:r>
            <a:r>
              <a:rPr lang="ru-RU" altLang="ru-RU" sz="4000" dirty="0"/>
              <a:t/>
            </a:r>
            <a:br>
              <a:rPr lang="ru-RU" altLang="ru-RU" sz="4000" dirty="0"/>
            </a:br>
            <a:endParaRPr lang="ru-RU" altLang="ru-RU" sz="40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3972" y="3244913"/>
            <a:ext cx="5929434" cy="353867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dirty="0"/>
              <a:t>Поверни компас так, чтобы буква С совпала с концом магнитной стрелки.    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На стекло компаса положи гранёный карандаш по  направлению от центра к предмету.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По шкале компаса отсчитай величину дуги от   0º до линии направления на предмет. </a:t>
            </a:r>
          </a:p>
          <a:p>
            <a:pPr>
              <a:lnSpc>
                <a:spcPct val="80000"/>
              </a:lnSpc>
            </a:pPr>
            <a:endParaRPr lang="ru-RU" altLang="ru-RU" sz="1600" dirty="0"/>
          </a:p>
        </p:txBody>
      </p:sp>
      <p:pic>
        <p:nvPicPr>
          <p:cNvPr id="49156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0" y="231661"/>
            <a:ext cx="2632075" cy="280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00692" y="5460571"/>
            <a:ext cx="6096000" cy="9294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dirty="0"/>
              <a:t>Возьми </a:t>
            </a:r>
            <a:r>
              <a:rPr lang="ru-RU" altLang="ru-RU" dirty="0" smtClean="0"/>
              <a:t>карандаш </a:t>
            </a:r>
            <a:r>
              <a:rPr lang="ru-RU" altLang="ru-RU" dirty="0"/>
              <a:t>или линейку и определи азимут на предметы в классе: </a:t>
            </a:r>
          </a:p>
          <a:p>
            <a:pPr lvl="1">
              <a:lnSpc>
                <a:spcPct val="80000"/>
              </a:lnSpc>
            </a:pPr>
            <a:r>
              <a:rPr lang="ru-RU" altLang="ru-RU" sz="1600" dirty="0" smtClean="0"/>
              <a:t>на окно </a:t>
            </a:r>
          </a:p>
          <a:p>
            <a:pPr lvl="1">
              <a:lnSpc>
                <a:spcPct val="80000"/>
              </a:lnSpc>
            </a:pPr>
            <a:r>
              <a:rPr lang="ru-RU" altLang="ru-RU" sz="1600" dirty="0" smtClean="0"/>
              <a:t>на дверь.</a:t>
            </a:r>
            <a:endParaRPr lang="ru-RU" alt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88924" y="3244913"/>
            <a:ext cx="32871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Сверить свои записи с доской и за верный  алгоритм поставить себе 1 балл.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s://pp.userapi.com/c836128/v836128469/2b320/Hj5mP3v1Z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114" y="3244913"/>
            <a:ext cx="2977961" cy="341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78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 autoUpdateAnimBg="0"/>
      <p:bldP spid="49155" grpId="0" autoUpdateAnimBg="0"/>
      <p:bldP spid="2" grpId="0" autoUpdateAnimBg="0"/>
      <p:bldP spid="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3.travelask.ru/system/images/files/000/281/782/wysiwyg/%D0%B0%D0%B74.JPG?14940113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14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40386" y="252198"/>
            <a:ext cx="29516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Практическая работа  по определению азимута.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91967" y="5303728"/>
            <a:ext cx="3001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Ученики сверяют свои рисунки с доской и за каждый ответ ставят 1 балл (всего 4 баллов).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 rot="2766518" flipV="1">
            <a:off x="5388182" y="1322363"/>
            <a:ext cx="534316" cy="2574387"/>
          </a:xfrm>
          <a:prstGeom prst="downArrow">
            <a:avLst>
              <a:gd name="adj1" fmla="val 9122"/>
              <a:gd name="adj2" fmla="val 453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3764125" flipV="1">
            <a:off x="3475223" y="3043832"/>
            <a:ext cx="534316" cy="2574387"/>
          </a:xfrm>
          <a:prstGeom prst="downArrow">
            <a:avLst>
              <a:gd name="adj1" fmla="val 9122"/>
              <a:gd name="adj2" fmla="val 453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8753016" flipV="1">
            <a:off x="3525062" y="1377787"/>
            <a:ext cx="534316" cy="2529344"/>
          </a:xfrm>
          <a:prstGeom prst="downArrow">
            <a:avLst>
              <a:gd name="adj1" fmla="val 9122"/>
              <a:gd name="adj2" fmla="val 453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97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16860" r="16654" b="62077"/>
          <a:stretch/>
        </p:blipFill>
        <p:spPr bwMode="auto">
          <a:xfrm>
            <a:off x="393897" y="225081"/>
            <a:ext cx="11521438" cy="353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85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917319"/>
              </p:ext>
            </p:extLst>
          </p:nvPr>
        </p:nvGraphicFramePr>
        <p:xfrm>
          <a:off x="1800666" y="267285"/>
          <a:ext cx="8370276" cy="6484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0092"/>
                <a:gridCol w="2790092"/>
                <a:gridCol w="2790092"/>
              </a:tblGrid>
              <a:tr h="226377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Ориентирование - это определение на местности наблюдателем своего местоположения относительно сторон горизонта.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Если в полдень встать спиной к Солнцу и развести руки, то падающая от вас тень будет указывать Север.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Компас – это прибор, используемый для определения сторон света.</a:t>
                      </a:r>
                      <a:endParaRPr lang="ru-RU" sz="2400" dirty="0"/>
                    </a:p>
                  </a:txBody>
                  <a:tcPr/>
                </a:tc>
              </a:tr>
              <a:tr h="209936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 южных склонах весной быстрее сходит снег, гуще растет трава.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Север, юг,</a:t>
                      </a:r>
                      <a:r>
                        <a:rPr lang="ru-RU" sz="2400" baseline="0" dirty="0" smtClean="0"/>
                        <a:t> запад и северо-восток – это </a:t>
                      </a:r>
                      <a:r>
                        <a:rPr lang="ru-RU" sz="2400" dirty="0" smtClean="0"/>
                        <a:t>основные стороны горизонта.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Азимут  на север равен </a:t>
                      </a:r>
                    </a:p>
                    <a:p>
                      <a:pPr algn="ctr"/>
                      <a:r>
                        <a:rPr lang="ru-RU" sz="2800" dirty="0" smtClean="0"/>
                        <a:t>0 градусов.</a:t>
                      </a:r>
                      <a:endParaRPr lang="ru-RU" sz="2800" dirty="0"/>
                    </a:p>
                  </a:txBody>
                  <a:tcPr/>
                </a:tc>
              </a:tr>
              <a:tr h="209936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Компас впервые изобрели</a:t>
                      </a:r>
                      <a:r>
                        <a:rPr lang="ru-RU" sz="2800" baseline="0" dirty="0" smtClean="0"/>
                        <a:t> в Китае.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Азимут – это угол между направлением на север и направление на объект, измеряемый</a:t>
                      </a:r>
                      <a:r>
                        <a:rPr lang="ru-RU" sz="2000" baseline="0" dirty="0" smtClean="0"/>
                        <a:t> против часовой стрелки.</a:t>
                      </a:r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Азимут  на восток  равен </a:t>
                      </a:r>
                    </a:p>
                    <a:p>
                      <a:pPr algn="ctr"/>
                      <a:r>
                        <a:rPr lang="ru-RU" sz="2800" dirty="0" smtClean="0"/>
                        <a:t>90 градусам.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Крест 2"/>
          <p:cNvSpPr/>
          <p:nvPr/>
        </p:nvSpPr>
        <p:spPr>
          <a:xfrm>
            <a:off x="2236763" y="482991"/>
            <a:ext cx="1927274" cy="1730326"/>
          </a:xfrm>
          <a:prstGeom prst="plus">
            <a:avLst>
              <a:gd name="adj" fmla="val 40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рест 3"/>
          <p:cNvSpPr/>
          <p:nvPr/>
        </p:nvSpPr>
        <p:spPr>
          <a:xfrm>
            <a:off x="2236763" y="2583766"/>
            <a:ext cx="1927274" cy="1730326"/>
          </a:xfrm>
          <a:prstGeom prst="plus">
            <a:avLst>
              <a:gd name="adj" fmla="val 40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рест 4"/>
          <p:cNvSpPr/>
          <p:nvPr/>
        </p:nvSpPr>
        <p:spPr>
          <a:xfrm>
            <a:off x="2105464" y="4764259"/>
            <a:ext cx="1927274" cy="1730326"/>
          </a:xfrm>
          <a:prstGeom prst="plus">
            <a:avLst>
              <a:gd name="adj" fmla="val 40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рест 5"/>
          <p:cNvSpPr/>
          <p:nvPr/>
        </p:nvSpPr>
        <p:spPr>
          <a:xfrm>
            <a:off x="5022167" y="548640"/>
            <a:ext cx="1927274" cy="1730326"/>
          </a:xfrm>
          <a:prstGeom prst="plus">
            <a:avLst>
              <a:gd name="adj" fmla="val 40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рест 6"/>
          <p:cNvSpPr/>
          <p:nvPr/>
        </p:nvSpPr>
        <p:spPr>
          <a:xfrm>
            <a:off x="7901355" y="2583766"/>
            <a:ext cx="1927274" cy="1730326"/>
          </a:xfrm>
          <a:prstGeom prst="plus">
            <a:avLst>
              <a:gd name="adj" fmla="val 40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рест 7"/>
          <p:cNvSpPr/>
          <p:nvPr/>
        </p:nvSpPr>
        <p:spPr>
          <a:xfrm>
            <a:off x="7901355" y="4900247"/>
            <a:ext cx="1927274" cy="1730326"/>
          </a:xfrm>
          <a:prstGeom prst="plus">
            <a:avLst>
              <a:gd name="adj" fmla="val 40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ест 8"/>
          <p:cNvSpPr/>
          <p:nvPr/>
        </p:nvSpPr>
        <p:spPr>
          <a:xfrm>
            <a:off x="7990450" y="445477"/>
            <a:ext cx="1927274" cy="1730326"/>
          </a:xfrm>
          <a:prstGeom prst="plus">
            <a:avLst>
              <a:gd name="adj" fmla="val 40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ольцо 9"/>
          <p:cNvSpPr/>
          <p:nvPr/>
        </p:nvSpPr>
        <p:spPr>
          <a:xfrm>
            <a:off x="5162843" y="2780714"/>
            <a:ext cx="1547446" cy="1533378"/>
          </a:xfrm>
          <a:prstGeom prst="donut">
            <a:avLst>
              <a:gd name="adj" fmla="val 194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5221458" y="4998721"/>
            <a:ext cx="1547446" cy="1533378"/>
          </a:xfrm>
          <a:prstGeom prst="donut">
            <a:avLst>
              <a:gd name="adj" fmla="val 194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690594" y="0"/>
            <a:ext cx="1042714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</a:t>
            </a:r>
            <a:endParaRPr lang="ru-RU" sz="199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62529" y="3321098"/>
            <a:ext cx="1681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Сверить свои записи с доской и за верный  ответ поставить себе по 1 баллу (максимум 7 баллов).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06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009" y="0"/>
            <a:ext cx="6423630" cy="43553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" y="633046"/>
            <a:ext cx="425969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 – 15 баллов  -  отлично</a:t>
            </a:r>
          </a:p>
          <a:p>
            <a:r>
              <a:rPr lang="ru-RU" dirty="0" smtClean="0"/>
              <a:t>10-13 б.  -  хорошо</a:t>
            </a:r>
          </a:p>
          <a:p>
            <a:r>
              <a:rPr lang="ru-RU" dirty="0" smtClean="0"/>
              <a:t>7- 9 б. -  неплохо</a:t>
            </a:r>
          </a:p>
          <a:p>
            <a:r>
              <a:rPr lang="ru-RU" dirty="0" smtClean="0"/>
              <a:t>Менее 7 – необходимо поработать дома.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Д/З</a:t>
            </a:r>
          </a:p>
          <a:p>
            <a:r>
              <a:rPr lang="ru-RU" dirty="0"/>
              <a:t> </a:t>
            </a:r>
            <a:r>
              <a:rPr lang="ru-RU" dirty="0" smtClean="0"/>
              <a:t>параграф 8, учить термины.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12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xn--e1afbgaflgecd4a8b1g.xn--p1ai/uploads/posts/2016-07/1469646140_b9b404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158" y="-1300633"/>
            <a:ext cx="13040750" cy="888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70977" y="430794"/>
            <a:ext cx="8412752" cy="954107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Представьте себе, что вы пошли в лес и заблудились. </a:t>
            </a:r>
          </a:p>
          <a:p>
            <a:pPr algn="ctr"/>
            <a:r>
              <a:rPr lang="ru-RU" sz="2800" dirty="0" smtClean="0"/>
              <a:t>Что вы чувствуете, оказавшись в данной ситуации?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44510" y="1653585"/>
            <a:ext cx="6958059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Есть ли выход из данного положения?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85162" y="6033701"/>
            <a:ext cx="8103565" cy="95410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Чтобы этого не случилось…</a:t>
            </a:r>
          </a:p>
          <a:p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нужно знать для того, чтобы ориентироваться?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5062" y="-598884"/>
            <a:ext cx="3310597" cy="71096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Согласно статистике ГУ МЧС по региону, с начала 2017 года в подмосковных лесах потерялись 989 человек. </a:t>
            </a:r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b="1" dirty="0"/>
              <a:t>За два месяца в лесах Ленинградской области заблудились больше 100 человек</a:t>
            </a:r>
            <a:r>
              <a:rPr lang="ru-RU" sz="2400" b="1" dirty="0" smtClean="0"/>
              <a:t>.</a:t>
            </a:r>
          </a:p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С начала этого года в лесах Вологодской области заблудились 26 человек, 7 человек погибли в лесу.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117059" y="2633706"/>
            <a:ext cx="36716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Спасатели МЧС напоминают: если вы заблудились, главное - не упустить драгоценное время и сразу звонить в службу спасения: с мобильного телефона - по номеру 112. Но если телефона нет,  закончилась зарядка или  нет сотовой связи?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8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868" y="402660"/>
            <a:ext cx="2966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сегодняшнего урока?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51495" y="402660"/>
            <a:ext cx="552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Научиться определять местоположение на местности.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52514" y="2152357"/>
            <a:ext cx="581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Определение своего местоположения на местности ….. -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721406"/>
              </p:ext>
            </p:extLst>
          </p:nvPr>
        </p:nvGraphicFramePr>
        <p:xfrm>
          <a:off x="681502" y="2799472"/>
          <a:ext cx="10839934" cy="1266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281"/>
                <a:gridCol w="774281"/>
                <a:gridCol w="774281"/>
                <a:gridCol w="774281"/>
                <a:gridCol w="774281"/>
                <a:gridCol w="774281"/>
                <a:gridCol w="774281"/>
                <a:gridCol w="774281"/>
                <a:gridCol w="774281"/>
                <a:gridCol w="774281"/>
                <a:gridCol w="774281"/>
                <a:gridCol w="774281"/>
                <a:gridCol w="774281"/>
                <a:gridCol w="774281"/>
              </a:tblGrid>
              <a:tr h="1266092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6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sz="6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sz="6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6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6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6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sz="6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sz="6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6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6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6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6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sz="6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6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924017"/>
              </p:ext>
            </p:extLst>
          </p:nvPr>
        </p:nvGraphicFramePr>
        <p:xfrm>
          <a:off x="681502" y="2799472"/>
          <a:ext cx="10839934" cy="1266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281"/>
                <a:gridCol w="774281"/>
                <a:gridCol w="774281"/>
                <a:gridCol w="774281"/>
                <a:gridCol w="774281"/>
                <a:gridCol w="774281"/>
                <a:gridCol w="774281"/>
                <a:gridCol w="774281"/>
                <a:gridCol w="774281"/>
                <a:gridCol w="774281"/>
                <a:gridCol w="774281"/>
                <a:gridCol w="774281"/>
                <a:gridCol w="774281"/>
                <a:gridCol w="774281"/>
              </a:tblGrid>
              <a:tr h="1266092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6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sz="6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6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6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sz="6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6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6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sz="6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6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sz="6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6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sz="6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6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6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06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6493" y="448174"/>
            <a:ext cx="892360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ОРИЕНТИРОВАНИЕ?</a:t>
            </a:r>
            <a:endParaRPr lang="ru-RU" sz="2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Найдите определение понятия в учебнике. Прочтите. </a:t>
            </a:r>
            <a:endParaRPr lang="ru-RU" sz="2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-Что для этого нужно знать и уметь?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-Что вы знаете про стороны горизонта? 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44270" y="2144371"/>
            <a:ext cx="220034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(стороны горизонта)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47935" y="2821515"/>
            <a:ext cx="381745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(основных – 4, промежуточных – 4). 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20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четверенная стрелка 1"/>
          <p:cNvSpPr/>
          <p:nvPr/>
        </p:nvSpPr>
        <p:spPr>
          <a:xfrm>
            <a:off x="2831373" y="675249"/>
            <a:ext cx="6340762" cy="5908431"/>
          </a:xfrm>
          <a:prstGeom prst="quadArrow">
            <a:avLst>
              <a:gd name="adj1" fmla="val 4259"/>
              <a:gd name="adj2" fmla="val 4910"/>
              <a:gd name="adj3" fmla="val 2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четверенная стрелка 2"/>
          <p:cNvSpPr/>
          <p:nvPr/>
        </p:nvSpPr>
        <p:spPr>
          <a:xfrm rot="19027905">
            <a:off x="2949064" y="769941"/>
            <a:ext cx="6105379" cy="5719047"/>
          </a:xfrm>
          <a:prstGeom prst="quadArrow">
            <a:avLst>
              <a:gd name="adj1" fmla="val 2365"/>
              <a:gd name="adj2" fmla="val 3162"/>
              <a:gd name="adj3" fmla="val 225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1393" y="205713"/>
            <a:ext cx="6129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Подпишите основные стороны горизонта.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63758" y="305917"/>
            <a:ext cx="4998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Подпишите промежуточные стороны горизонта.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08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четверенная стрелка 1"/>
          <p:cNvSpPr/>
          <p:nvPr/>
        </p:nvSpPr>
        <p:spPr>
          <a:xfrm>
            <a:off x="2831373" y="844061"/>
            <a:ext cx="6105379" cy="5739619"/>
          </a:xfrm>
          <a:prstGeom prst="quadArrow">
            <a:avLst>
              <a:gd name="adj1" fmla="val 4259"/>
              <a:gd name="adj2" fmla="val 4910"/>
              <a:gd name="adj3" fmla="val 2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9909" y="205713"/>
            <a:ext cx="6129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Подпишите основные стороны горизонта.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250" y="542779"/>
            <a:ext cx="4998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Подпишите промежуточные стороны горизонта. </a:t>
            </a:r>
            <a:endParaRPr lang="ru-RU" dirty="0"/>
          </a:p>
        </p:txBody>
      </p:sp>
      <p:sp>
        <p:nvSpPr>
          <p:cNvPr id="5" name="Счетверенная стрелка 4"/>
          <p:cNvSpPr/>
          <p:nvPr/>
        </p:nvSpPr>
        <p:spPr>
          <a:xfrm rot="19027905">
            <a:off x="2838369" y="861884"/>
            <a:ext cx="6105379" cy="5719047"/>
          </a:xfrm>
          <a:prstGeom prst="quadArrow">
            <a:avLst>
              <a:gd name="adj1" fmla="val 2365"/>
              <a:gd name="adj2" fmla="val 3162"/>
              <a:gd name="adj3" fmla="val 225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10986" y="-209785"/>
            <a:ext cx="6992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  <a:endParaRPr lang="ru-RU" sz="9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8388" y="575045"/>
            <a:ext cx="12250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err="1" smtClean="0">
                <a:solidFill>
                  <a:srgbClr val="FFC000"/>
                </a:solidFill>
              </a:rPr>
              <a:t>сз</a:t>
            </a:r>
            <a:endParaRPr lang="ru-RU" sz="96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94536" y="2790708"/>
            <a:ext cx="7938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</a:rPr>
              <a:t>в</a:t>
            </a:r>
            <a:endParaRPr lang="ru-RU" sz="9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6147" y="2790708"/>
            <a:ext cx="7104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</a:rPr>
              <a:t>з</a:t>
            </a:r>
            <a:endParaRPr lang="ru-RU" sz="9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3646" y="5294141"/>
            <a:ext cx="11112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</a:rPr>
              <a:t>ю</a:t>
            </a:r>
            <a:endParaRPr lang="ru-RU" sz="9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77482" y="4884350"/>
            <a:ext cx="16369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C000"/>
                </a:solidFill>
              </a:rPr>
              <a:t>юз</a:t>
            </a:r>
            <a:endParaRPr lang="ru-RU" sz="9600" b="1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73454" y="4884350"/>
            <a:ext cx="17203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err="1" smtClean="0">
                <a:solidFill>
                  <a:srgbClr val="FFC000"/>
                </a:solidFill>
              </a:rPr>
              <a:t>юв</a:t>
            </a:r>
            <a:endParaRPr lang="ru-RU" sz="9600" b="1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00316" y="691661"/>
            <a:ext cx="13083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err="1" smtClean="0">
                <a:solidFill>
                  <a:srgbClr val="FFC000"/>
                </a:solidFill>
              </a:rPr>
              <a:t>св</a:t>
            </a:r>
            <a:endParaRPr lang="ru-RU" sz="9600" b="1" dirty="0">
              <a:solidFill>
                <a:srgbClr val="FFC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91978" y="990543"/>
            <a:ext cx="2713631" cy="210519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Проверим знание сторон горизонта и умение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ориентироваться на плоскости.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botan.cc/prepod/_bloks/pic/fvdcfjz-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" y="0"/>
            <a:ext cx="9243663" cy="739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1541152" y="1496099"/>
            <a:ext cx="484020" cy="5147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533285" y="1505181"/>
            <a:ext cx="0" cy="95680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2038111" y="1505181"/>
            <a:ext cx="485766" cy="52873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521439" y="1520228"/>
            <a:ext cx="0" cy="95680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398390" y="3931745"/>
            <a:ext cx="4089596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Сверить свои рисунки с доской и за верный  рисунок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оставить себе 1 балл.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7" name="TextBox 2056"/>
          <p:cNvSpPr txBox="1"/>
          <p:nvPr/>
        </p:nvSpPr>
        <p:spPr>
          <a:xfrm>
            <a:off x="3999733" y="905804"/>
            <a:ext cx="481734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 клетки на север</a:t>
            </a:r>
          </a:p>
          <a:p>
            <a:r>
              <a:rPr lang="ru-RU" sz="3200" b="1" dirty="0" smtClean="0"/>
              <a:t>1 клетка на юго-восток</a:t>
            </a:r>
          </a:p>
          <a:p>
            <a:r>
              <a:rPr lang="ru-RU" sz="3200" b="1" dirty="0" smtClean="0"/>
              <a:t>1 клетка на северо-восток</a:t>
            </a:r>
          </a:p>
          <a:p>
            <a:r>
              <a:rPr lang="ru-RU" sz="3200" b="1" dirty="0" smtClean="0"/>
              <a:t>2 клетки на юг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95644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/>
      <p:bldP spid="14" grpId="0"/>
      <p:bldP spid="15" grpId="0"/>
      <p:bldP spid="16" grpId="0"/>
      <p:bldP spid="17" grpId="0" animBg="1"/>
      <p:bldP spid="18" grpId="0"/>
      <p:bldP spid="20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424" y="319147"/>
            <a:ext cx="115645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Способы ориентирования на местности. </a:t>
            </a:r>
            <a:endParaRPr lang="ru-RU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711" y="1188051"/>
            <a:ext cx="3821892" cy="254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3" y="1209675"/>
            <a:ext cx="3363552" cy="252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s018.radikal.ru/i500/1201/b2/ad87f02b14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369" y="1150144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3" y="3914057"/>
            <a:ext cx="3479393" cy="231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ttps://www.photogorky.ru/photos/ed892799e57374e323dc606a78322c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711" y="3914056"/>
            <a:ext cx="3911628" cy="231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2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333v.ru/uploads/82/822a08e0733a2cd6b9d078f7e096579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3"/>
          <a:stretch/>
        </p:blipFill>
        <p:spPr bwMode="auto">
          <a:xfrm flipH="1">
            <a:off x="-82503" y="-626094"/>
            <a:ext cx="12274502" cy="748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4" descr="1_ori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652" y="2647137"/>
            <a:ext cx="4014475" cy="3184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894735" y="686251"/>
            <a:ext cx="32839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Если в полдень встать спиной к Солнцу и развести руки, то падающая от вас тень будет указывать Север, позади вас будет Юг, справа – Восток, слева – Запад.</a:t>
            </a:r>
          </a:p>
        </p:txBody>
      </p:sp>
      <p:pic>
        <p:nvPicPr>
          <p:cNvPr id="2054" name="Picture 6" descr="https://fs00.infourok.ru/images/doc/277/282655/img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439" y="2088782"/>
            <a:ext cx="4990895" cy="374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94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yzhivaj.ru/wp-content/uploads/2016/01/15_zv_putev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48" y="0"/>
            <a:ext cx="10040477" cy="661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931</Words>
  <Application>Microsoft Office PowerPoint</Application>
  <PresentationFormat>Произвольный</PresentationFormat>
  <Paragraphs>154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по определению азимута.</vt:lpstr>
      <vt:lpstr>Задание : составь памятку для определения Азимута, используя стр.46 (2 абзац) ПАМЯТКА «Последовательность определения азимута»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28</cp:revision>
  <dcterms:created xsi:type="dcterms:W3CDTF">2017-11-06T16:43:27Z</dcterms:created>
  <dcterms:modified xsi:type="dcterms:W3CDTF">2018-03-01T09:53:44Z</dcterms:modified>
</cp:coreProperties>
</file>