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notesMasterIdLst>
    <p:notesMasterId r:id="rId15"/>
  </p:notesMasterIdLst>
  <p:sldIdLst>
    <p:sldId id="257" r:id="rId2"/>
    <p:sldId id="264" r:id="rId3"/>
    <p:sldId id="258" r:id="rId4"/>
    <p:sldId id="265" r:id="rId5"/>
    <p:sldId id="266" r:id="rId6"/>
    <p:sldId id="267" r:id="rId7"/>
    <p:sldId id="268" r:id="rId8"/>
    <p:sldId id="259" r:id="rId9"/>
    <p:sldId id="272" r:id="rId10"/>
    <p:sldId id="260" r:id="rId11"/>
    <p:sldId id="261" r:id="rId12"/>
    <p:sldId id="262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0" autoAdjust="0"/>
    <p:restoredTop sz="94737" autoAdjust="0"/>
  </p:normalViewPr>
  <p:slideViewPr>
    <p:cSldViewPr>
      <p:cViewPr varScale="1">
        <p:scale>
          <a:sx n="62" d="100"/>
          <a:sy n="62" d="100"/>
        </p:scale>
        <p:origin x="-148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D5BAF-51B2-44D4-80FD-DCC617FA649A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7FE72-CFEF-4A64-BAE3-43CD75D3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915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2143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6993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3871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9225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3643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9092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6797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4941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5594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7048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47FD-A03A-4053-A6B7-1E04F313C3FC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6827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347FD-A03A-4053-A6B7-1E04F313C3FC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01484-CDBF-4C49-A27F-A857AE6A11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8048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gwto.com/wto.asp?id=5223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nyu.edu/dental/nexus/images/winter2009/uncaptial.jpg"/>
          <p:cNvPicPr>
            <a:picLocks noChangeAspect="1" noChangeArrowheads="1"/>
          </p:cNvPicPr>
          <p:nvPr/>
        </p:nvPicPr>
        <p:blipFill>
          <a:blip r:embed="rId2" cstate="email">
            <a:lum bright="30000"/>
          </a:blip>
          <a:srcRect/>
          <a:stretch>
            <a:fillRect/>
          </a:stretch>
        </p:blipFill>
        <p:spPr bwMode="auto">
          <a:xfrm>
            <a:off x="0" y="3645024"/>
            <a:ext cx="3802885" cy="29352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179512" y="332656"/>
            <a:ext cx="83529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3200" dirty="0" smtClean="0">
                <a:latin typeface="Times New Roman" pitchFamily="18" charset="0"/>
                <a:cs typeface="Times New Roman" pitchFamily="18" charset="0"/>
              </a:rPr>
              <a:t>Название  конкурсной работы:</a:t>
            </a:r>
            <a:r>
              <a:rPr lang="ru-RU" altLang="ru-RU" sz="32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i="1" dirty="0" smtClean="0">
                <a:latin typeface="Times New Roman" pitchFamily="18" charset="0"/>
                <a:cs typeface="Times New Roman" pitchFamily="18" charset="0"/>
              </a:rPr>
              <a:t> Презентация к уроку по учебному предмету </a:t>
            </a:r>
            <a:r>
              <a:rPr lang="ru-RU" altLang="ru-RU" sz="3200" i="1" dirty="0" smtClean="0">
                <a:latin typeface="Times New Roman" pitchFamily="18" charset="0"/>
                <a:cs typeface="Times New Roman" pitchFamily="18" charset="0"/>
              </a:rPr>
              <a:t>«География» на </a:t>
            </a:r>
            <a:r>
              <a:rPr lang="ru-RU" altLang="ru-RU" sz="3200" i="1" dirty="0" smtClean="0">
                <a:latin typeface="Times New Roman" pitchFamily="18" charset="0"/>
                <a:cs typeface="Times New Roman" pitchFamily="18" charset="0"/>
              </a:rPr>
              <a:t>тему:</a:t>
            </a:r>
            <a:br>
              <a:rPr lang="ru-RU" altLang="ru-RU" sz="3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ВСЕМИРНЫЕ   (МЕЖДУНАРОДНЫЕ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ЭКОНОМИЧЕСКИЕ   ОТНОШЕНИЯ»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4005064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R="0" algn="r"/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Автор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—  разработчик презентации</a:t>
            </a:r>
            <a:endParaRPr lang="en-US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R="0"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Орлова Ольга Александровна,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R="0"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учитель географии </a:t>
            </a:r>
          </a:p>
          <a:p>
            <a:pPr marR="0" algn="r"/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муниципального бюджетного общеобразовательного</a:t>
            </a:r>
          </a:p>
          <a:p>
            <a:pPr marR="0" algn="r"/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учреждения средней школы №31</a:t>
            </a:r>
          </a:p>
          <a:p>
            <a:pPr marR="0"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г.Сургут</a:t>
            </a:r>
          </a:p>
        </p:txBody>
      </p:sp>
    </p:spTree>
    <p:extLst>
      <p:ext uri="{BB962C8B-B14F-4D97-AF65-F5344CB8AC3E}">
        <p14:creationId xmlns:p14="http://schemas.microsoft.com/office/powerpoint/2010/main" xmlns="" val="411471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3940" y="4278740"/>
            <a:ext cx="3237148" cy="2427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357" y="133550"/>
            <a:ext cx="8682981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Международные </a:t>
            </a:r>
          </a:p>
          <a:p>
            <a:pPr algn="ctr"/>
            <a:r>
              <a:rPr lang="ru-RU" sz="4000" b="1" dirty="0" smtClean="0"/>
              <a:t>финансово-кредитные отношения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4684" y="3252810"/>
            <a:ext cx="3697236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1- предоставление</a:t>
            </a:r>
          </a:p>
          <a:p>
            <a:r>
              <a:rPr lang="ru-RU" sz="2800" b="1" dirty="0" smtClean="0"/>
              <a:t> кредитов и займов</a:t>
            </a:r>
            <a:endParaRPr lang="ru-RU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62515" y="3252810"/>
            <a:ext cx="4301974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2- экспорт капитала</a:t>
            </a:r>
          </a:p>
          <a:p>
            <a:r>
              <a:rPr lang="ru-RU" sz="2800" b="1" dirty="0" smtClean="0"/>
              <a:t> (прямые инвестиции </a:t>
            </a:r>
          </a:p>
          <a:p>
            <a:r>
              <a:rPr lang="ru-RU" sz="2800" b="1" dirty="0" smtClean="0"/>
              <a:t>в создание объектов)</a:t>
            </a:r>
            <a:endParaRPr lang="ru-RU" sz="2800" b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103808" y="2029659"/>
            <a:ext cx="2354560" cy="11039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endCxn id="3" idx="0"/>
          </p:cNvCxnSpPr>
          <p:nvPr/>
        </p:nvCxnSpPr>
        <p:spPr>
          <a:xfrm flipH="1">
            <a:off x="2003302" y="2029659"/>
            <a:ext cx="1848618" cy="12231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2238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877" y="223953"/>
            <a:ext cx="8572135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Международное </a:t>
            </a:r>
          </a:p>
          <a:p>
            <a:pPr algn="ctr"/>
            <a:r>
              <a:rPr lang="ru-RU" sz="4000" b="1" dirty="0" smtClean="0"/>
              <a:t>производственное сотрудничество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1085" y="2398987"/>
            <a:ext cx="4034547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1- международные</a:t>
            </a:r>
          </a:p>
          <a:p>
            <a:r>
              <a:rPr lang="ru-RU" sz="2800" b="1" dirty="0" smtClean="0"/>
              <a:t> специализация </a:t>
            </a:r>
          </a:p>
          <a:p>
            <a:r>
              <a:rPr lang="ru-RU" sz="2800" b="1" dirty="0" smtClean="0"/>
              <a:t>и кооперирование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985511" y="4182739"/>
            <a:ext cx="3504984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/>
              <a:t>2- совместное </a:t>
            </a:r>
          </a:p>
          <a:p>
            <a:r>
              <a:rPr lang="ru-RU" sz="3200" b="1" dirty="0" smtClean="0"/>
              <a:t>производство </a:t>
            </a:r>
          </a:p>
          <a:p>
            <a:r>
              <a:rPr lang="ru-RU" sz="3200" b="1" dirty="0" smtClean="0"/>
              <a:t>продукции (СП)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479236" y="5301208"/>
            <a:ext cx="3557259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/>
              <a:t>3- содействие</a:t>
            </a:r>
          </a:p>
          <a:p>
            <a:r>
              <a:rPr lang="ru-RU" sz="3200" b="1" dirty="0" smtClean="0"/>
              <a:t> в капитальном</a:t>
            </a:r>
          </a:p>
          <a:p>
            <a:r>
              <a:rPr lang="ru-RU" sz="3200" b="1" dirty="0" smtClean="0"/>
              <a:t> строительстве</a:t>
            </a:r>
            <a:endParaRPr lang="ru-RU" sz="3200" b="1" dirty="0"/>
          </a:p>
        </p:txBody>
      </p:sp>
      <p:cxnSp>
        <p:nvCxnSpPr>
          <p:cNvPr id="7" name="Прямая соединительная линия 6"/>
          <p:cNvCxnSpPr>
            <a:endCxn id="3" idx="0"/>
          </p:cNvCxnSpPr>
          <p:nvPr/>
        </p:nvCxnSpPr>
        <p:spPr>
          <a:xfrm flipH="1">
            <a:off x="2118359" y="2162945"/>
            <a:ext cx="2017273" cy="23604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endCxn id="4" idx="0"/>
          </p:cNvCxnSpPr>
          <p:nvPr/>
        </p:nvCxnSpPr>
        <p:spPr>
          <a:xfrm flipH="1">
            <a:off x="3738003" y="2156721"/>
            <a:ext cx="1631884" cy="20260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endCxn id="5" idx="0"/>
          </p:cNvCxnSpPr>
          <p:nvPr/>
        </p:nvCxnSpPr>
        <p:spPr>
          <a:xfrm>
            <a:off x="5940152" y="1988840"/>
            <a:ext cx="1317714" cy="33123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8807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38988"/>
            <a:ext cx="8892480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Научно-техническое сотрудничество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412776"/>
            <a:ext cx="619272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1- международный обмен </a:t>
            </a:r>
          </a:p>
          <a:p>
            <a:r>
              <a:rPr lang="ru-RU" sz="3200" b="1" dirty="0" smtClean="0"/>
              <a:t>научно-техническими знаниями</a:t>
            </a:r>
          </a:p>
          <a:p>
            <a:r>
              <a:rPr lang="ru-RU" sz="3200" b="1" dirty="0" smtClean="0"/>
              <a:t> (патентами, лицензиями)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840068" y="3789040"/>
            <a:ext cx="5366469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2- совместные научные</a:t>
            </a:r>
          </a:p>
          <a:p>
            <a:r>
              <a:rPr lang="ru-RU" sz="3200" b="1" dirty="0" smtClean="0"/>
              <a:t> разработки, проекты  </a:t>
            </a:r>
          </a:p>
          <a:p>
            <a:r>
              <a:rPr lang="ru-RU" sz="3200" b="1" dirty="0" smtClean="0"/>
              <a:t>( МКС, «</a:t>
            </a:r>
            <a:r>
              <a:rPr lang="ru-RU" sz="3200" b="1" dirty="0" err="1" smtClean="0"/>
              <a:t>Интеркосмос</a:t>
            </a:r>
            <a:r>
              <a:rPr lang="ru-RU" sz="3200" b="1" dirty="0" smtClean="0"/>
              <a:t>», </a:t>
            </a:r>
          </a:p>
          <a:p>
            <a:r>
              <a:rPr lang="ru-RU" sz="3200" b="1" dirty="0" smtClean="0"/>
              <a:t>охрана окружающей среды)</a:t>
            </a:r>
            <a:endParaRPr lang="ru-RU" sz="3200" b="1" dirty="0"/>
          </a:p>
        </p:txBody>
      </p:sp>
      <p:cxnSp>
        <p:nvCxnSpPr>
          <p:cNvPr id="6" name="Прямая соединительная линия 5"/>
          <p:cNvCxnSpPr>
            <a:stCxn id="2" idx="2"/>
            <a:endCxn id="3" idx="0"/>
          </p:cNvCxnSpPr>
          <p:nvPr/>
        </p:nvCxnSpPr>
        <p:spPr>
          <a:xfrm flipH="1" flipV="1">
            <a:off x="3347881" y="1412776"/>
            <a:ext cx="1205863" cy="496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102398"/>
            <a:ext cx="2732564" cy="2732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9858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33365"/>
            <a:ext cx="684076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b="1" dirty="0" smtClean="0"/>
              <a:t>Международный туризм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5960" y="741250"/>
            <a:ext cx="7128328" cy="535204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/>
              <a:t>По целям</a:t>
            </a:r>
            <a:r>
              <a:rPr lang="ru-RU" sz="3200" b="1" i="1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Оздоровительный (рекреационный)</a:t>
            </a:r>
          </a:p>
          <a:p>
            <a:r>
              <a:rPr lang="ru-RU" sz="3200" b="1" i="1" dirty="0" smtClean="0"/>
              <a:t>- Познавательный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Деловой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Научный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Экологический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Экстремальный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Экзотический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Космический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02034" y="3072380"/>
            <a:ext cx="5241966" cy="35394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По способу передвижения:</a:t>
            </a:r>
          </a:p>
          <a:p>
            <a:r>
              <a:rPr lang="ru-RU" sz="3200" b="1" dirty="0" smtClean="0"/>
              <a:t>- Автомобильный</a:t>
            </a:r>
          </a:p>
          <a:p>
            <a:pPr marL="457200" indent="-457200">
              <a:buFontTx/>
              <a:buChar char="-"/>
            </a:pPr>
            <a:r>
              <a:rPr lang="ru-RU" sz="3200" b="1" dirty="0" err="1" smtClean="0"/>
              <a:t>Ж.д</a:t>
            </a:r>
            <a:r>
              <a:rPr lang="ru-RU" sz="3200" b="1" dirty="0" smtClean="0"/>
              <a:t>.</a:t>
            </a:r>
          </a:p>
          <a:p>
            <a:pPr marL="457200" indent="-457200">
              <a:buFontTx/>
              <a:buChar char="-"/>
            </a:pPr>
            <a:r>
              <a:rPr lang="ru-RU" sz="3200" b="1" dirty="0" smtClean="0"/>
              <a:t>Авиа</a:t>
            </a:r>
          </a:p>
          <a:p>
            <a:pPr marL="457200" indent="-457200">
              <a:buFontTx/>
              <a:buChar char="-"/>
            </a:pPr>
            <a:r>
              <a:rPr lang="ru-RU" sz="3200" b="1" dirty="0" smtClean="0"/>
              <a:t>Речной</a:t>
            </a:r>
          </a:p>
          <a:p>
            <a:pPr marL="457200" indent="-457200">
              <a:buFontTx/>
              <a:buChar char="-"/>
            </a:pPr>
            <a:r>
              <a:rPr lang="ru-RU" sz="3200" b="1" dirty="0" smtClean="0"/>
              <a:t>Морской круизный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181806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5076"/>
            <a:ext cx="896448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</a:rPr>
              <a:t>Международные экономические отношения </a:t>
            </a:r>
            <a:r>
              <a:rPr lang="ru-RU" sz="2800" dirty="0"/>
              <a:t>- связи, устанавливающиеся между странами мира в результате торговли, миграции рабочей силы, вывоза капитала, международного кредита, валютных отношений и научно-технического сотрудничества.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2715421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СЕВЕР</a:t>
            </a:r>
            <a:endParaRPr lang="ru-RU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148064" y="2751141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ЮГ</a:t>
            </a:r>
            <a:endParaRPr lang="ru-RU" sz="4000" b="1" dirty="0"/>
          </a:p>
        </p:txBody>
      </p:sp>
      <p:cxnSp>
        <p:nvCxnSpPr>
          <p:cNvPr id="8" name="Прямая со стрелкой 7"/>
          <p:cNvCxnSpPr>
            <a:endCxn id="6" idx="1"/>
          </p:cNvCxnSpPr>
          <p:nvPr/>
        </p:nvCxnSpPr>
        <p:spPr>
          <a:xfrm>
            <a:off x="2520131" y="3105084"/>
            <a:ext cx="2627933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19931" y="3717032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СЕВЕР</a:t>
            </a:r>
            <a:endParaRPr lang="ru-RU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148064" y="3717032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СЕВЕР</a:t>
            </a:r>
            <a:endParaRPr lang="ru-RU" sz="4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007963" y="4653136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ЮГ</a:t>
            </a:r>
            <a:endParaRPr lang="ru-RU" sz="4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175737" y="4653136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ЮГ</a:t>
            </a:r>
            <a:endParaRPr lang="ru-RU" sz="4000" b="1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2520130" y="4095862"/>
            <a:ext cx="2627933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520129" y="5007079"/>
            <a:ext cx="2627933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3770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190937" y="365492"/>
            <a:ext cx="8690118" cy="5889823"/>
            <a:chOff x="40907" y="365492"/>
            <a:chExt cx="8690118" cy="5889823"/>
          </a:xfrm>
        </p:grpSpPr>
        <p:sp>
          <p:nvSpPr>
            <p:cNvPr id="3" name="TextBox 2"/>
            <p:cNvSpPr txBox="1"/>
            <p:nvPr/>
          </p:nvSpPr>
          <p:spPr>
            <a:xfrm>
              <a:off x="2627784" y="365492"/>
              <a:ext cx="29517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 smtClean="0"/>
                <a:t>Формы  ВЭО</a:t>
              </a:r>
              <a:endParaRPr lang="ru-RU" sz="3600" b="1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0907" y="1194093"/>
              <a:ext cx="2982508" cy="95410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b="1" i="1" dirty="0" smtClean="0"/>
                <a:t>Мировая </a:t>
              </a:r>
            </a:p>
            <a:p>
              <a:pPr algn="ctr"/>
              <a:r>
                <a:rPr lang="ru-RU" sz="2800" b="1" i="1" dirty="0" smtClean="0"/>
                <a:t>торговля</a:t>
              </a:r>
              <a:endParaRPr lang="ru-RU" sz="2800" b="1" i="1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644008" y="1536336"/>
              <a:ext cx="4087017" cy="1815882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b="1" i="1" dirty="0" smtClean="0"/>
                <a:t>Международные</a:t>
              </a:r>
            </a:p>
            <a:p>
              <a:pPr algn="ctr"/>
              <a:r>
                <a:rPr lang="ru-RU" sz="2800" b="1" i="1" dirty="0" smtClean="0"/>
                <a:t>финансово-кредитные</a:t>
              </a:r>
            </a:p>
            <a:p>
              <a:pPr algn="ctr"/>
              <a:r>
                <a:rPr lang="ru-RU" sz="2800" b="1" i="1" dirty="0" smtClean="0"/>
                <a:t>отношения</a:t>
              </a:r>
              <a:endParaRPr lang="ru-RU" sz="2800" b="1" i="1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2951" y="2825005"/>
              <a:ext cx="3716679" cy="1403169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ru-RU" sz="2800" b="1" i="1" dirty="0" smtClean="0"/>
                <a:t>Международное</a:t>
              </a:r>
            </a:p>
            <a:p>
              <a:r>
                <a:rPr lang="ru-RU" sz="2800" b="1" i="1" dirty="0" smtClean="0"/>
                <a:t> производственное</a:t>
              </a:r>
            </a:p>
            <a:p>
              <a:r>
                <a:rPr lang="ru-RU" sz="2800" b="1" i="1" dirty="0" smtClean="0"/>
                <a:t> сотрудничество</a:t>
              </a:r>
              <a:endParaRPr lang="ru-RU" sz="2800" b="1" i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103636" y="3704527"/>
              <a:ext cx="3770802" cy="1384995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b="1" i="1" dirty="0" smtClean="0"/>
                <a:t>Научно-техническое </a:t>
              </a:r>
            </a:p>
            <a:p>
              <a:pPr algn="ctr"/>
              <a:r>
                <a:rPr lang="ru-RU" sz="2800" b="1" i="1" dirty="0" smtClean="0"/>
                <a:t>сотрудничество</a:t>
              </a:r>
              <a:endParaRPr lang="ru-RU" sz="2800" b="1" i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246974" y="5301208"/>
              <a:ext cx="3332515" cy="954107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b="1" i="1" dirty="0" smtClean="0"/>
                <a:t>Международный </a:t>
              </a:r>
            </a:p>
            <a:p>
              <a:pPr algn="ctr"/>
              <a:r>
                <a:rPr lang="ru-RU" sz="2800" b="1" i="1" dirty="0" smtClean="0"/>
                <a:t>туризм</a:t>
              </a:r>
              <a:endParaRPr lang="ru-RU" sz="2800" b="1" i="1" dirty="0"/>
            </a:p>
          </p:txBody>
        </p:sp>
        <p:cxnSp>
          <p:nvCxnSpPr>
            <p:cNvPr id="10" name="Прямая соединительная линия 9"/>
            <p:cNvCxnSpPr>
              <a:endCxn id="8" idx="0"/>
            </p:cNvCxnSpPr>
            <p:nvPr/>
          </p:nvCxnSpPr>
          <p:spPr>
            <a:xfrm flipH="1">
              <a:off x="3913232" y="1052736"/>
              <a:ext cx="111346" cy="4248472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>
              <a:endCxn id="5" idx="0"/>
            </p:cNvCxnSpPr>
            <p:nvPr/>
          </p:nvCxnSpPr>
          <p:spPr>
            <a:xfrm>
              <a:off x="5076056" y="895005"/>
              <a:ext cx="1611461" cy="641331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>
              <a:stCxn id="4" idx="0"/>
            </p:cNvCxnSpPr>
            <p:nvPr/>
          </p:nvCxnSpPr>
          <p:spPr>
            <a:xfrm flipV="1">
              <a:off x="1532161" y="921610"/>
              <a:ext cx="1429626" cy="272483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>
              <a:off x="4427984" y="1052736"/>
              <a:ext cx="108012" cy="2651791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flipH="1">
              <a:off x="2843808" y="1006724"/>
              <a:ext cx="619372" cy="1818281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182578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86764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</a:rPr>
              <a:t>Страны с открытой экономикой </a:t>
            </a:r>
            <a:r>
              <a:rPr lang="ru-RU" sz="2800" dirty="0"/>
              <a:t>- страны, активно участвующие в международных экономических связях, что позволяет им обеспечить значительную, а иногда и преобладающую часть своих доходов.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3861048"/>
            <a:ext cx="88204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Группы стран: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1. Относительно закрытые, с квотой &lt; 10% 2. Страны с </a:t>
            </a:r>
            <a:r>
              <a:rPr lang="ru-RU" sz="2800" dirty="0" smtClean="0"/>
              <a:t>умеренно </a:t>
            </a:r>
            <a:r>
              <a:rPr lang="ru-RU" sz="2800" b="1" dirty="0" smtClean="0"/>
              <a:t>открытой</a:t>
            </a:r>
            <a:r>
              <a:rPr lang="ru-RU" sz="2800" dirty="0"/>
              <a:t> </a:t>
            </a:r>
            <a:r>
              <a:rPr lang="ru-RU" sz="2800" b="1" dirty="0"/>
              <a:t>экономикой</a:t>
            </a:r>
            <a:r>
              <a:rPr lang="ru-RU" sz="2800" dirty="0"/>
              <a:t>, квота от 10 до 25% 3. </a:t>
            </a:r>
            <a:r>
              <a:rPr lang="ru-RU" sz="2800" b="1" dirty="0"/>
              <a:t>Страны</a:t>
            </a:r>
            <a:r>
              <a:rPr lang="ru-RU" sz="2800" dirty="0"/>
              <a:t> </a:t>
            </a:r>
            <a:r>
              <a:rPr lang="ru-RU" sz="2800" b="1" dirty="0"/>
              <a:t>с</a:t>
            </a:r>
            <a:r>
              <a:rPr lang="ru-RU" sz="2800" dirty="0"/>
              <a:t> </a:t>
            </a:r>
            <a:r>
              <a:rPr lang="ru-RU" sz="2800" b="1" dirty="0"/>
              <a:t>открытой</a:t>
            </a:r>
            <a:r>
              <a:rPr lang="ru-RU" sz="2800" dirty="0"/>
              <a:t> </a:t>
            </a:r>
            <a:r>
              <a:rPr lang="ru-RU" sz="2800" b="1" dirty="0"/>
              <a:t>экономикой</a:t>
            </a:r>
            <a:r>
              <a:rPr lang="ru-RU" sz="2800" dirty="0"/>
              <a:t>, квота &gt; 25%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2492896"/>
            <a:ext cx="8820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Экспортная квота- </a:t>
            </a:r>
            <a:r>
              <a:rPr lang="ru-RU" sz="3600" dirty="0" smtClean="0"/>
              <a:t>доля экспорта в создании ВВП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847971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616" y="1412776"/>
            <a:ext cx="85689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Свободная экономическая зона- </a:t>
            </a:r>
            <a:r>
              <a:rPr lang="ru-RU" sz="3600" dirty="0"/>
              <a:t>это город или район с выгодным ЭГП, для которого устанавливаются льготный налоговый и таможенный режим с целью привлечения финансовых, технических и трудовых ресурсов.</a:t>
            </a:r>
          </a:p>
        </p:txBody>
      </p:sp>
    </p:spTree>
    <p:extLst>
      <p:ext uri="{BB962C8B-B14F-4D97-AF65-F5344CB8AC3E}">
        <p14:creationId xmlns:p14="http://schemas.microsoft.com/office/powerpoint/2010/main" xmlns="" val="345334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9512" y="55076"/>
            <a:ext cx="8712968" cy="7386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283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6666"/>
                </a:solidFill>
                <a:effectLst/>
                <a:latin typeface="metaC"/>
                <a:cs typeface="Arial" pitchFamily="34" charset="0"/>
              </a:rPr>
              <a:t>Классификация свободных экономических зон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74014" y="1194230"/>
            <a:ext cx="92525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2400" b="1" u="sng" dirty="0" smtClean="0">
                <a:solidFill>
                  <a:srgbClr val="C00000"/>
                </a:solidFill>
                <a:latin typeface="Tahoma"/>
              </a:rPr>
              <a:t>1.Торговые</a:t>
            </a:r>
            <a:r>
              <a:rPr lang="ru-RU" sz="2400" dirty="0">
                <a:latin typeface="Tahoma"/>
              </a:rPr>
              <a:t> — являются одной из простейших форм СЭЗ. Они существуют с 17-18 вв. Они имеются во многих странах, но более всего они распространены в индустриальных странах.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435404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2400" b="1" u="sng" dirty="0" smtClean="0">
                <a:solidFill>
                  <a:srgbClr val="C00000"/>
                </a:solidFill>
                <a:latin typeface="Tahoma"/>
              </a:rPr>
              <a:t>2.Промышленно-производственные</a:t>
            </a:r>
            <a:r>
              <a:rPr lang="ru-RU" sz="2400" u="sng" dirty="0">
                <a:solidFill>
                  <a:srgbClr val="C00000"/>
                </a:solidFill>
                <a:latin typeface="Tahoma"/>
              </a:rPr>
              <a:t> </a:t>
            </a:r>
            <a:r>
              <a:rPr lang="ru-RU" sz="2400" dirty="0">
                <a:latin typeface="Tahoma"/>
              </a:rPr>
              <a:t>— относятся к зонам второго поколения. Они возникли в результате эволюции торговых зон, когда в них стали ввозить не только товар, но и капитал.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19754" y="4005064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2400" b="1" u="sng" dirty="0" smtClean="0">
                <a:solidFill>
                  <a:srgbClr val="C00000"/>
                </a:solidFill>
                <a:latin typeface="Tahoma"/>
              </a:rPr>
              <a:t>3.Технико-внедренческие</a:t>
            </a:r>
            <a:r>
              <a:rPr lang="ru-RU" sz="2400" u="sng" dirty="0">
                <a:solidFill>
                  <a:srgbClr val="C00000"/>
                </a:solidFill>
                <a:latin typeface="Tahoma"/>
              </a:rPr>
              <a:t> </a:t>
            </a:r>
            <a:r>
              <a:rPr lang="ru-RU" sz="2400" dirty="0">
                <a:latin typeface="Tahoma"/>
              </a:rPr>
              <a:t>— относятся к зонам третьего поколения (1970-80-е годы). В них концентрируются национальные и зарубежные исследовательские фирмы, пользующиеся единой системой налоговых льгот.</a:t>
            </a:r>
          </a:p>
        </p:txBody>
      </p:sp>
    </p:spTree>
    <p:extLst>
      <p:ext uri="{BB962C8B-B14F-4D97-AF65-F5344CB8AC3E}">
        <p14:creationId xmlns:p14="http://schemas.microsoft.com/office/powerpoint/2010/main" xmlns="" val="1271456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5245" y="134076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2400" b="1" u="sng" dirty="0" smtClean="0">
                <a:solidFill>
                  <a:srgbClr val="C00000"/>
                </a:solidFill>
                <a:latin typeface="Tahoma"/>
              </a:rPr>
              <a:t>4.Сервисные зоны- </a:t>
            </a:r>
            <a:r>
              <a:rPr lang="ru-RU" sz="2400" dirty="0" smtClean="0">
                <a:latin typeface="Tahoma"/>
              </a:rPr>
              <a:t>представляют </a:t>
            </a:r>
            <a:r>
              <a:rPr lang="ru-RU" sz="2400" dirty="0">
                <a:latin typeface="Tahoma"/>
              </a:rPr>
              <a:t>собой территории с льготным режимом предпринимательской деятельности для фирм и организаций, оказывающих различные финансово-экономические, страховые и иные услуги.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3047" y="45280"/>
            <a:ext cx="8853348" cy="86177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283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6666"/>
                </a:solidFill>
                <a:effectLst/>
                <a:latin typeface="metaC"/>
                <a:cs typeface="Arial" pitchFamily="34" charset="0"/>
              </a:rPr>
              <a:t>Классификация свободных экономических зон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0652" y="3140968"/>
            <a:ext cx="83858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2400" b="1" u="sng" dirty="0" smtClean="0">
                <a:solidFill>
                  <a:srgbClr val="C00000"/>
                </a:solidFill>
                <a:latin typeface="Tahoma"/>
              </a:rPr>
              <a:t>5.Комплексные</a:t>
            </a:r>
            <a:r>
              <a:rPr lang="ru-RU" sz="2400" u="sng" dirty="0">
                <a:solidFill>
                  <a:srgbClr val="C00000"/>
                </a:solidFill>
                <a:latin typeface="Tahoma"/>
              </a:rPr>
              <a:t> </a:t>
            </a:r>
            <a:r>
              <a:rPr lang="ru-RU" sz="2400" dirty="0">
                <a:latin typeface="Tahoma"/>
              </a:rPr>
              <a:t>— образуются путем установления особого, льготного режима хозяйствования на территории отдельных административных образований.</a:t>
            </a:r>
          </a:p>
        </p:txBody>
      </p:sp>
    </p:spTree>
    <p:extLst>
      <p:ext uri="{BB962C8B-B14F-4D97-AF65-F5344CB8AC3E}">
        <p14:creationId xmlns:p14="http://schemas.microsoft.com/office/powerpoint/2010/main" xmlns="" val="34033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0"/>
            <a:ext cx="4896544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b="1" dirty="0" smtClean="0"/>
              <a:t>Мировая торговля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588224" y="123111"/>
            <a:ext cx="2395656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200" b="1" dirty="0" smtClean="0"/>
              <a:t>1- товарами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841731"/>
            <a:ext cx="8562863" cy="62478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/>
              <a:t>                 2- предоставление </a:t>
            </a:r>
          </a:p>
          <a:p>
            <a:r>
              <a:rPr lang="ru-RU" sz="3200" b="1" dirty="0" smtClean="0"/>
              <a:t>            международных услуг: </a:t>
            </a:r>
          </a:p>
          <a:p>
            <a:pPr marL="514350" indent="-514350">
              <a:buAutoNum type="arabicPeriod"/>
            </a:pPr>
            <a:r>
              <a:rPr lang="ru-RU" sz="2800" b="1" i="1" dirty="0" smtClean="0"/>
              <a:t>Обслуживание иностранных судов</a:t>
            </a:r>
          </a:p>
          <a:p>
            <a:pPr marL="514350" indent="-514350">
              <a:buAutoNum type="arabicPeriod"/>
            </a:pPr>
            <a:r>
              <a:rPr lang="ru-RU" sz="2800" b="1" i="1" dirty="0" smtClean="0"/>
              <a:t>Фрахт</a:t>
            </a:r>
          </a:p>
          <a:p>
            <a:pPr marL="514350" indent="-514350">
              <a:buAutoNum type="arabicPeriod"/>
            </a:pPr>
            <a:r>
              <a:rPr lang="ru-RU" sz="2800" b="1" i="1" dirty="0" smtClean="0"/>
              <a:t>Международное страхование</a:t>
            </a:r>
          </a:p>
          <a:p>
            <a:pPr marL="514350" indent="-514350">
              <a:buAutoNum type="arabicPeriod"/>
            </a:pPr>
            <a:r>
              <a:rPr lang="ru-RU" sz="2800" b="1" i="1" dirty="0" smtClean="0"/>
              <a:t>Рекламные услуги</a:t>
            </a:r>
          </a:p>
          <a:p>
            <a:pPr marL="514350" indent="-514350">
              <a:buAutoNum type="arabicPeriod"/>
            </a:pPr>
            <a:r>
              <a:rPr lang="ru-RU" sz="2800" b="1" i="1" dirty="0" smtClean="0"/>
              <a:t>Кинопрокат</a:t>
            </a:r>
          </a:p>
          <a:p>
            <a:pPr marL="514350" indent="-514350">
              <a:buAutoNum type="arabicPeriod"/>
            </a:pPr>
            <a:r>
              <a:rPr lang="ru-RU" sz="2800" b="1" i="1" dirty="0" smtClean="0"/>
              <a:t>Аренда научного и производственного </a:t>
            </a:r>
          </a:p>
          <a:p>
            <a:r>
              <a:rPr lang="ru-RU" sz="2800" b="1" i="1" dirty="0" smtClean="0"/>
              <a:t>       оборудования</a:t>
            </a:r>
          </a:p>
          <a:p>
            <a:r>
              <a:rPr lang="ru-RU" sz="2800" b="1" i="1" dirty="0" smtClean="0"/>
              <a:t>7.  Инженерное проектирование</a:t>
            </a:r>
          </a:p>
          <a:p>
            <a:r>
              <a:rPr lang="ru-RU" sz="2800" b="1" i="1" dirty="0" smtClean="0"/>
              <a:t>8.  Обработка научной информации</a:t>
            </a:r>
          </a:p>
          <a:p>
            <a:r>
              <a:rPr lang="ru-RU" sz="2800" b="1" i="1" dirty="0" smtClean="0"/>
              <a:t>9.  Космическая связь</a:t>
            </a:r>
          </a:p>
          <a:p>
            <a:r>
              <a:rPr lang="ru-RU" sz="2800" b="1" i="1" dirty="0" smtClean="0"/>
              <a:t>10.  Обмен производственным опытом («ноу хау»)</a:t>
            </a:r>
            <a:endParaRPr lang="ru-RU" sz="2800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28123" y="838545"/>
            <a:ext cx="2015877" cy="2376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9676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62373"/>
            <a:ext cx="8964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ВТО (Всемирная торговая организация)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(более 140 стран)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1597" y="1134638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/>
              <a:t>ВТО – это и организация, и одновременно комплекс правовых документов, своего рода многосторонний торговый договор, определяющий права и обязанности правительств в сфере международной торговли товарами и услугами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5759399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>
                <a:hlinkClick r:id="rId2"/>
              </a:rPr>
              <a:t>http://www.rgwto.com/wto.asp?id=5223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388575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</TotalTime>
  <Words>363</Words>
  <Application>Microsoft Office PowerPoint</Application>
  <PresentationFormat>Экран (4:3)</PresentationFormat>
  <Paragraphs>101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user</cp:lastModifiedBy>
  <cp:revision>26</cp:revision>
  <dcterms:created xsi:type="dcterms:W3CDTF">2012-01-16T18:22:22Z</dcterms:created>
  <dcterms:modified xsi:type="dcterms:W3CDTF">2020-05-02T21:07:48Z</dcterms:modified>
</cp:coreProperties>
</file>