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7.jpg" ContentType="image/jpeg"/>
  <Override PartName="/ppt/media/image8.jpg" ContentType="image/jpeg"/>
  <Override PartName="/ppt/media/image9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891"/>
    <a:srgbClr val="990099"/>
    <a:srgbClr val="66FF99"/>
    <a:srgbClr val="FFFFCC"/>
    <a:srgbClr val="CCFFFF"/>
    <a:srgbClr val="A9A3C7"/>
    <a:srgbClr val="5B9BD5"/>
    <a:srgbClr val="FFCC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49" autoAdjust="0"/>
    <p:restoredTop sz="94660"/>
  </p:normalViewPr>
  <p:slideViewPr>
    <p:cSldViewPr snapToGrid="0">
      <p:cViewPr>
        <p:scale>
          <a:sx n="70" d="100"/>
          <a:sy n="70" d="100"/>
        </p:scale>
        <p:origin x="1752" y="7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0F2C45-9D69-4D24-9CF3-F2C3A1124F2E}" type="datetimeFigureOut">
              <a:rPr lang="ru-RU" smtClean="0"/>
              <a:t>05.06.2021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9A3E6C-C9DC-427A-93C4-EE8F4ED29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531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A3E6C-C9DC-427A-93C4-EE8F4ED2927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740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90E3F-5F02-4363-B41E-2A31417DE09D}" type="datetimeFigureOut">
              <a:rPr lang="ru-RU" smtClean="0"/>
              <a:t>05.06.2021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ECA8-7285-4941-8C96-9113056C5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469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90E3F-5F02-4363-B41E-2A31417DE09D}" type="datetimeFigureOut">
              <a:rPr lang="ru-RU" smtClean="0"/>
              <a:t>05.06.2021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ECA8-7285-4941-8C96-9113056C5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073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90E3F-5F02-4363-B41E-2A31417DE09D}" type="datetimeFigureOut">
              <a:rPr lang="ru-RU" smtClean="0"/>
              <a:t>05.06.2021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ECA8-7285-4941-8C96-9113056C5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743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90E3F-5F02-4363-B41E-2A31417DE09D}" type="datetimeFigureOut">
              <a:rPr lang="ru-RU" smtClean="0"/>
              <a:t>05.06.2021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ECA8-7285-4941-8C96-9113056C5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964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90E3F-5F02-4363-B41E-2A31417DE09D}" type="datetimeFigureOut">
              <a:rPr lang="ru-RU" smtClean="0"/>
              <a:t>05.06.2021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ECA8-7285-4941-8C96-9113056C5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581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90E3F-5F02-4363-B41E-2A31417DE09D}" type="datetimeFigureOut">
              <a:rPr lang="ru-RU" smtClean="0"/>
              <a:t>05.06.2021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ECA8-7285-4941-8C96-9113056C5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230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90E3F-5F02-4363-B41E-2A31417DE09D}" type="datetimeFigureOut">
              <a:rPr lang="ru-RU" smtClean="0"/>
              <a:t>05.06.2021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ECA8-7285-4941-8C96-9113056C5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18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90E3F-5F02-4363-B41E-2A31417DE09D}" type="datetimeFigureOut">
              <a:rPr lang="ru-RU" smtClean="0"/>
              <a:t>05.06.2021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ECA8-7285-4941-8C96-9113056C5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905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90E3F-5F02-4363-B41E-2A31417DE09D}" type="datetimeFigureOut">
              <a:rPr lang="ru-RU" smtClean="0"/>
              <a:t>05.06.2021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ECA8-7285-4941-8C96-9113056C5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83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90E3F-5F02-4363-B41E-2A31417DE09D}" type="datetimeFigureOut">
              <a:rPr lang="ru-RU" smtClean="0"/>
              <a:t>05.06.2021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ECA8-7285-4941-8C96-9113056C5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238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90E3F-5F02-4363-B41E-2A31417DE09D}" type="datetimeFigureOut">
              <a:rPr lang="ru-RU" smtClean="0"/>
              <a:t>05.06.2021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ECA8-7285-4941-8C96-9113056C5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130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90E3F-5F02-4363-B41E-2A31417DE09D}" type="datetimeFigureOut">
              <a:rPr lang="ru-RU" smtClean="0"/>
              <a:t>05.06.2021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1ECA8-7285-4941-8C96-9113056C5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435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titled (2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489905"/>
            <a:ext cx="12192000" cy="775875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0" y="5461277"/>
            <a:ext cx="7692190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Heavy" panose="020B0903020102020204" pitchFamily="34" charset="0"/>
              </a:rPr>
              <a:t>Презентация к уроку </a:t>
            </a:r>
          </a:p>
          <a:p>
            <a:pPr algn="ctr"/>
            <a:r>
              <a:rPr lang="ru-RU" sz="28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Heavy" panose="020B0903020102020204" pitchFamily="34" charset="0"/>
              </a:rPr>
              <a:t>по учебному предмету «Английский язык» </a:t>
            </a:r>
          </a:p>
          <a:p>
            <a:pPr algn="ctr"/>
            <a:r>
              <a:rPr lang="ru-RU" sz="28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Heavy" panose="020B0903020102020204" pitchFamily="34" charset="0"/>
              </a:rPr>
              <a:t>в 8-ом классе на тему «Земля – наш дом»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21695" y="0"/>
            <a:ext cx="10548609" cy="19389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0" cap="none" spc="0" dirty="0" err="1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Heavy" panose="020B0903020102020204" pitchFamily="34" charset="0"/>
              </a:rPr>
              <a:t>Осенкова</a:t>
            </a:r>
            <a:r>
              <a:rPr lang="ru-RU" sz="2400" b="0" cap="none" spc="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Heavy" panose="020B0903020102020204" pitchFamily="34" charset="0"/>
              </a:rPr>
              <a:t> Елена Николаевна</a:t>
            </a:r>
          </a:p>
          <a:p>
            <a:pPr algn="ctr"/>
            <a:r>
              <a:rPr lang="ru-RU" sz="24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Heavy" panose="020B0903020102020204" pitchFamily="34" charset="0"/>
              </a:rPr>
              <a:t>Учитель английского языка</a:t>
            </a:r>
          </a:p>
          <a:p>
            <a:pPr algn="ctr"/>
            <a:r>
              <a:rPr lang="ru-RU" sz="2400" b="0" cap="none" spc="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Heavy" panose="020B0903020102020204" pitchFamily="34" charset="0"/>
              </a:rPr>
              <a:t>МБОУ «</a:t>
            </a:r>
            <a:r>
              <a:rPr lang="ru-RU" sz="2400" dirty="0" err="1">
                <a:solidFill>
                  <a:srgbClr val="7030A0"/>
                </a:solidFill>
                <a:latin typeface="Franklin Gothic Heavy" panose="020B0903020102020204" pitchFamily="34" charset="0"/>
              </a:rPr>
              <a:t>Камскополянская</a:t>
            </a:r>
            <a:r>
              <a:rPr lang="ru-RU" sz="2400" dirty="0">
                <a:solidFill>
                  <a:srgbClr val="7030A0"/>
                </a:solidFill>
                <a:latin typeface="Franklin Gothic Heavy" panose="020B0903020102020204" pitchFamily="34" charset="0"/>
              </a:rPr>
              <a:t> средняя </a:t>
            </a:r>
            <a:r>
              <a:rPr lang="ru-RU" sz="2400" dirty="0">
                <a:solidFill>
                  <a:srgbClr val="7030A0"/>
                </a:solidFill>
                <a:latin typeface="Franklin Gothic Heavy" panose="020B0903020102020204" pitchFamily="34" charset="0"/>
                <a:cs typeface="Arial" panose="020B0604020202020204" pitchFamily="34" charset="0"/>
              </a:rPr>
              <a:t>общеобразовательная</a:t>
            </a:r>
            <a:r>
              <a:rPr lang="ru-RU" sz="2400" dirty="0">
                <a:solidFill>
                  <a:srgbClr val="7030A0"/>
                </a:solidFill>
                <a:latin typeface="Franklin Gothic Heavy" panose="020B0903020102020204" pitchFamily="34" charset="0"/>
              </a:rPr>
              <a:t> школа №2 </a:t>
            </a:r>
            <a:endParaRPr lang="ru-RU" sz="2400" dirty="0" smtClean="0">
              <a:solidFill>
                <a:srgbClr val="7030A0"/>
              </a:solidFill>
              <a:latin typeface="Franklin Gothic Heavy" panose="020B0903020102020204" pitchFamily="34" charset="0"/>
            </a:endParaRP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Franklin Gothic Heavy" panose="020B0903020102020204" pitchFamily="34" charset="0"/>
              </a:rPr>
              <a:t>с </a:t>
            </a:r>
            <a:r>
              <a:rPr lang="ru-RU" sz="2400" dirty="0">
                <a:solidFill>
                  <a:srgbClr val="7030A0"/>
                </a:solidFill>
                <a:latin typeface="Franklin Gothic Heavy" panose="020B0903020102020204" pitchFamily="34" charset="0"/>
              </a:rPr>
              <a:t>углубленным изучением отдельных </a:t>
            </a:r>
            <a:r>
              <a:rPr lang="ru-RU" sz="2400" dirty="0" smtClean="0">
                <a:solidFill>
                  <a:srgbClr val="7030A0"/>
                </a:solidFill>
                <a:latin typeface="Franklin Gothic Heavy" panose="020B0903020102020204" pitchFamily="34" charset="0"/>
              </a:rPr>
              <a:t>предметов»</a:t>
            </a:r>
            <a:endParaRPr lang="ru-RU" sz="2400" dirty="0">
              <a:solidFill>
                <a:srgbClr val="7030A0"/>
              </a:solidFill>
              <a:latin typeface="Franklin Gothic Heavy" panose="020B0903020102020204" pitchFamily="34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ranklin Gothic Heavy" panose="020B09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90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6" y="0"/>
            <a:ext cx="12826274" cy="7214779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1605481" y="153909"/>
            <a:ext cx="8981038" cy="606582"/>
          </a:xfrm>
          <a:prstGeom prst="round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Heavy" panose="020B0903020102020204" pitchFamily="34" charset="0"/>
              </a:rPr>
              <a:t>Remember the definitions of some words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8856" y="1530613"/>
            <a:ext cx="7151317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The </a:t>
            </a:r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surroundings or </a:t>
            </a:r>
            <a:r>
              <a:rPr lang="en-US" sz="24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conditions</a:t>
            </a:r>
            <a:endParaRPr lang="ru-RU" sz="2400" b="1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24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in which a person, animal or plant lives</a:t>
            </a:r>
            <a:endParaRPr lang="ru-RU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2140" y="3062177"/>
            <a:ext cx="4189227" cy="8506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A. </a:t>
            </a:r>
            <a:r>
              <a:rPr lang="en-US" sz="2400" dirty="0" smtClean="0">
                <a:solidFill>
                  <a:srgbClr val="00206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Environment</a:t>
            </a:r>
            <a:endParaRPr lang="ru-RU" sz="2400" dirty="0">
              <a:solidFill>
                <a:srgbClr val="00206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72140" y="3915144"/>
            <a:ext cx="4189227" cy="8506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B. </a:t>
            </a:r>
            <a:r>
              <a:rPr lang="en-US" sz="2400" dirty="0" smtClean="0">
                <a:solidFill>
                  <a:srgbClr val="00206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Ecology</a:t>
            </a:r>
            <a:endParaRPr lang="ru-RU" sz="2400" dirty="0">
              <a:solidFill>
                <a:srgbClr val="00206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72139" y="4765748"/>
            <a:ext cx="4189227" cy="8506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C. </a:t>
            </a:r>
            <a:r>
              <a:rPr lang="en-US" sz="2400" dirty="0" smtClean="0">
                <a:solidFill>
                  <a:srgbClr val="00206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Pollution</a:t>
            </a:r>
            <a:endParaRPr lang="ru-RU" sz="2400" dirty="0">
              <a:solidFill>
                <a:srgbClr val="00206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9681449" y="1252038"/>
            <a:ext cx="1810139" cy="18101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953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>
            <a:off x="9505815" y="1076404"/>
            <a:ext cx="2161407" cy="2161407"/>
            <a:chOff x="5015297" y="2348297"/>
            <a:chExt cx="2161407" cy="2161407"/>
          </a:xfrm>
        </p:grpSpPr>
        <p:sp>
          <p:nvSpPr>
            <p:cNvPr id="27" name="Овал 26"/>
            <p:cNvSpPr/>
            <p:nvPr/>
          </p:nvSpPr>
          <p:spPr>
            <a:xfrm>
              <a:off x="5015297" y="2348297"/>
              <a:ext cx="2161407" cy="2161407"/>
            </a:xfrm>
            <a:prstGeom prst="ellipse">
              <a:avLst/>
            </a:prstGeom>
            <a:noFill/>
            <a:ln>
              <a:solidFill>
                <a:schemeClr val="tx2">
                  <a:alpha val="3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>
              <a:off x="6096000" y="2412396"/>
              <a:ext cx="3572" cy="1204722"/>
            </a:xfrm>
            <a:prstGeom prst="line">
              <a:avLst/>
            </a:prstGeom>
            <a:ln w="38100" cap="rnd">
              <a:solidFill>
                <a:srgbClr val="99009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Кольцо 28"/>
          <p:cNvSpPr/>
          <p:nvPr/>
        </p:nvSpPr>
        <p:spPr>
          <a:xfrm>
            <a:off x="9681449" y="1233316"/>
            <a:ext cx="1852808" cy="1894706"/>
          </a:xfrm>
          <a:prstGeom prst="donut">
            <a:avLst>
              <a:gd name="adj" fmla="val 3304"/>
            </a:avLst>
          </a:prstGeom>
          <a:solidFill>
            <a:srgbClr val="99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9104314" y="4314215"/>
            <a:ext cx="2964407" cy="1996751"/>
          </a:xfrm>
          <a:prstGeom prst="wedgeEllipse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B0F0"/>
                </a:solidFill>
                <a:latin typeface="Stencil" panose="040409050D0802020404" pitchFamily="82" charset="0"/>
              </a:rPr>
              <a:t>You have 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" panose="040409050D0802020404" pitchFamily="82" charset="0"/>
              </a:rPr>
              <a:t>10 </a:t>
            </a:r>
          </a:p>
          <a:p>
            <a:pPr algn="ctr"/>
            <a:r>
              <a:rPr lang="en-US" sz="2400" dirty="0" smtClean="0">
                <a:solidFill>
                  <a:srgbClr val="00B0F0"/>
                </a:solidFill>
                <a:latin typeface="Stencil" panose="040409050D0802020404" pitchFamily="82" charset="0"/>
              </a:rPr>
              <a:t>seconds</a:t>
            </a:r>
            <a:endParaRPr lang="ru-RU" sz="2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97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2" name="TextBox 11"/>
          <p:cNvSpPr txBox="1"/>
          <p:nvPr/>
        </p:nvSpPr>
        <p:spPr>
          <a:xfrm>
            <a:off x="148856" y="1530613"/>
            <a:ext cx="7151317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The </a:t>
            </a:r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surroundings or </a:t>
            </a:r>
            <a:r>
              <a:rPr lang="en-US" sz="24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conditions</a:t>
            </a:r>
            <a:endParaRPr lang="ru-RU" sz="2400" b="1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24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in which a person, animal or plant lives</a:t>
            </a:r>
            <a:endParaRPr lang="ru-RU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10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6" y="0"/>
            <a:ext cx="12826274" cy="7214779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9681449" y="1252038"/>
            <a:ext cx="1810139" cy="18101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953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9505815" y="1076404"/>
            <a:ext cx="2161407" cy="2161407"/>
            <a:chOff x="5015297" y="2348297"/>
            <a:chExt cx="2161407" cy="2161407"/>
          </a:xfrm>
        </p:grpSpPr>
        <p:sp>
          <p:nvSpPr>
            <p:cNvPr id="15" name="Овал 14"/>
            <p:cNvSpPr/>
            <p:nvPr/>
          </p:nvSpPr>
          <p:spPr>
            <a:xfrm>
              <a:off x="5015297" y="2348297"/>
              <a:ext cx="2161407" cy="2161407"/>
            </a:xfrm>
            <a:prstGeom prst="ellipse">
              <a:avLst/>
            </a:prstGeom>
            <a:noFill/>
            <a:ln>
              <a:solidFill>
                <a:schemeClr val="tx2">
                  <a:alpha val="3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>
              <a:off x="6096000" y="2412396"/>
              <a:ext cx="3572" cy="1204722"/>
            </a:xfrm>
            <a:prstGeom prst="line">
              <a:avLst/>
            </a:prstGeom>
            <a:ln w="38100" cap="rnd">
              <a:solidFill>
                <a:srgbClr val="99009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Кольцо 16"/>
          <p:cNvSpPr/>
          <p:nvPr/>
        </p:nvSpPr>
        <p:spPr>
          <a:xfrm>
            <a:off x="9681449" y="1233316"/>
            <a:ext cx="1852808" cy="1894706"/>
          </a:xfrm>
          <a:prstGeom prst="donut">
            <a:avLst>
              <a:gd name="adj" fmla="val 3304"/>
            </a:avLst>
          </a:prstGeom>
          <a:solidFill>
            <a:srgbClr val="99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1256" y="1683013"/>
            <a:ext cx="8170827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defRPr/>
            </a:pPr>
            <a:r>
              <a:rPr lang="en-US" sz="24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The </a:t>
            </a:r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study of the relationships between plants, </a:t>
            </a:r>
            <a:endParaRPr lang="en-US" sz="2400" b="1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>
              <a:defRPr/>
            </a:pPr>
            <a:r>
              <a:rPr lang="en-US" sz="24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animals</a:t>
            </a:r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, people, and their environment</a:t>
            </a:r>
            <a:endParaRPr lang="ru-RU" sz="2400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2140" y="3062177"/>
            <a:ext cx="4189227" cy="8506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A. </a:t>
            </a:r>
            <a:r>
              <a:rPr lang="en-US" sz="2400" dirty="0" smtClean="0">
                <a:solidFill>
                  <a:srgbClr val="00206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Air pollution</a:t>
            </a:r>
            <a:endParaRPr lang="ru-RU" sz="2400" dirty="0">
              <a:solidFill>
                <a:srgbClr val="00206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72140" y="3915144"/>
            <a:ext cx="4189227" cy="8506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B. </a:t>
            </a:r>
            <a:r>
              <a:rPr lang="en-US" sz="2400" dirty="0" smtClean="0">
                <a:solidFill>
                  <a:srgbClr val="00206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Disaster</a:t>
            </a:r>
            <a:endParaRPr lang="ru-RU" sz="2400" dirty="0">
              <a:solidFill>
                <a:srgbClr val="00206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72139" y="4765748"/>
            <a:ext cx="4189227" cy="8506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C. </a:t>
            </a:r>
            <a:r>
              <a:rPr lang="en-US" sz="2400" dirty="0" smtClean="0">
                <a:solidFill>
                  <a:srgbClr val="00206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Ecology</a:t>
            </a:r>
            <a:endParaRPr lang="ru-RU" sz="2400" dirty="0">
              <a:solidFill>
                <a:srgbClr val="00206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80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01256" y="1683013"/>
            <a:ext cx="6301725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defRPr/>
            </a:pPr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Wild animals and plants collectively</a:t>
            </a:r>
            <a:endParaRPr lang="ru-RU" sz="2400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3474" y="3064540"/>
            <a:ext cx="4189227" cy="8506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A. </a:t>
            </a: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Nature</a:t>
            </a:r>
            <a:endParaRPr lang="ru-RU" sz="24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2140" y="3915144"/>
            <a:ext cx="4189227" cy="8506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B. </a:t>
            </a: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Wildlife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endParaRPr lang="ru-RU" sz="2400" dirty="0">
              <a:solidFill>
                <a:srgbClr val="00206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2139" y="4765748"/>
            <a:ext cx="4189227" cy="8506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C. </a:t>
            </a: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Forests</a:t>
            </a:r>
            <a:endParaRPr lang="ru-RU" sz="24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9681449" y="1252038"/>
            <a:ext cx="1810139" cy="18101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953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9505815" y="1076404"/>
            <a:ext cx="2161407" cy="2161407"/>
            <a:chOff x="5015297" y="2348297"/>
            <a:chExt cx="2161407" cy="2161407"/>
          </a:xfrm>
        </p:grpSpPr>
        <p:sp>
          <p:nvSpPr>
            <p:cNvPr id="16" name="Овал 15"/>
            <p:cNvSpPr/>
            <p:nvPr/>
          </p:nvSpPr>
          <p:spPr>
            <a:xfrm>
              <a:off x="5015297" y="2348297"/>
              <a:ext cx="2161407" cy="2161407"/>
            </a:xfrm>
            <a:prstGeom prst="ellipse">
              <a:avLst/>
            </a:prstGeom>
            <a:noFill/>
            <a:ln>
              <a:solidFill>
                <a:schemeClr val="tx2">
                  <a:alpha val="3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>
              <a:off x="6096000" y="2412396"/>
              <a:ext cx="3572" cy="1204722"/>
            </a:xfrm>
            <a:prstGeom prst="line">
              <a:avLst/>
            </a:prstGeom>
            <a:ln w="38100" cap="rnd">
              <a:solidFill>
                <a:srgbClr val="99009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Кольцо 17"/>
          <p:cNvSpPr/>
          <p:nvPr/>
        </p:nvSpPr>
        <p:spPr>
          <a:xfrm>
            <a:off x="9681449" y="1233316"/>
            <a:ext cx="1852808" cy="1894706"/>
          </a:xfrm>
          <a:prstGeom prst="donut">
            <a:avLst>
              <a:gd name="adj" fmla="val 3304"/>
            </a:avLst>
          </a:prstGeom>
          <a:solidFill>
            <a:srgbClr val="99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31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Овал 2"/>
          <p:cNvSpPr/>
          <p:nvPr/>
        </p:nvSpPr>
        <p:spPr>
          <a:xfrm>
            <a:off x="9681449" y="1252038"/>
            <a:ext cx="1810139" cy="18101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953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9505815" y="1076404"/>
            <a:ext cx="2161407" cy="2161407"/>
            <a:chOff x="5015297" y="2348297"/>
            <a:chExt cx="2161407" cy="2161407"/>
          </a:xfrm>
        </p:grpSpPr>
        <p:sp>
          <p:nvSpPr>
            <p:cNvPr id="6" name="Овал 5"/>
            <p:cNvSpPr/>
            <p:nvPr/>
          </p:nvSpPr>
          <p:spPr>
            <a:xfrm>
              <a:off x="5015297" y="2348297"/>
              <a:ext cx="2161407" cy="2161407"/>
            </a:xfrm>
            <a:prstGeom prst="ellipse">
              <a:avLst/>
            </a:prstGeom>
            <a:noFill/>
            <a:ln>
              <a:solidFill>
                <a:schemeClr val="tx2">
                  <a:alpha val="3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6096000" y="2412396"/>
              <a:ext cx="3572" cy="1204722"/>
            </a:xfrm>
            <a:prstGeom prst="line">
              <a:avLst/>
            </a:prstGeom>
            <a:ln w="38100" cap="rnd">
              <a:solidFill>
                <a:srgbClr val="99009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Кольцо 7"/>
          <p:cNvSpPr/>
          <p:nvPr/>
        </p:nvSpPr>
        <p:spPr>
          <a:xfrm>
            <a:off x="9681449" y="1233316"/>
            <a:ext cx="1852808" cy="1894706"/>
          </a:xfrm>
          <a:prstGeom prst="donut">
            <a:avLst>
              <a:gd name="adj" fmla="val 3304"/>
            </a:avLst>
          </a:prstGeom>
          <a:solidFill>
            <a:srgbClr val="99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1256" y="1683013"/>
            <a:ext cx="7321235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defRPr/>
            </a:pPr>
            <a:r>
              <a:rPr lang="en-US" sz="24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A </a:t>
            </a:r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sudden accident or a natural </a:t>
            </a:r>
            <a:r>
              <a:rPr lang="en-US" sz="24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catastrophe</a:t>
            </a:r>
          </a:p>
          <a:p>
            <a:pPr>
              <a:defRPr/>
            </a:pPr>
            <a:r>
              <a:rPr lang="en-US" sz="24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that causes great damage or loss of life</a:t>
            </a:r>
            <a:endParaRPr lang="ru-RU" sz="2400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3474" y="3064540"/>
            <a:ext cx="4189227" cy="8506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A. </a:t>
            </a: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Disaster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endParaRPr lang="ru-RU" sz="24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2140" y="3915144"/>
            <a:ext cx="4189227" cy="8506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B. </a:t>
            </a: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Environmental problem </a:t>
            </a:r>
            <a:endParaRPr lang="ru-RU" sz="24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2139" y="4765748"/>
            <a:ext cx="4189227" cy="8506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C. </a:t>
            </a: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Tornado</a:t>
            </a:r>
            <a:endParaRPr lang="ru-RU" sz="24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4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Овал 2"/>
          <p:cNvSpPr/>
          <p:nvPr/>
        </p:nvSpPr>
        <p:spPr>
          <a:xfrm>
            <a:off x="9681449" y="1252038"/>
            <a:ext cx="1810139" cy="18101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953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9505815" y="1076404"/>
            <a:ext cx="2161407" cy="2161407"/>
            <a:chOff x="5015297" y="2348297"/>
            <a:chExt cx="2161407" cy="2161407"/>
          </a:xfrm>
        </p:grpSpPr>
        <p:sp>
          <p:nvSpPr>
            <p:cNvPr id="6" name="Овал 5"/>
            <p:cNvSpPr/>
            <p:nvPr/>
          </p:nvSpPr>
          <p:spPr>
            <a:xfrm>
              <a:off x="5015297" y="2348297"/>
              <a:ext cx="2161407" cy="2161407"/>
            </a:xfrm>
            <a:prstGeom prst="ellipse">
              <a:avLst/>
            </a:prstGeom>
            <a:noFill/>
            <a:ln>
              <a:solidFill>
                <a:schemeClr val="tx2">
                  <a:alpha val="3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6096000" y="2412396"/>
              <a:ext cx="3572" cy="1204722"/>
            </a:xfrm>
            <a:prstGeom prst="line">
              <a:avLst/>
            </a:prstGeom>
            <a:ln w="38100" cap="rnd">
              <a:solidFill>
                <a:srgbClr val="99009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Кольцо 7"/>
          <p:cNvSpPr/>
          <p:nvPr/>
        </p:nvSpPr>
        <p:spPr>
          <a:xfrm>
            <a:off x="9681449" y="1233316"/>
            <a:ext cx="1852808" cy="1894706"/>
          </a:xfrm>
          <a:prstGeom prst="donut">
            <a:avLst>
              <a:gd name="adj" fmla="val 3304"/>
            </a:avLst>
          </a:prstGeom>
          <a:solidFill>
            <a:srgbClr val="99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1256" y="1683013"/>
            <a:ext cx="7151317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defRPr/>
            </a:pPr>
            <a:r>
              <a:rPr lang="en-US" sz="24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Rubbish </a:t>
            </a:r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such as paper, tins, and bottles </a:t>
            </a:r>
            <a:endParaRPr lang="en-US" sz="2400" b="1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>
              <a:defRPr/>
            </a:pPr>
            <a:r>
              <a:rPr lang="en-US" sz="24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left </a:t>
            </a:r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lying in an open or public place</a:t>
            </a:r>
            <a:endParaRPr lang="ru-RU" sz="2400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3474" y="3064540"/>
            <a:ext cx="4189227" cy="8506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A. </a:t>
            </a: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Garbage cans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endParaRPr lang="ru-RU" sz="24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2140" y="3915144"/>
            <a:ext cx="4189227" cy="8506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B. </a:t>
            </a: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Water pollution</a:t>
            </a:r>
            <a:endParaRPr lang="ru-RU" sz="32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2139" y="4765748"/>
            <a:ext cx="4189227" cy="8506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C. </a:t>
            </a: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Litter</a:t>
            </a:r>
            <a:endParaRPr lang="ru-RU" sz="24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83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" y="42870"/>
            <a:ext cx="12192000" cy="6858000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1605481" y="153909"/>
            <a:ext cx="8981038" cy="606582"/>
          </a:xfrm>
          <a:prstGeom prst="roundRect">
            <a:avLst/>
          </a:prstGeom>
          <a:effectLst>
            <a:glow rad="228600">
              <a:srgbClr val="FFCC99">
                <a:alpha val="40000"/>
              </a:srgb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Heavy" panose="020B0903020102020204" pitchFamily="34" charset="0"/>
              </a:rPr>
              <a:t>Make up the sentences using these words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167951" y="1259632"/>
            <a:ext cx="4842588" cy="1502229"/>
          </a:xfrm>
          <a:prstGeom prst="round2Diag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67951" y="2996728"/>
            <a:ext cx="4842588" cy="1502229"/>
          </a:xfrm>
          <a:prstGeom prst="round2Diag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67951" y="4854227"/>
            <a:ext cx="4842588" cy="1502229"/>
          </a:xfrm>
          <a:prstGeom prst="round2Diag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9550" y="1381131"/>
            <a:ext cx="466794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If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9550" y="1855912"/>
            <a:ext cx="1172117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forests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13564" y="1345740"/>
            <a:ext cx="466795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we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88490" y="1828583"/>
            <a:ext cx="748923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down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1355" y="1323064"/>
            <a:ext cx="1172117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t</a:t>
            </a:r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he air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00610" y="1871817"/>
            <a:ext cx="889987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fewer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19326" y="1814628"/>
            <a:ext cx="607860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cut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51025" y="2306739"/>
            <a:ext cx="1313180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w</a:t>
            </a:r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ould be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47425" y="2295222"/>
            <a:ext cx="607860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and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36147" y="2264662"/>
            <a:ext cx="889987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fresh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80549" y="1391383"/>
            <a:ext cx="889987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clean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0814" y="3621383"/>
            <a:ext cx="607860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287829" y="4054158"/>
            <a:ext cx="466795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we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80823" y="3102052"/>
            <a:ext cx="748923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save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118768" y="4054158"/>
            <a:ext cx="748923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wild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15347" y="3102052"/>
            <a:ext cx="466794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If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762222" y="3102052"/>
            <a:ext cx="1172117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forests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614311" y="3600449"/>
            <a:ext cx="1172117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animals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05489" y="3556819"/>
            <a:ext cx="1172117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planted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035106" y="4054158"/>
            <a:ext cx="889987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would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80359" y="3075734"/>
            <a:ext cx="466795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we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92508" y="4022872"/>
            <a:ext cx="748923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more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116986" y="4936062"/>
            <a:ext cx="1031052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d</a:t>
            </a:r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idn’t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300062" y="4927243"/>
            <a:ext cx="1172117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pollute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63916" y="5923921"/>
            <a:ext cx="1031052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rivers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44206" y="5491387"/>
            <a:ext cx="748923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they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35841" y="5541919"/>
            <a:ext cx="607860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our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25133" y="4951683"/>
            <a:ext cx="466794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If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625124" y="5392793"/>
            <a:ext cx="466795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we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209489" y="5800786"/>
            <a:ext cx="748923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fish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655504" y="4927243"/>
            <a:ext cx="1313180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w</a:t>
            </a:r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ould be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410547" y="5890700"/>
            <a:ext cx="607860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and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288186" y="5890700"/>
            <a:ext cx="889987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lakes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147120" y="5400676"/>
            <a:ext cx="1172117" cy="400110"/>
          </a:xfrm>
          <a:prstGeom prst="rect">
            <a:avLst/>
          </a:prstGeom>
          <a:ln>
            <a:solidFill>
              <a:srgbClr val="D6089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f</a:t>
            </a:r>
            <a:r>
              <a:rPr 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ull of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2" name="Прямоугольник с двумя скругленными противолежащими углами 41"/>
          <p:cNvSpPr/>
          <p:nvPr/>
        </p:nvSpPr>
        <p:spPr>
          <a:xfrm>
            <a:off x="6700677" y="1204620"/>
            <a:ext cx="4842588" cy="1502229"/>
          </a:xfrm>
          <a:prstGeom prst="round2Diag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If we cut down fewer forests, 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The air would be clean and fresh</a:t>
            </a:r>
            <a:endParaRPr lang="ru-RU" sz="20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3" name="Прямоугольник с двумя скругленными противолежащими углами 42"/>
          <p:cNvSpPr/>
          <p:nvPr/>
        </p:nvSpPr>
        <p:spPr>
          <a:xfrm>
            <a:off x="6700677" y="2941716"/>
            <a:ext cx="4842588" cy="1502229"/>
          </a:xfrm>
          <a:prstGeom prst="round2Diag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If we planted more new forests,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</a:t>
            </a:r>
            <a:r>
              <a:rPr lang="en-US" sz="20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 would save wild animals</a:t>
            </a:r>
            <a:endParaRPr lang="ru-RU" sz="20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4" name="Прямоугольник с двумя скругленными противолежащими углами 43"/>
          <p:cNvSpPr/>
          <p:nvPr/>
        </p:nvSpPr>
        <p:spPr>
          <a:xfrm>
            <a:off x="6700677" y="4799215"/>
            <a:ext cx="4842588" cy="1502229"/>
          </a:xfrm>
          <a:prstGeom prst="round2Diag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If we didn’t pollute our rivers and lakes,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</a:t>
            </a:r>
            <a:r>
              <a:rPr lang="en-US" sz="20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hey would be full of fish.</a:t>
            </a:r>
            <a:endParaRPr lang="ru-RU" sz="20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5" name="Штриховая стрелка вправо 44"/>
          <p:cNvSpPr/>
          <p:nvPr/>
        </p:nvSpPr>
        <p:spPr>
          <a:xfrm>
            <a:off x="5109482" y="1391383"/>
            <a:ext cx="1487833" cy="1155874"/>
          </a:xfrm>
          <a:prstGeom prst="strip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Let’s check</a:t>
            </a:r>
            <a:endParaRPr lang="ru-RU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9" name="Штриховая стрелка вправо 48"/>
          <p:cNvSpPr/>
          <p:nvPr/>
        </p:nvSpPr>
        <p:spPr>
          <a:xfrm>
            <a:off x="5128428" y="3178937"/>
            <a:ext cx="1487833" cy="1155874"/>
          </a:xfrm>
          <a:prstGeom prst="strip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Let’s check</a:t>
            </a:r>
            <a:endParaRPr lang="ru-RU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0" name="Штриховая стрелка вправо 49"/>
          <p:cNvSpPr/>
          <p:nvPr/>
        </p:nvSpPr>
        <p:spPr>
          <a:xfrm>
            <a:off x="5115019" y="5014911"/>
            <a:ext cx="1487833" cy="1155874"/>
          </a:xfrm>
          <a:prstGeom prst="strip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Let’s check</a:t>
            </a:r>
            <a:endParaRPr lang="ru-RU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10586520" y="457200"/>
            <a:ext cx="1595070" cy="6585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Grammar</a:t>
            </a:r>
            <a:endParaRPr lang="ru-RU" sz="23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anose="020B0609020204030204" pitchFamily="49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12154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2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2" dur="20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2" dur="2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5" dur="20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9" grpId="0" animBg="1"/>
      <p:bldP spid="5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10" y="0"/>
            <a:ext cx="12192000" cy="685800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1605481" y="153909"/>
            <a:ext cx="8981038" cy="2300042"/>
          </a:xfrm>
          <a:prstGeom prst="round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9900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Now you’ll watch a video where two persons are discussing Felicity’s trip to Brazil. Please, try to catch the following information:</a:t>
            </a:r>
            <a:endParaRPr lang="ru-RU" sz="2800" b="1" dirty="0">
              <a:solidFill>
                <a:srgbClr val="990099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586520" y="457200"/>
            <a:ext cx="1595070" cy="6585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Listening</a:t>
            </a:r>
            <a:endParaRPr lang="ru-RU" sz="23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anose="020B0609020204030204" pitchFamily="49" charset="0"/>
              <a:cs typeface="Aharoni" panose="02010803020104030203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70947" y="3640313"/>
            <a:ext cx="8629285" cy="2031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1. 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The place where Felicity was on her holidays;</a:t>
            </a:r>
            <a:endParaRPr lang="ru-RU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2. Her 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feelings about the trip;</a:t>
            </a:r>
            <a:endParaRPr lang="ru-RU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3. Environmental 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problems that she mentioned.</a:t>
            </a:r>
            <a:endParaRPr lang="ru-RU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88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Lesson 100 - Environmental problems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9807" y="1398879"/>
            <a:ext cx="7037753" cy="4060242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605481" y="153909"/>
            <a:ext cx="8981038" cy="606582"/>
          </a:xfrm>
          <a:prstGeom prst="round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Heavy" panose="020B0903020102020204" pitchFamily="34" charset="0"/>
              </a:rPr>
              <a:t>Watch this video and then answer the questions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92482" y="1548882"/>
            <a:ext cx="4509018" cy="49398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1)Where did Felicity spend her holidays?</a:t>
            </a:r>
            <a:endParaRPr lang="ru-RU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2) Was she satisfied with her trip?</a:t>
            </a:r>
            <a:endParaRPr lang="ru-RU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3) What kind of problems did she mention?</a:t>
            </a:r>
            <a:endParaRPr lang="ru-RU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4) What did this man suggest to Felicity at the end of their conversation?</a:t>
            </a:r>
            <a:endParaRPr lang="ru-RU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5) Did she like his idea?</a:t>
            </a:r>
            <a:endParaRPr lang="ru-RU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344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3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87619" y="2136338"/>
            <a:ext cx="41838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rgbClr val="D6089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Heavy" panose="020B0903020102020204" pitchFamily="34" charset="0"/>
              </a:rPr>
              <a:t>Thanks for your attention!</a:t>
            </a:r>
            <a:endParaRPr lang="ru-RU" sz="5400" b="0" cap="none" spc="0" dirty="0">
              <a:ln w="0"/>
              <a:solidFill>
                <a:srgbClr val="D6089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0" y="1495927"/>
            <a:ext cx="5759115" cy="3866147"/>
          </a:xfrm>
          <a:prstGeom prst="wedgeEllipseCallou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734" y="1787978"/>
            <a:ext cx="4376057" cy="3282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4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вальная выноска 4"/>
          <p:cNvSpPr/>
          <p:nvPr/>
        </p:nvSpPr>
        <p:spPr>
          <a:xfrm>
            <a:off x="0" y="1495927"/>
            <a:ext cx="5759115" cy="3866147"/>
          </a:xfrm>
          <a:prstGeom prst="wedgeEllipseCallou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87619" y="2136338"/>
            <a:ext cx="41838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Heavy" panose="020B0903020102020204" pitchFamily="34" charset="0"/>
              </a:rPr>
              <a:t>How are you doing </a:t>
            </a:r>
          </a:p>
          <a:p>
            <a:pPr algn="ctr"/>
            <a:r>
              <a:rPr lang="en-US" sz="5400" b="0" cap="none" spc="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Heavy" panose="020B0903020102020204" pitchFamily="34" charset="0"/>
              </a:rPr>
              <a:t>today?</a:t>
            </a:r>
            <a:endParaRPr lang="ru-RU" sz="5400" b="0" cap="none" spc="0" dirty="0">
              <a:ln w="0"/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851188">
            <a:off x="5004563" y="520956"/>
            <a:ext cx="31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Franklin Gothic Heavy" panose="020B0903020102020204" pitchFamily="34" charset="0"/>
              </a:rPr>
              <a:t>Fine, thanks!</a:t>
            </a:r>
            <a:endParaRPr lang="ru-RU" sz="3600" dirty="0">
              <a:latin typeface="Franklin Gothic Heavy" panose="020B0903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73516" y="2136338"/>
            <a:ext cx="3433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Berlin Sans FB" panose="020E0602020502020306" pitchFamily="34" charset="0"/>
              </a:rPr>
              <a:t>Pretty good, thanks.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 rot="1342275">
            <a:off x="4893824" y="5389894"/>
            <a:ext cx="5021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Broadway" panose="04040905080B02020502" pitchFamily="82" charset="0"/>
              </a:rPr>
              <a:t>Not bad, thank you</a:t>
            </a:r>
            <a:r>
              <a:rPr lang="en-US" dirty="0" smtClean="0"/>
              <a:t>!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482868" y="4490828"/>
            <a:ext cx="4498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Dotum" panose="020B0600000101010101" pitchFamily="34" charset="-127"/>
                <a:ea typeface="Dotum" panose="020B0600000101010101" pitchFamily="34" charset="-127"/>
              </a:rPr>
              <a:t>The same as usual.</a:t>
            </a:r>
            <a:endParaRPr lang="ru-RU" sz="2400" dirty="0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 rot="20384592">
            <a:off x="6124312" y="3548740"/>
            <a:ext cx="2702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Forte" panose="03060902040502070203" pitchFamily="66" charset="0"/>
              </a:rPr>
              <a:t>I’M GOOD!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 rot="951985">
            <a:off x="8234417" y="1215231"/>
            <a:ext cx="3961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Wide Latin" panose="020A0A07050505020404" pitchFamily="18" charset="0"/>
              </a:rPr>
              <a:t>Not so great.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9268695" y="3093484"/>
            <a:ext cx="27752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FrankRuehl" panose="020E0503060101010101" pitchFamily="34" charset="-79"/>
                <a:cs typeface="FrankRuehl" panose="020E0503060101010101" pitchFamily="34" charset="-79"/>
              </a:rPr>
              <a:t>I’m O.K!</a:t>
            </a:r>
            <a:endParaRPr lang="ru-RU" sz="4400" dirty="0">
              <a:cs typeface="FrankRuehl" panose="020E050306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53950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Овальная выноска 5"/>
          <p:cNvSpPr/>
          <p:nvPr/>
        </p:nvSpPr>
        <p:spPr>
          <a:xfrm>
            <a:off x="0" y="1495927"/>
            <a:ext cx="5759115" cy="3866147"/>
          </a:xfrm>
          <a:prstGeom prst="wedgeEllipseCallou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87619" y="2136338"/>
            <a:ext cx="41838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Heavy" panose="020B0903020102020204" pitchFamily="34" charset="0"/>
              </a:rPr>
              <a:t>What is the theme of our lesson</a:t>
            </a:r>
            <a:r>
              <a:rPr lang="en-US" sz="5400" b="0" cap="none" spc="0" dirty="0" smtClean="0">
                <a:ln w="0"/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Heavy" panose="020B0903020102020204" pitchFamily="34" charset="0"/>
              </a:rPr>
              <a:t>?</a:t>
            </a:r>
            <a:endParaRPr lang="ru-RU" sz="5400" b="0" cap="none" spc="0" dirty="0">
              <a:ln w="0"/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ranklin Gothic Heavy" panose="020B0903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002" y="1816133"/>
            <a:ext cx="5328832" cy="3225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982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1605481" y="153909"/>
            <a:ext cx="8981038" cy="606582"/>
          </a:xfrm>
          <a:prstGeom prst="round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Heavy" panose="020B0903020102020204" pitchFamily="34" charset="0"/>
              </a:rPr>
              <a:t>Remember the English alphabet and fill in the table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ranklin Gothic Heavy" panose="020B0903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68161">
            <a:off x="8775148" y="853177"/>
            <a:ext cx="901301" cy="1187890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033949"/>
              </p:ext>
            </p:extLst>
          </p:nvPr>
        </p:nvGraphicFramePr>
        <p:xfrm>
          <a:off x="262550" y="1004934"/>
          <a:ext cx="4173648" cy="569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3691"/>
                <a:gridCol w="669957"/>
              </a:tblGrid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Eras Demi ITC" panose="020B0805030504020804" pitchFamily="34" charset="0"/>
                        </a:rPr>
                        <a:t>The 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5</a:t>
                      </a:r>
                      <a:r>
                        <a:rPr lang="en-US" sz="1400" b="0" baseline="3000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th</a:t>
                      </a:r>
                      <a:r>
                        <a:rPr lang="en-US" sz="1400" b="0" baseline="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Eras Demi ITC" panose="020B0805030504020804" pitchFamily="34" charset="0"/>
                        </a:rPr>
                        <a:t> letter of the English alphabet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Franklin Gothic Heavy" panose="020B0903020102020204" pitchFamily="34" charset="0"/>
                      </a:endParaRPr>
                    </a:p>
                    <a:p>
                      <a:endParaRPr lang="ru-RU" sz="1400" b="0" dirty="0">
                        <a:latin typeface="Franklin Gothic Heavy" panose="020B0903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The </a:t>
                      </a:r>
                      <a:r>
                        <a:rPr lang="ru-RU" sz="1400" b="0" dirty="0" smtClean="0">
                          <a:solidFill>
                            <a:srgbClr val="FF0000"/>
                          </a:solidFill>
                          <a:latin typeface="Franklin Gothic Heavy" panose="020B0903020102020204" pitchFamily="34" charset="0"/>
                        </a:rPr>
                        <a:t>14</a:t>
                      </a:r>
                      <a:r>
                        <a:rPr lang="en-US" sz="1400" b="0" baseline="30000" dirty="0" err="1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th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 </a:t>
                      </a: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letter of the English alphabet</a:t>
                      </a:r>
                      <a:endParaRPr lang="ru-RU" sz="1400" b="0" dirty="0" smtClean="0">
                        <a:latin typeface="Franklin Gothic Heavy" panose="020B0903020102020204" pitchFamily="34" charset="0"/>
                      </a:endParaRPr>
                    </a:p>
                    <a:p>
                      <a:endParaRPr lang="ru-RU" sz="1400" b="0" dirty="0">
                        <a:latin typeface="Franklin Gothic Heavy" panose="020B0903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The 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2</a:t>
                      </a:r>
                      <a:r>
                        <a:rPr lang="ru-RU" sz="1400" b="0" dirty="0" smtClean="0">
                          <a:solidFill>
                            <a:srgbClr val="FF0000"/>
                          </a:solidFill>
                          <a:latin typeface="Franklin Gothic Heavy" panose="020B0903020102020204" pitchFamily="34" charset="0"/>
                        </a:rPr>
                        <a:t>2</a:t>
                      </a:r>
                      <a:r>
                        <a:rPr lang="en-US" sz="1400" b="0" baseline="30000" dirty="0" err="1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nd</a:t>
                      </a: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 letter of the English alphabet</a:t>
                      </a:r>
                      <a:endParaRPr lang="ru-RU" sz="1400" b="0" dirty="0" smtClean="0">
                        <a:latin typeface="Franklin Gothic Heavy" panose="020B0903020102020204" pitchFamily="34" charset="0"/>
                      </a:endParaRPr>
                    </a:p>
                    <a:p>
                      <a:endParaRPr lang="ru-RU" sz="1400" b="0" dirty="0">
                        <a:latin typeface="Franklin Gothic Heavy" panose="020B0903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The 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9</a:t>
                      </a:r>
                      <a:r>
                        <a:rPr lang="en-US" sz="1400" b="0" baseline="3000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th</a:t>
                      </a: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 letter of the English alphabet</a:t>
                      </a:r>
                      <a:endParaRPr lang="ru-RU" sz="1400" b="0" dirty="0" smtClean="0">
                        <a:latin typeface="Franklin Gothic Heavy" panose="020B0903020102020204" pitchFamily="34" charset="0"/>
                      </a:endParaRPr>
                    </a:p>
                    <a:p>
                      <a:endParaRPr lang="ru-RU" sz="1400" b="0" dirty="0">
                        <a:latin typeface="Franklin Gothic Heavy" panose="020B0903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The 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18</a:t>
                      </a:r>
                      <a:r>
                        <a:rPr lang="en-US" sz="1400" b="0" baseline="3000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th</a:t>
                      </a: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 letter of the English alphabet</a:t>
                      </a:r>
                      <a:endParaRPr lang="ru-RU" sz="1400" b="0" dirty="0" smtClean="0">
                        <a:latin typeface="Franklin Gothic Heavy" panose="020B0903020102020204" pitchFamily="34" charset="0"/>
                      </a:endParaRPr>
                    </a:p>
                    <a:p>
                      <a:endParaRPr lang="ru-RU" sz="1400" b="0" dirty="0">
                        <a:latin typeface="Franklin Gothic Heavy" panose="020B0903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The 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15</a:t>
                      </a:r>
                      <a:r>
                        <a:rPr lang="en-US" sz="1400" b="0" baseline="3000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th</a:t>
                      </a: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 letter of the English alphabet</a:t>
                      </a:r>
                      <a:endParaRPr lang="ru-RU" sz="1400" b="0" dirty="0" smtClean="0">
                        <a:latin typeface="Franklin Gothic Heavy" panose="020B0903020102020204" pitchFamily="34" charset="0"/>
                      </a:endParaRPr>
                    </a:p>
                    <a:p>
                      <a:endParaRPr lang="ru-RU" sz="1400" b="0" dirty="0">
                        <a:latin typeface="Franklin Gothic Heavy" panose="020B0903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The 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14</a:t>
                      </a:r>
                      <a:r>
                        <a:rPr lang="en-US" sz="1400" b="0" baseline="3000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th</a:t>
                      </a: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 letter of the English alphabet</a:t>
                      </a:r>
                      <a:endParaRPr lang="ru-RU" sz="1400" b="0" dirty="0" smtClean="0">
                        <a:latin typeface="Franklin Gothic Heavy" panose="020B0903020102020204" pitchFamily="34" charset="0"/>
                      </a:endParaRPr>
                    </a:p>
                    <a:p>
                      <a:endParaRPr lang="ru-RU" sz="1400" b="0" dirty="0">
                        <a:latin typeface="Franklin Gothic Heavy" panose="020B0903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The 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13</a:t>
                      </a:r>
                      <a:r>
                        <a:rPr lang="en-US" sz="1400" b="0" baseline="3000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th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 </a:t>
                      </a: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letter of the English alphabet</a:t>
                      </a:r>
                      <a:endParaRPr lang="ru-RU" sz="1400" b="0" dirty="0" smtClean="0">
                        <a:latin typeface="Franklin Gothic Heavy" panose="020B0903020102020204" pitchFamily="34" charset="0"/>
                      </a:endParaRPr>
                    </a:p>
                    <a:p>
                      <a:endParaRPr lang="ru-RU" sz="1400" b="0" dirty="0">
                        <a:latin typeface="Franklin Gothic Heavy" panose="020B0903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The 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5</a:t>
                      </a:r>
                      <a:r>
                        <a:rPr lang="en-US" sz="1400" b="0" baseline="3000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th</a:t>
                      </a: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 letter of the English alphabet</a:t>
                      </a:r>
                      <a:endParaRPr lang="ru-RU" sz="1400" b="0" dirty="0" smtClean="0">
                        <a:latin typeface="Franklin Gothic Heavy" panose="020B0903020102020204" pitchFamily="34" charset="0"/>
                      </a:endParaRPr>
                    </a:p>
                    <a:p>
                      <a:endParaRPr lang="ru-RU" sz="1400" b="0" dirty="0">
                        <a:latin typeface="Franklin Gothic Heavy" panose="020B0903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The 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14</a:t>
                      </a:r>
                      <a:r>
                        <a:rPr lang="en-US" sz="1400" b="0" baseline="3000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th</a:t>
                      </a: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 letter of the English alphabet</a:t>
                      </a:r>
                      <a:endParaRPr lang="ru-RU" sz="1400" b="0" dirty="0" smtClean="0">
                        <a:latin typeface="Franklin Gothic Heavy" panose="020B0903020102020204" pitchFamily="34" charset="0"/>
                      </a:endParaRPr>
                    </a:p>
                    <a:p>
                      <a:endParaRPr lang="ru-RU" sz="1400" b="0" dirty="0">
                        <a:latin typeface="Franklin Gothic Heavy" panose="020B0903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The 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20</a:t>
                      </a:r>
                      <a:r>
                        <a:rPr lang="en-US" sz="1400" b="0" baseline="30000" dirty="0" smtClean="0">
                          <a:solidFill>
                            <a:srgbClr val="FF0000"/>
                          </a:solidFill>
                          <a:latin typeface="Eras Demi ITC" panose="020B0805030504020804" pitchFamily="34" charset="0"/>
                        </a:rPr>
                        <a:t>th</a:t>
                      </a:r>
                      <a:r>
                        <a:rPr lang="en-US" sz="1400" b="0" dirty="0" smtClean="0">
                          <a:latin typeface="Eras Demi ITC" panose="020B0805030504020804" pitchFamily="34" charset="0"/>
                        </a:rPr>
                        <a:t> letter of the English alphabet</a:t>
                      </a:r>
                      <a:endParaRPr lang="ru-RU" sz="1400" b="0" dirty="0" smtClean="0">
                        <a:latin typeface="Franklin Gothic Heavy" panose="020B0903020102020204" pitchFamily="34" charset="0"/>
                      </a:endParaRPr>
                    </a:p>
                    <a:p>
                      <a:endParaRPr lang="ru-RU" sz="1400" b="0" dirty="0">
                        <a:latin typeface="Franklin Gothic Heavy" panose="020B0903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02458" y="1074185"/>
            <a:ext cx="488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90099"/>
                </a:solidFill>
                <a:latin typeface="Eras Demi ITC" panose="020B0805030504020804" pitchFamily="34" charset="0"/>
              </a:rPr>
              <a:t>E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02458" y="1572545"/>
            <a:ext cx="488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990099"/>
                </a:solidFill>
                <a:latin typeface="Eras Demi ITC" panose="020B0805030504020804" pitchFamily="34" charset="0"/>
              </a:rPr>
              <a:t>N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02458" y="4227916"/>
            <a:ext cx="488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990099"/>
                </a:solidFill>
                <a:latin typeface="Eras Demi ITC" panose="020B0805030504020804" pitchFamily="34" charset="0"/>
              </a:rPr>
              <a:t>N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02458" y="3696596"/>
            <a:ext cx="488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990099"/>
                </a:solidFill>
                <a:latin typeface="Eras Demi ITC" panose="020B0805030504020804" pitchFamily="34" charset="0"/>
              </a:rPr>
              <a:t>O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02458" y="3168728"/>
            <a:ext cx="488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990099"/>
                </a:solidFill>
                <a:latin typeface="Eras Demi ITC" panose="020B0805030504020804" pitchFamily="34" charset="0"/>
              </a:rPr>
              <a:t>R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02458" y="2671451"/>
            <a:ext cx="488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990099"/>
                </a:solidFill>
                <a:latin typeface="Eras Demi ITC" panose="020B0805030504020804" pitchFamily="34" charset="0"/>
              </a:rPr>
              <a:t>I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02458" y="2083396"/>
            <a:ext cx="488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990099"/>
                </a:solidFill>
                <a:latin typeface="Eras Demi ITC" panose="020B0805030504020804" pitchFamily="34" charset="0"/>
              </a:rPr>
              <a:t>V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02458" y="6285313"/>
            <a:ext cx="488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990099"/>
                </a:solidFill>
                <a:latin typeface="Eras Demi ITC" panose="020B0805030504020804" pitchFamily="34" charset="0"/>
              </a:rPr>
              <a:t>T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02458" y="5755956"/>
            <a:ext cx="488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990099"/>
                </a:solidFill>
                <a:latin typeface="Eras Demi ITC" panose="020B0805030504020804" pitchFamily="34" charset="0"/>
              </a:rPr>
              <a:t>N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02458" y="5226599"/>
            <a:ext cx="488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90099"/>
                </a:solidFill>
                <a:latin typeface="Eras Demi ITC" panose="020B0805030504020804" pitchFamily="34" charset="0"/>
              </a:rPr>
              <a:t>E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02458" y="4759236"/>
            <a:ext cx="488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990099"/>
                </a:solidFill>
                <a:latin typeface="Eras Demi ITC" panose="020B0805030504020804" pitchFamily="34" charset="0"/>
              </a:rPr>
              <a:t>M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94779" y="3075057"/>
            <a:ext cx="6328399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Franklin Gothic Heavy" panose="020B0903020102020204" pitchFamily="34" charset="0"/>
              </a:rPr>
              <a:t>Today we’re going to speak about our environment,</a:t>
            </a:r>
          </a:p>
          <a:p>
            <a:pPr algn="ctr"/>
            <a:r>
              <a:rPr lang="en-US" sz="2000" dirty="0" smtClean="0">
                <a:latin typeface="Franklin Gothic Heavy" panose="020B0903020102020204" pitchFamily="34" charset="0"/>
              </a:rPr>
              <a:t>namely, about </a:t>
            </a:r>
            <a:r>
              <a:rPr lang="en-US" sz="2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environmental problems</a:t>
            </a:r>
            <a:r>
              <a:rPr lang="en-US" sz="2000" dirty="0" smtClean="0">
                <a:latin typeface="Franklin Gothic Heavy" panose="020B0903020102020204" pitchFamily="34" charset="0"/>
              </a:rPr>
              <a:t>.</a:t>
            </a:r>
            <a:endParaRPr lang="en-US" sz="2000" dirty="0">
              <a:latin typeface="Franklin Gothic Heavy" panose="020B0903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840" y="4541943"/>
            <a:ext cx="1987923" cy="1738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418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Скругленный прямоугольник 1"/>
          <p:cNvSpPr/>
          <p:nvPr/>
        </p:nvSpPr>
        <p:spPr>
          <a:xfrm>
            <a:off x="1384425" y="1939705"/>
            <a:ext cx="9622325" cy="297859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rgbClr val="C00000"/>
              </a:solidFill>
              <a:latin typeface="Franklin Gothic Heavy" panose="020B0903020102020204" pitchFamily="34" charset="0"/>
              <a:cs typeface="Times New Roman" pitchFamily="18" charset="0"/>
            </a:endParaRPr>
          </a:p>
          <a:p>
            <a:pPr algn="ctr"/>
            <a:endParaRPr lang="ru-RU" sz="3600" b="1" dirty="0">
              <a:solidFill>
                <a:srgbClr val="C00000"/>
              </a:solidFill>
              <a:latin typeface="Franklin Gothic Heavy" panose="020B0903020102020204" pitchFamily="34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Franklin Gothic Heavy" panose="020B0903020102020204" pitchFamily="34" charset="0"/>
                <a:cs typeface="Times New Roman" pitchFamily="18" charset="0"/>
              </a:rPr>
              <a:t>«</a:t>
            </a:r>
            <a:r>
              <a:rPr lang="en-US" sz="3600" b="1" dirty="0">
                <a:solidFill>
                  <a:srgbClr val="C00000"/>
                </a:solidFill>
                <a:latin typeface="Franklin Gothic Heavy" panose="020B0903020102020204" pitchFamily="34" charset="0"/>
                <a:cs typeface="Times New Roman" pitchFamily="18" charset="0"/>
              </a:rPr>
              <a:t>If we don’t think about the future, </a:t>
            </a:r>
            <a:endParaRPr lang="ru-RU" sz="3600" b="1" dirty="0" smtClean="0">
              <a:solidFill>
                <a:srgbClr val="C00000"/>
              </a:solidFill>
              <a:latin typeface="Franklin Gothic Heavy" panose="020B0903020102020204" pitchFamily="34" charset="0"/>
              <a:cs typeface="Times New Roman" pitchFamily="18" charset="0"/>
            </a:endParaRPr>
          </a:p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Franklin Gothic Heavy" panose="020B0903020102020204" pitchFamily="34" charset="0"/>
                <a:cs typeface="Times New Roman" pitchFamily="18" charset="0"/>
              </a:rPr>
              <a:t>we </a:t>
            </a:r>
            <a:r>
              <a:rPr lang="en-US" sz="3600" b="1" dirty="0">
                <a:solidFill>
                  <a:srgbClr val="C00000"/>
                </a:solidFill>
                <a:latin typeface="Franklin Gothic Heavy" panose="020B0903020102020204" pitchFamily="34" charset="0"/>
                <a:cs typeface="Times New Roman" pitchFamily="18" charset="0"/>
              </a:rPr>
              <a:t>won’t have it</a:t>
            </a:r>
            <a:r>
              <a:rPr lang="ru-RU" sz="3600" b="1" dirty="0" smtClean="0">
                <a:solidFill>
                  <a:srgbClr val="C00000"/>
                </a:solidFill>
                <a:latin typeface="Franklin Gothic Heavy" panose="020B0903020102020204" pitchFamily="34" charset="0"/>
                <a:cs typeface="Times New Roman" pitchFamily="18" charset="0"/>
              </a:rPr>
              <a:t>»</a:t>
            </a:r>
          </a:p>
          <a:p>
            <a:pPr algn="r"/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Galsworthy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latin typeface="Franklin Gothic Heavy" panose="020B0903020102020204" pitchFamily="34" charset="0"/>
              <a:cs typeface="Times New Roman" pitchFamily="18" charset="0"/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2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Овальная выноска 5"/>
          <p:cNvSpPr/>
          <p:nvPr/>
        </p:nvSpPr>
        <p:spPr>
          <a:xfrm>
            <a:off x="0" y="1495927"/>
            <a:ext cx="5759115" cy="3866147"/>
          </a:xfrm>
          <a:prstGeom prst="wedgeEllipseCallou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87619" y="2136338"/>
            <a:ext cx="41838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0"/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871580" y="597529"/>
            <a:ext cx="5033727" cy="898398"/>
          </a:xfrm>
          <a:prstGeom prst="round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Franklin Gothic Heavy" panose="020B0903020102020204" pitchFamily="34" charset="0"/>
              </a:rPr>
              <a:t>There are a lot of environmental pollutions in our world.</a:t>
            </a:r>
            <a:endParaRPr lang="ru-RU" sz="2400" dirty="0">
              <a:latin typeface="Franklin Gothic Heavy" panose="020B0903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284" y="2598003"/>
            <a:ext cx="4392318" cy="31386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9734" y="1495927"/>
            <a:ext cx="490736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What  </a:t>
            </a:r>
          </a:p>
          <a:p>
            <a:pPr algn="ctr"/>
            <a:r>
              <a:rPr lang="en-US" sz="5400" dirty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e</a:t>
            </a:r>
            <a:r>
              <a:rPr lang="en-US" sz="5400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nvironmental</a:t>
            </a:r>
          </a:p>
          <a:p>
            <a:pPr algn="ctr"/>
            <a:r>
              <a:rPr lang="en-US" sz="5400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 problems</a:t>
            </a:r>
          </a:p>
          <a:p>
            <a:pPr algn="ctr"/>
            <a:r>
              <a:rPr lang="en-US" sz="5400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 do you know?</a:t>
            </a:r>
            <a:endParaRPr lang="ru-RU" sz="5400" dirty="0">
              <a:solidFill>
                <a:srgbClr val="CC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59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4518836" y="1294587"/>
            <a:ext cx="7562660" cy="5172698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71500" indent="-571500" algn="just">
              <a:lnSpc>
                <a:spcPct val="150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The country air now is polluted by power stations and factories.</a:t>
            </a:r>
          </a:p>
          <a:p>
            <a:pPr marL="571500" indent="-571500" algn="just">
              <a:lnSpc>
                <a:spcPct val="150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This pollution is going to the atmosphere and can’t disappear.</a:t>
            </a:r>
          </a:p>
          <a:p>
            <a:pPr marL="571500" indent="-571500" algn="just">
              <a:lnSpc>
                <a:spcPct val="150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It remains in the air and we breath it.</a:t>
            </a:r>
          </a:p>
          <a:p>
            <a:pPr marL="571500" indent="-571500" algn="just">
              <a:lnSpc>
                <a:spcPct val="150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It’s very dangerous, especially for those people who live in big cities.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81481"/>
            <a:ext cx="12192000" cy="5884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-12192000" y="81481"/>
            <a:ext cx="12192000" cy="5884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FF0000"/>
                </a:solidFill>
                <a:latin typeface="Franklin Gothic Heavy" panose="020B0903020102020204" pitchFamily="34" charset="0"/>
              </a:rPr>
              <a:t>AIR POLLUTION ●</a:t>
            </a:r>
            <a:r>
              <a:rPr lang="en-US" sz="3200" dirty="0">
                <a:solidFill>
                  <a:srgbClr val="FF0000"/>
                </a:solidFill>
                <a:latin typeface="Franklin Gothic Heavy" panose="020B0903020102020204" pitchFamily="34" charset="0"/>
              </a:rPr>
              <a:t> AIR </a:t>
            </a:r>
            <a:r>
              <a:rPr lang="en-US" sz="3200" dirty="0" smtClean="0">
                <a:solidFill>
                  <a:srgbClr val="FF0000"/>
                </a:solidFill>
                <a:latin typeface="Franklin Gothic Heavy" panose="020B0903020102020204" pitchFamily="34" charset="0"/>
              </a:rPr>
              <a:t>POLLUTION</a:t>
            </a:r>
            <a:r>
              <a:rPr lang="en-US" sz="3200" dirty="0">
                <a:solidFill>
                  <a:srgbClr val="FF0000"/>
                </a:solidFill>
                <a:latin typeface="Franklin Gothic Heavy" panose="020B0903020102020204" pitchFamily="34" charset="0"/>
              </a:rPr>
              <a:t> ●</a:t>
            </a:r>
            <a:r>
              <a:rPr lang="en-US" sz="3200" dirty="0" smtClean="0">
                <a:solidFill>
                  <a:srgbClr val="FF0000"/>
                </a:solidFill>
                <a:latin typeface="Franklin Gothic Heavy" panose="020B0903020102020204" pitchFamily="34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Franklin Gothic Heavy" panose="020B0903020102020204" pitchFamily="34" charset="0"/>
              </a:rPr>
              <a:t>AIR POLLUTION ●</a:t>
            </a:r>
            <a:r>
              <a:rPr lang="en-US" sz="3200" dirty="0" smtClean="0">
                <a:latin typeface="Franklin Gothic Heavy" panose="020B0903020102020204" pitchFamily="34" charset="0"/>
              </a:rPr>
              <a:t> </a:t>
            </a:r>
            <a:endParaRPr lang="ru-RU" sz="3200" dirty="0">
              <a:latin typeface="Franklin Gothic Heavy" panose="020B0903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6" y="2115931"/>
            <a:ext cx="4338006" cy="2892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8826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0" y="81481"/>
            <a:ext cx="12192000" cy="5884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2192000" y="81481"/>
            <a:ext cx="12192000" cy="5884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0070C0"/>
                </a:solidFill>
                <a:latin typeface="Franklin Gothic Heavy" panose="020B0903020102020204" pitchFamily="34" charset="0"/>
              </a:rPr>
              <a:t>WATER POLLUTION ●</a:t>
            </a:r>
            <a:r>
              <a:rPr lang="en-US" sz="3200" dirty="0">
                <a:solidFill>
                  <a:srgbClr val="0070C0"/>
                </a:solidFill>
                <a:latin typeface="Franklin Gothic Heavy" panose="020B0903020102020204" pitchFamily="34" charset="0"/>
              </a:rPr>
              <a:t> </a:t>
            </a:r>
            <a:r>
              <a:rPr lang="en-US" sz="3200" dirty="0" smtClean="0">
                <a:solidFill>
                  <a:srgbClr val="0070C0"/>
                </a:solidFill>
                <a:latin typeface="Franklin Gothic Heavy" panose="020B0903020102020204" pitchFamily="34" charset="0"/>
              </a:rPr>
              <a:t>WATER POLLUTION</a:t>
            </a:r>
            <a:r>
              <a:rPr lang="en-US" sz="3200" dirty="0">
                <a:solidFill>
                  <a:srgbClr val="0070C0"/>
                </a:solidFill>
                <a:latin typeface="Franklin Gothic Heavy" panose="020B0903020102020204" pitchFamily="34" charset="0"/>
              </a:rPr>
              <a:t> ●</a:t>
            </a:r>
            <a:r>
              <a:rPr lang="en-US" sz="3200" dirty="0" smtClean="0">
                <a:solidFill>
                  <a:srgbClr val="0070C0"/>
                </a:solidFill>
                <a:latin typeface="Franklin Gothic Heavy" panose="020B0903020102020204" pitchFamily="34" charset="0"/>
              </a:rPr>
              <a:t> WATER </a:t>
            </a:r>
            <a:r>
              <a:rPr lang="en-US" sz="3200" dirty="0">
                <a:solidFill>
                  <a:srgbClr val="0070C0"/>
                </a:solidFill>
                <a:latin typeface="Franklin Gothic Heavy" panose="020B0903020102020204" pitchFamily="34" charset="0"/>
              </a:rPr>
              <a:t>POLLUTION ●</a:t>
            </a:r>
            <a:r>
              <a:rPr lang="en-US" sz="3200" dirty="0" smtClean="0">
                <a:solidFill>
                  <a:srgbClr val="0070C0"/>
                </a:solidFill>
                <a:latin typeface="Franklin Gothic Heavy" panose="020B0903020102020204" pitchFamily="34" charset="0"/>
              </a:rPr>
              <a:t> </a:t>
            </a:r>
            <a:endParaRPr lang="ru-RU" sz="3200" dirty="0">
              <a:solidFill>
                <a:srgbClr val="0070C0"/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10687" y="1019158"/>
            <a:ext cx="5928050" cy="5678478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71500" indent="-571500" algn="just">
              <a:lnSpc>
                <a:spcPct val="150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The pollute</a:t>
            </a:r>
            <a: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d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 water kills animals and plants.</a:t>
            </a:r>
          </a:p>
          <a:p>
            <a:pPr marL="571500" indent="-571500" algn="just">
              <a:lnSpc>
                <a:spcPct val="150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Some of our rivers are empty of fish. You can see a thick foam caused by chemical wastes.</a:t>
            </a:r>
          </a:p>
          <a:p>
            <a:pPr marL="571500" indent="-571500" algn="just">
              <a:lnSpc>
                <a:spcPct val="150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It happens so because factories produce a lot of waste and pour it into rivers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44" y="1238746"/>
            <a:ext cx="5050465" cy="5050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551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0" y="81481"/>
            <a:ext cx="12192000" cy="5884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2573000" y="81481"/>
            <a:ext cx="12573000" cy="5884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rgbClr val="00B050"/>
                </a:solidFill>
                <a:latin typeface="Franklin Gothic Heavy" panose="020B0903020102020204" pitchFamily="34" charset="0"/>
              </a:rPr>
              <a:t>CUTTING DOWN TREES ●</a:t>
            </a:r>
            <a:r>
              <a:rPr lang="en-US" sz="2800" dirty="0">
                <a:solidFill>
                  <a:srgbClr val="00B050"/>
                </a:solidFill>
                <a:latin typeface="Franklin Gothic Heavy" panose="020B0903020102020204" pitchFamily="34" charset="0"/>
              </a:rPr>
              <a:t> CUTTING DOWN TREES </a:t>
            </a:r>
            <a:r>
              <a:rPr lang="en-US" sz="2800" dirty="0" smtClean="0">
                <a:solidFill>
                  <a:srgbClr val="00B050"/>
                </a:solidFill>
                <a:latin typeface="Franklin Gothic Heavy" panose="020B0903020102020204" pitchFamily="34" charset="0"/>
              </a:rPr>
              <a:t>● </a:t>
            </a:r>
            <a:r>
              <a:rPr lang="en-US" sz="2800" dirty="0">
                <a:solidFill>
                  <a:srgbClr val="00B050"/>
                </a:solidFill>
                <a:latin typeface="Franklin Gothic Heavy" panose="020B0903020102020204" pitchFamily="34" charset="0"/>
              </a:rPr>
              <a:t>CUTTING DOWN TREES </a:t>
            </a:r>
            <a:r>
              <a:rPr lang="en-US" sz="2800" dirty="0" smtClean="0">
                <a:solidFill>
                  <a:srgbClr val="00B050"/>
                </a:solidFill>
                <a:latin typeface="Franklin Gothic Heavy" panose="020B0903020102020204" pitchFamily="34" charset="0"/>
              </a:rPr>
              <a:t>● </a:t>
            </a:r>
            <a:endParaRPr lang="ru-RU" sz="2800" dirty="0">
              <a:solidFill>
                <a:srgbClr val="00B050"/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5228" y="669957"/>
            <a:ext cx="5622200" cy="6324808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71500" indent="-571500" algn="just">
              <a:lnSpc>
                <a:spcPct val="150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All over the world the forests are disappearing.</a:t>
            </a:r>
          </a:p>
          <a:p>
            <a:pPr marL="571500" indent="-571500" algn="just">
              <a:lnSpc>
                <a:spcPct val="150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People cut the trees down because they need wood and paper or new places for farms and houses.</a:t>
            </a:r>
          </a:p>
          <a:p>
            <a:pPr marL="571500" indent="-571500">
              <a:lnSpc>
                <a:spcPct val="150000"/>
              </a:lnSpc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Even if new trees are planted, it takes many years for them to grow.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17" y="1669311"/>
            <a:ext cx="5808306" cy="3859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038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752</Words>
  <Application>Microsoft Office PowerPoint</Application>
  <PresentationFormat>Широкоэкранный</PresentationFormat>
  <Paragraphs>154</Paragraphs>
  <Slides>18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16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35" baseType="lpstr">
      <vt:lpstr>Dotum</vt:lpstr>
      <vt:lpstr>Aharoni</vt:lpstr>
      <vt:lpstr>Arial</vt:lpstr>
      <vt:lpstr>Berlin Sans FB</vt:lpstr>
      <vt:lpstr>Broadway</vt:lpstr>
      <vt:lpstr>Calibri</vt:lpstr>
      <vt:lpstr>Calibri Light</vt:lpstr>
      <vt:lpstr>Consolas</vt:lpstr>
      <vt:lpstr>Eras Demi ITC</vt:lpstr>
      <vt:lpstr>Forte</vt:lpstr>
      <vt:lpstr>Franklin Gothic Heavy</vt:lpstr>
      <vt:lpstr>Franklin Gothic Medium</vt:lpstr>
      <vt:lpstr>FrankRuehl</vt:lpstr>
      <vt:lpstr>Stencil</vt:lpstr>
      <vt:lpstr>Times New Roman</vt:lpstr>
      <vt:lpstr>Wide Latin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EVMP</dc:creator>
  <cp:lastModifiedBy>EVMP</cp:lastModifiedBy>
  <cp:revision>66</cp:revision>
  <dcterms:created xsi:type="dcterms:W3CDTF">2021-05-23T12:12:50Z</dcterms:created>
  <dcterms:modified xsi:type="dcterms:W3CDTF">2021-06-05T08:46:39Z</dcterms:modified>
</cp:coreProperties>
</file>