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66" r:id="rId3"/>
    <p:sldId id="267" r:id="rId4"/>
    <p:sldId id="268" r:id="rId5"/>
    <p:sldId id="269" r:id="rId6"/>
    <p:sldId id="256" r:id="rId7"/>
    <p:sldId id="270" r:id="rId8"/>
    <p:sldId id="271" r:id="rId9"/>
    <p:sldId id="259" r:id="rId10"/>
    <p:sldId id="258" r:id="rId11"/>
    <p:sldId id="272" r:id="rId12"/>
    <p:sldId id="275" r:id="rId13"/>
    <p:sldId id="263" r:id="rId14"/>
    <p:sldId id="273" r:id="rId15"/>
    <p:sldId id="262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FCB2-9445-47D9-B774-86EE59BD75AF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C70A-B124-4946-AB68-B099884952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147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FCB2-9445-47D9-B774-86EE59BD75AF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C70A-B124-4946-AB68-B099884952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20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FCB2-9445-47D9-B774-86EE59BD75AF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C70A-B124-4946-AB68-B099884952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442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FCB2-9445-47D9-B774-86EE59BD75AF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C70A-B124-4946-AB68-B099884952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718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FCB2-9445-47D9-B774-86EE59BD75AF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C70A-B124-4946-AB68-B099884952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595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FCB2-9445-47D9-B774-86EE59BD75AF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C70A-B124-4946-AB68-B099884952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114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FCB2-9445-47D9-B774-86EE59BD75AF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C70A-B124-4946-AB68-B099884952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209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FCB2-9445-47D9-B774-86EE59BD75AF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C70A-B124-4946-AB68-B099884952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272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FCB2-9445-47D9-B774-86EE59BD75AF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C70A-B124-4946-AB68-B099884952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806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FCB2-9445-47D9-B774-86EE59BD75AF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C70A-B124-4946-AB68-B099884952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191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FCB2-9445-47D9-B774-86EE59BD75AF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C70A-B124-4946-AB68-B099884952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238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1FCB2-9445-47D9-B774-86EE59BD75AF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5C70A-B124-4946-AB68-B099884952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498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8830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«Презентация к уроку по учебному предмету </a:t>
            </a:r>
            <a:r>
              <a:rPr lang="ru-RU" i="1" dirty="0" smtClean="0"/>
              <a:t>«Химия» </a:t>
            </a:r>
            <a:br>
              <a:rPr lang="ru-RU" i="1" dirty="0" smtClean="0"/>
            </a:br>
            <a:r>
              <a:rPr lang="ru-RU" i="1" dirty="0" smtClean="0"/>
              <a:t>в </a:t>
            </a:r>
            <a:r>
              <a:rPr lang="ru-RU" i="1" dirty="0"/>
              <a:t>8-ом классе на </a:t>
            </a:r>
            <a:r>
              <a:rPr lang="ru-RU" i="1" dirty="0" smtClean="0"/>
              <a:t>тему</a:t>
            </a:r>
            <a:br>
              <a:rPr lang="ru-RU" i="1" dirty="0" smtClean="0"/>
            </a:br>
            <a:r>
              <a:rPr lang="ru-RU" i="1" dirty="0" smtClean="0"/>
              <a:t>«Основные классы неорганических соединений»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052736"/>
            <a:ext cx="6400800" cy="1752600"/>
          </a:xfrm>
        </p:spPr>
        <p:txBody>
          <a:bodyPr>
            <a:normAutofit fontScale="62500" lnSpcReduction="20000"/>
          </a:bodyPr>
          <a:lstStyle/>
          <a:p>
            <a:r>
              <a:rPr lang="ru-RU" dirty="0" err="1" smtClean="0">
                <a:solidFill>
                  <a:schemeClr val="tx1"/>
                </a:solidFill>
              </a:rPr>
              <a:t>Думолакас</a:t>
            </a:r>
            <a:r>
              <a:rPr lang="ru-RU" dirty="0" smtClean="0">
                <a:solidFill>
                  <a:schemeClr val="tx1"/>
                </a:solidFill>
              </a:rPr>
              <a:t> Дина </a:t>
            </a:r>
            <a:r>
              <a:rPr lang="ru-RU" dirty="0" err="1" smtClean="0">
                <a:solidFill>
                  <a:schemeClr val="tx1"/>
                </a:solidFill>
              </a:rPr>
              <a:t>Харасаментоновна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у</a:t>
            </a:r>
            <a:r>
              <a:rPr lang="ru-RU" dirty="0" smtClean="0">
                <a:solidFill>
                  <a:schemeClr val="tx1"/>
                </a:solidFill>
              </a:rPr>
              <a:t>читель химии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Муниципальное казенное общеобразовательное учреждение «Средняя общеобразовательная школа № 5 г. Алзамай» </a:t>
            </a:r>
            <a:r>
              <a:rPr lang="ru-RU" dirty="0" err="1" smtClean="0">
                <a:solidFill>
                  <a:schemeClr val="tx1"/>
                </a:solidFill>
              </a:rPr>
              <a:t>Нижнеудинского</a:t>
            </a:r>
            <a:r>
              <a:rPr lang="ru-RU" dirty="0" smtClean="0">
                <a:solidFill>
                  <a:schemeClr val="tx1"/>
                </a:solidFill>
              </a:rPr>
              <a:t> района Иркутской области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22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Основные понятия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99715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b="1" dirty="0"/>
              <a:t>Кислоты</a:t>
            </a:r>
            <a:r>
              <a:rPr lang="ru-RU" dirty="0"/>
              <a:t> - это сложные вещества, состоящие из атома водорода </a:t>
            </a:r>
            <a:r>
              <a:rPr lang="ru-RU" u="sng" dirty="0"/>
              <a:t>(</a:t>
            </a:r>
            <a:r>
              <a:rPr lang="ru-RU" b="1" u="sng" dirty="0"/>
              <a:t>Н</a:t>
            </a:r>
            <a:r>
              <a:rPr lang="ru-RU" u="sng" dirty="0"/>
              <a:t>) </a:t>
            </a:r>
            <a:r>
              <a:rPr lang="ru-RU" dirty="0"/>
              <a:t>и </a:t>
            </a:r>
            <a:r>
              <a:rPr lang="ru-RU" b="1" u="sng" dirty="0"/>
              <a:t>кислотного</a:t>
            </a:r>
            <a:r>
              <a:rPr lang="ru-RU" dirty="0"/>
              <a:t> остатка </a:t>
            </a:r>
            <a:r>
              <a:rPr lang="ru-RU" b="1" u="sng" dirty="0"/>
              <a:t>(к.о.):</a:t>
            </a:r>
            <a:r>
              <a:rPr lang="ru-RU" dirty="0"/>
              <a:t> </a:t>
            </a:r>
            <a:r>
              <a:rPr lang="en-US" dirty="0"/>
              <a:t>S</a:t>
            </a:r>
            <a:r>
              <a:rPr lang="ru-RU" dirty="0"/>
              <a:t>О</a:t>
            </a:r>
            <a:r>
              <a:rPr lang="ru-RU" baseline="-25000" dirty="0"/>
              <a:t>4</a:t>
            </a:r>
            <a:r>
              <a:rPr lang="ru-RU" baseline="30000" dirty="0"/>
              <a:t>2-</a:t>
            </a:r>
            <a:r>
              <a:rPr lang="ru-RU" dirty="0"/>
              <a:t>, СО</a:t>
            </a:r>
            <a:r>
              <a:rPr lang="ru-RU" baseline="-25000" dirty="0"/>
              <a:t>3</a:t>
            </a:r>
            <a:r>
              <a:rPr lang="ru-RU" baseline="30000" dirty="0"/>
              <a:t>2-</a:t>
            </a:r>
            <a:r>
              <a:rPr lang="ru-RU" dirty="0"/>
              <a:t>, </a:t>
            </a:r>
            <a:r>
              <a:rPr lang="en-US" dirty="0"/>
              <a:t>NO</a:t>
            </a:r>
            <a:r>
              <a:rPr lang="ru-RU" baseline="-25000" dirty="0"/>
              <a:t>3</a:t>
            </a:r>
            <a:r>
              <a:rPr lang="ru-RU" baseline="30000" dirty="0"/>
              <a:t>-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lvl="0"/>
            <a:r>
              <a:rPr lang="ru-RU" b="1" dirty="0"/>
              <a:t>Основания</a:t>
            </a:r>
            <a:r>
              <a:rPr lang="ru-RU" dirty="0"/>
              <a:t> – это сложные вещества, состоящие из ионов </a:t>
            </a:r>
            <a:r>
              <a:rPr lang="ru-RU" b="1" u="sng" dirty="0"/>
              <a:t>металлов</a:t>
            </a:r>
            <a:r>
              <a:rPr lang="ru-RU" dirty="0"/>
              <a:t> и гидроксид ионов (</a:t>
            </a:r>
            <a:r>
              <a:rPr lang="ru-RU" b="1" dirty="0"/>
              <a:t>ОН</a:t>
            </a:r>
            <a:r>
              <a:rPr lang="ru-RU" b="1" baseline="30000" dirty="0"/>
              <a:t>-</a:t>
            </a:r>
            <a:r>
              <a:rPr lang="ru-RU" dirty="0"/>
              <a:t>)</a:t>
            </a:r>
          </a:p>
          <a:p>
            <a:pPr marL="0" indent="0">
              <a:buNone/>
            </a:pPr>
            <a:endParaRPr lang="ru-RU" dirty="0"/>
          </a:p>
          <a:p>
            <a:pPr lvl="0"/>
            <a:r>
              <a:rPr lang="ru-RU" b="1" dirty="0"/>
              <a:t>Соли</a:t>
            </a:r>
            <a:r>
              <a:rPr lang="ru-RU" dirty="0"/>
              <a:t> – это сложные вещества, состоящие из ионов </a:t>
            </a:r>
            <a:r>
              <a:rPr lang="ru-RU" b="1" u="sng" dirty="0"/>
              <a:t>металлов (</a:t>
            </a:r>
            <a:r>
              <a:rPr lang="ru-RU" b="1" u="sng" dirty="0" err="1"/>
              <a:t>Ме</a:t>
            </a:r>
            <a:r>
              <a:rPr lang="ru-RU" b="1" u="sng" dirty="0"/>
              <a:t>)</a:t>
            </a:r>
            <a:r>
              <a:rPr lang="ru-RU" dirty="0"/>
              <a:t> и </a:t>
            </a:r>
            <a:r>
              <a:rPr lang="ru-RU" b="1" u="sng" dirty="0"/>
              <a:t>кислотного</a:t>
            </a:r>
            <a:r>
              <a:rPr lang="ru-RU" u="sng" dirty="0"/>
              <a:t> </a:t>
            </a:r>
            <a:r>
              <a:rPr lang="ru-RU" dirty="0"/>
              <a:t>остатка </a:t>
            </a:r>
            <a:r>
              <a:rPr lang="ru-RU" b="1" u="sng" dirty="0"/>
              <a:t>(к.о.)</a:t>
            </a:r>
            <a:r>
              <a:rPr lang="ru-RU" dirty="0"/>
              <a:t> (см. кислоты)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845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Расположите данные вещества по классам, согласно определениям </a:t>
            </a:r>
            <a:r>
              <a:rPr lang="ru-RU" i="1" dirty="0" smtClean="0"/>
              <a:t>(2 конверт)</a:t>
            </a:r>
            <a:endParaRPr lang="ru-RU" i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2" t="29579" r="17225" b="49238"/>
          <a:stretch/>
        </p:blipFill>
        <p:spPr bwMode="auto">
          <a:xfrm>
            <a:off x="152489" y="3645024"/>
            <a:ext cx="8958375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52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стадия - рефлексия</a:t>
            </a:r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l="4647" t="31659" r="4366" b="29108"/>
          <a:stretch/>
        </p:blipFill>
        <p:spPr bwMode="auto">
          <a:xfrm>
            <a:off x="0" y="1628800"/>
            <a:ext cx="9144000" cy="41044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722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2002234"/>
          </a:xfrm>
        </p:spPr>
        <p:txBody>
          <a:bodyPr>
            <a:normAutofit/>
          </a:bodyPr>
          <a:lstStyle/>
          <a:p>
            <a:r>
              <a:rPr lang="ru-RU" sz="3600" i="1" dirty="0" smtClean="0"/>
              <a:t>Применяя данные обозначения из определений, составим формулы для определения классов веществ</a:t>
            </a:r>
            <a:endParaRPr lang="ru-RU" sz="36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888433"/>
          </a:xfrm>
        </p:spPr>
        <p:txBody>
          <a:bodyPr/>
          <a:lstStyle/>
          <a:p>
            <a:pPr marL="0" indent="0" algn="ctr">
              <a:buNone/>
            </a:pPr>
            <a:r>
              <a:rPr lang="ru-RU" i="1" u="sng" dirty="0"/>
              <a:t>Обозначения:</a:t>
            </a:r>
            <a:endParaRPr lang="ru-RU" u="sng" dirty="0" smtClean="0"/>
          </a:p>
          <a:p>
            <a:r>
              <a:rPr lang="ru-RU" dirty="0" err="1" smtClean="0"/>
              <a:t>Ме</a:t>
            </a:r>
            <a:r>
              <a:rPr lang="ru-RU" dirty="0" smtClean="0"/>
              <a:t> – металлы</a:t>
            </a:r>
          </a:p>
          <a:p>
            <a:r>
              <a:rPr lang="ru-RU" dirty="0" smtClean="0"/>
              <a:t>Не – неметаллы</a:t>
            </a:r>
          </a:p>
          <a:p>
            <a:r>
              <a:rPr lang="ru-RU" dirty="0" err="1"/>
              <a:t>к</a:t>
            </a:r>
            <a:r>
              <a:rPr lang="ru-RU" dirty="0" err="1" smtClean="0"/>
              <a:t>.о</a:t>
            </a:r>
            <a:r>
              <a:rPr lang="ru-RU" dirty="0" smtClean="0"/>
              <a:t>. – кислотный остаток</a:t>
            </a:r>
          </a:p>
          <a:p>
            <a:r>
              <a:rPr lang="ru-RU" dirty="0" smtClean="0"/>
              <a:t>ОН – </a:t>
            </a:r>
            <a:r>
              <a:rPr lang="ru-RU" dirty="0" err="1" smtClean="0"/>
              <a:t>гидроксогруппа</a:t>
            </a:r>
            <a:endParaRPr lang="ru-RU" dirty="0" smtClean="0"/>
          </a:p>
          <a:p>
            <a:r>
              <a:rPr lang="ru-RU" dirty="0" smtClean="0"/>
              <a:t>О – атом кислорода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636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5" t="29580" r="4202" b="14614"/>
          <a:stretch/>
        </p:blipFill>
        <p:spPr bwMode="auto">
          <a:xfrm>
            <a:off x="0" y="908720"/>
            <a:ext cx="9164856" cy="4592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877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1756" t="27189" r="4571" b="17742"/>
          <a:stretch/>
        </p:blipFill>
        <p:spPr bwMode="auto">
          <a:xfrm>
            <a:off x="107504" y="1196752"/>
            <a:ext cx="8820472" cy="49092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415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Правильные ответы: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5" t="57057" r="13007" b="15089"/>
          <a:stretch/>
        </p:blipFill>
        <p:spPr bwMode="auto">
          <a:xfrm>
            <a:off x="611560" y="2555331"/>
            <a:ext cx="7963937" cy="229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494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стадия - Вызов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3" t="28228" r="8017" b="47703"/>
          <a:stretch/>
        </p:blipFill>
        <p:spPr bwMode="auto">
          <a:xfrm>
            <a:off x="8760" y="1772816"/>
            <a:ext cx="913524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590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3" t="52553" r="8495" b="25076"/>
          <a:stretch/>
        </p:blipFill>
        <p:spPr bwMode="auto">
          <a:xfrm>
            <a:off x="251520" y="1828246"/>
            <a:ext cx="8563859" cy="2268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50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С   </a:t>
            </a:r>
            <a:r>
              <a:rPr lang="en-US" b="1" dirty="0" smtClean="0"/>
              <a:t>CuO   </a:t>
            </a:r>
            <a:r>
              <a:rPr lang="en-US" b="1" dirty="0"/>
              <a:t>Al     S     </a:t>
            </a:r>
            <a:r>
              <a:rPr lang="en-US" b="1" dirty="0" err="1"/>
              <a:t>S</a:t>
            </a:r>
            <a:r>
              <a:rPr lang="ru-RU" b="1" dirty="0"/>
              <a:t>О</a:t>
            </a:r>
            <a:r>
              <a:rPr lang="en-US" b="1" baseline="-25000" dirty="0"/>
              <a:t>3</a:t>
            </a:r>
            <a:r>
              <a:rPr lang="en-US" b="1" dirty="0"/>
              <a:t>    O</a:t>
            </a:r>
            <a:r>
              <a:rPr lang="en-US" b="1" baseline="-25000" dirty="0"/>
              <a:t>2      </a:t>
            </a:r>
            <a:r>
              <a:rPr lang="ru-RU" b="1" dirty="0"/>
              <a:t>Н</a:t>
            </a:r>
            <a:r>
              <a:rPr lang="en-US" b="1" baseline="-25000" dirty="0"/>
              <a:t>2</a:t>
            </a:r>
            <a:r>
              <a:rPr lang="en-US" b="1" dirty="0"/>
              <a:t>S</a:t>
            </a:r>
            <a:r>
              <a:rPr lang="ru-RU" b="1" dirty="0"/>
              <a:t>О</a:t>
            </a:r>
            <a:r>
              <a:rPr lang="en-US" b="1" baseline="-25000" dirty="0"/>
              <a:t>4      </a:t>
            </a:r>
            <a:r>
              <a:rPr lang="en-US" b="1" dirty="0" smtClean="0"/>
              <a:t>Cu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r>
              <a:rPr lang="ru-RU" dirty="0"/>
              <a:t> </a:t>
            </a:r>
            <a:r>
              <a:rPr lang="en-US" dirty="0"/>
              <a:t> </a:t>
            </a:r>
            <a:r>
              <a:rPr lang="ru-RU" dirty="0"/>
              <a:t>Простые:  </a:t>
            </a:r>
            <a:r>
              <a:rPr lang="ru-RU" dirty="0" smtClean="0"/>
              <a:t>С    </a:t>
            </a:r>
            <a:r>
              <a:rPr lang="en-US" dirty="0" smtClean="0"/>
              <a:t>Al </a:t>
            </a:r>
            <a:r>
              <a:rPr lang="ru-RU" dirty="0" smtClean="0"/>
              <a:t>     </a:t>
            </a:r>
            <a:r>
              <a:rPr lang="en-US" dirty="0"/>
              <a:t>S </a:t>
            </a: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en-US" dirty="0"/>
              <a:t>O</a:t>
            </a:r>
            <a:r>
              <a:rPr lang="ru-RU" baseline="-25000" dirty="0"/>
              <a:t>2  </a:t>
            </a:r>
            <a:r>
              <a:rPr lang="ru-RU" baseline="-25000" dirty="0" smtClean="0"/>
              <a:t>     </a:t>
            </a:r>
            <a:r>
              <a:rPr lang="en-US" dirty="0"/>
              <a:t>Cu</a:t>
            </a:r>
            <a:endParaRPr lang="ru-RU" dirty="0"/>
          </a:p>
          <a:p>
            <a:r>
              <a:rPr lang="ru-RU" dirty="0" smtClean="0"/>
              <a:t>Сложные</a:t>
            </a:r>
            <a:r>
              <a:rPr lang="ru-RU" dirty="0"/>
              <a:t>: </a:t>
            </a:r>
            <a:r>
              <a:rPr lang="ru-RU" dirty="0" smtClean="0"/>
              <a:t>    </a:t>
            </a:r>
            <a:r>
              <a:rPr lang="en-US" dirty="0" smtClean="0"/>
              <a:t>CuO</a:t>
            </a:r>
            <a:r>
              <a:rPr lang="ru-RU" dirty="0" smtClean="0"/>
              <a:t>       </a:t>
            </a:r>
            <a:r>
              <a:rPr lang="en-US" dirty="0" smtClean="0"/>
              <a:t>S</a:t>
            </a:r>
            <a:r>
              <a:rPr lang="ru-RU" dirty="0" smtClean="0"/>
              <a:t>О</a:t>
            </a:r>
            <a:r>
              <a:rPr lang="ru-RU" baseline="-25000" dirty="0" smtClean="0"/>
              <a:t>3         </a:t>
            </a:r>
            <a:r>
              <a:rPr lang="ru-RU" dirty="0" smtClean="0"/>
              <a:t> </a:t>
            </a:r>
            <a:r>
              <a:rPr lang="ru-RU" dirty="0"/>
              <a:t>Н</a:t>
            </a:r>
            <a:r>
              <a:rPr lang="ru-RU" baseline="-25000" dirty="0"/>
              <a:t>2</a:t>
            </a:r>
            <a:r>
              <a:rPr lang="en-US" dirty="0"/>
              <a:t>S</a:t>
            </a:r>
            <a:r>
              <a:rPr lang="ru-RU" dirty="0" smtClean="0"/>
              <a:t>О</a:t>
            </a:r>
            <a:r>
              <a:rPr lang="ru-RU" baseline="-25000" dirty="0" smtClean="0"/>
              <a:t>4</a:t>
            </a:r>
          </a:p>
          <a:p>
            <a:endParaRPr lang="ru-RU" baseline="-250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1" t="38609" r="41035" b="26826"/>
          <a:stretch/>
        </p:blipFill>
        <p:spPr bwMode="auto">
          <a:xfrm>
            <a:off x="3203848" y="3068960"/>
            <a:ext cx="5400600" cy="32403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88324" y="522920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4409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50506"/>
          </a:xfrm>
        </p:spPr>
        <p:txBody>
          <a:bodyPr>
            <a:normAutofit/>
          </a:bodyPr>
          <a:lstStyle/>
          <a:p>
            <a:r>
              <a:rPr lang="ru-RU" dirty="0" smtClean="0"/>
              <a:t>Даны вещества (</a:t>
            </a:r>
            <a:r>
              <a:rPr lang="ru-RU" i="1" dirty="0" smtClean="0"/>
              <a:t>конверт 1</a:t>
            </a:r>
            <a:r>
              <a:rPr lang="ru-RU" dirty="0" smtClean="0"/>
              <a:t>):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S</a:t>
            </a:r>
            <a:r>
              <a:rPr lang="ru-RU" dirty="0"/>
              <a:t>О</a:t>
            </a:r>
            <a:r>
              <a:rPr lang="ru-RU" baseline="-25000" dirty="0"/>
              <a:t>3    </a:t>
            </a:r>
            <a:r>
              <a:rPr lang="ru-RU" dirty="0"/>
              <a:t>    Н</a:t>
            </a:r>
            <a:r>
              <a:rPr lang="ru-RU" baseline="-25000" dirty="0"/>
              <a:t>2</a:t>
            </a:r>
            <a:r>
              <a:rPr lang="en-US" dirty="0"/>
              <a:t>S</a:t>
            </a:r>
            <a:r>
              <a:rPr lang="ru-RU" dirty="0"/>
              <a:t>О</a:t>
            </a:r>
            <a:r>
              <a:rPr lang="ru-RU" baseline="-25000" dirty="0"/>
              <a:t>4           </a:t>
            </a:r>
            <a:r>
              <a:rPr lang="en-US" dirty="0"/>
              <a:t>CuO</a:t>
            </a:r>
            <a:r>
              <a:rPr lang="ru-RU" dirty="0"/>
              <a:t>     </a:t>
            </a:r>
            <a:r>
              <a:rPr lang="en-US" dirty="0"/>
              <a:t>Al</a:t>
            </a:r>
            <a:r>
              <a:rPr lang="ru-RU" baseline="-25000" dirty="0"/>
              <a:t>2</a:t>
            </a:r>
            <a:r>
              <a:rPr lang="ru-RU" dirty="0"/>
              <a:t>О</a:t>
            </a:r>
            <a:r>
              <a:rPr lang="ru-RU" baseline="-25000" dirty="0"/>
              <a:t>3          </a:t>
            </a:r>
            <a:r>
              <a:rPr lang="en-US" dirty="0"/>
              <a:t>AlCl</a:t>
            </a:r>
            <a:r>
              <a:rPr lang="ru-RU" baseline="-25000" dirty="0"/>
              <a:t>3        </a:t>
            </a:r>
            <a:r>
              <a:rPr lang="en-US" dirty="0"/>
              <a:t>CO</a:t>
            </a:r>
            <a:r>
              <a:rPr lang="ru-RU" baseline="-25000" dirty="0"/>
              <a:t>2</a:t>
            </a:r>
            <a:r>
              <a:rPr lang="ru-RU" dirty="0"/>
              <a:t>      </a:t>
            </a:r>
            <a:r>
              <a:rPr lang="ru-RU" baseline="-25000" dirty="0"/>
              <a:t> </a:t>
            </a:r>
            <a:r>
              <a:rPr lang="ru-RU" dirty="0"/>
              <a:t> Н</a:t>
            </a:r>
            <a:r>
              <a:rPr lang="ru-RU" baseline="-25000" dirty="0"/>
              <a:t>2</a:t>
            </a:r>
            <a:r>
              <a:rPr lang="ru-RU" dirty="0"/>
              <a:t>СО</a:t>
            </a:r>
            <a:r>
              <a:rPr lang="ru-RU" baseline="-25000" dirty="0"/>
              <a:t>3</a:t>
            </a:r>
            <a:r>
              <a:rPr lang="ru-RU" dirty="0"/>
              <a:t>       </a:t>
            </a:r>
            <a:r>
              <a:rPr lang="en-US" dirty="0"/>
              <a:t>Cu</a:t>
            </a:r>
            <a:r>
              <a:rPr lang="ru-RU" dirty="0"/>
              <a:t>(</a:t>
            </a:r>
            <a:r>
              <a:rPr lang="en-US" dirty="0"/>
              <a:t>OH</a:t>
            </a:r>
            <a:r>
              <a:rPr lang="ru-RU" dirty="0"/>
              <a:t>)</a:t>
            </a:r>
            <a:r>
              <a:rPr lang="ru-RU" baseline="-25000" dirty="0"/>
              <a:t>2       </a:t>
            </a:r>
            <a:r>
              <a:rPr lang="ru-RU" dirty="0"/>
              <a:t> </a:t>
            </a:r>
            <a:r>
              <a:rPr lang="en-US" dirty="0"/>
              <a:t>Al</a:t>
            </a:r>
            <a:r>
              <a:rPr lang="ru-RU" dirty="0"/>
              <a:t>(</a:t>
            </a:r>
            <a:r>
              <a:rPr lang="en-US" dirty="0"/>
              <a:t>OH</a:t>
            </a:r>
            <a:r>
              <a:rPr lang="ru-RU" dirty="0"/>
              <a:t>)</a:t>
            </a:r>
            <a:r>
              <a:rPr lang="ru-RU" baseline="-25000" dirty="0"/>
              <a:t>3</a:t>
            </a:r>
            <a:r>
              <a:rPr lang="ru-RU" dirty="0"/>
              <a:t>       </a:t>
            </a:r>
            <a:r>
              <a:rPr lang="en-US" dirty="0"/>
              <a:t>CuNO</a:t>
            </a:r>
            <a:r>
              <a:rPr lang="ru-RU" baseline="-25000" dirty="0"/>
              <a:t>3    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085184"/>
            <a:ext cx="8229600" cy="104097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Попробуйте распределить данные вещества на 4 группы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758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314799"/>
          </a:xfrm>
        </p:spPr>
        <p:txBody>
          <a:bodyPr>
            <a:normAutofit/>
          </a:bodyPr>
          <a:lstStyle/>
          <a:p>
            <a:r>
              <a:rPr lang="ru-RU" dirty="0" smtClean="0"/>
              <a:t>Основные классы неорганических веществ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u="sng" dirty="0" smtClean="0"/>
              <a:t>2 стадия - осмысления</a:t>
            </a:r>
            <a:endParaRPr lang="ru-RU" sz="3600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484784"/>
            <a:ext cx="6400800" cy="600472"/>
          </a:xfrm>
        </p:spPr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92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Классы неорганических веществ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Оксиды </a:t>
            </a:r>
          </a:p>
          <a:p>
            <a:r>
              <a:rPr lang="ru-RU" sz="5400" dirty="0" smtClean="0"/>
              <a:t>Кислоты </a:t>
            </a:r>
          </a:p>
          <a:p>
            <a:r>
              <a:rPr lang="ru-RU" sz="5400" dirty="0" smtClean="0"/>
              <a:t>Основания </a:t>
            </a:r>
          </a:p>
          <a:p>
            <a:r>
              <a:rPr lang="ru-RU" sz="5400" dirty="0" smtClean="0"/>
              <a:t>Соли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26863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Классы неорганических веществ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286" t="32337" r="3801" b="26087"/>
          <a:stretch/>
        </p:blipFill>
        <p:spPr bwMode="auto">
          <a:xfrm>
            <a:off x="0" y="1700809"/>
            <a:ext cx="8964488" cy="37481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399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Основные понятия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Оксиды</a:t>
            </a:r>
            <a:r>
              <a:rPr lang="ru-RU" sz="3600" dirty="0" smtClean="0"/>
              <a:t> – это сложные вещества, состоящие из</a:t>
            </a:r>
            <a:r>
              <a:rPr lang="ru-RU" sz="3600" u="sng" dirty="0" smtClean="0"/>
              <a:t> </a:t>
            </a:r>
            <a:r>
              <a:rPr lang="ru-RU" sz="3600" b="1" u="sng" dirty="0" smtClean="0"/>
              <a:t>2-х</a:t>
            </a:r>
            <a:r>
              <a:rPr lang="ru-RU" sz="3600" u="sng" dirty="0" smtClean="0"/>
              <a:t> </a:t>
            </a:r>
            <a:r>
              <a:rPr lang="ru-RU" sz="3600" dirty="0" smtClean="0"/>
              <a:t>химических элементов, один из которых кислород </a:t>
            </a:r>
            <a:r>
              <a:rPr lang="ru-RU" sz="3600" u="sng" dirty="0" smtClean="0"/>
              <a:t>(</a:t>
            </a:r>
            <a:r>
              <a:rPr lang="ru-RU" sz="3600" b="1" u="sng" dirty="0" smtClean="0"/>
              <a:t>О</a:t>
            </a:r>
            <a:r>
              <a:rPr lang="ru-RU" sz="3600" u="sng" dirty="0" smtClean="0"/>
              <a:t>) </a:t>
            </a:r>
            <a:r>
              <a:rPr lang="ru-RU" sz="3600" dirty="0" smtClean="0"/>
              <a:t>в степени окисления -2.</a:t>
            </a:r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2548" t="38609" r="39666" b="32501"/>
          <a:stretch/>
        </p:blipFill>
        <p:spPr bwMode="auto">
          <a:xfrm>
            <a:off x="2051720" y="3861048"/>
            <a:ext cx="5688632" cy="27641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2872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176</Words>
  <Application>Microsoft Office PowerPoint</Application>
  <PresentationFormat>Экран (4:3)</PresentationFormat>
  <Paragraphs>38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Тема Office</vt:lpstr>
      <vt:lpstr>«Презентация к уроку по учебному предмету «Химия»  в 8-ом классе на тему «Основные классы неорганических соединений»</vt:lpstr>
      <vt:lpstr>1 стадия - Вызов</vt:lpstr>
      <vt:lpstr>Презентация PowerPoint</vt:lpstr>
      <vt:lpstr> С   CuO   Al     S     SО3    O2      Н2SО4      Cu </vt:lpstr>
      <vt:lpstr>Даны вещества (конверт 1):  SО3        Н2SО4           CuO     Al2О3          AlCl3        CO2        Н2СО3       Cu(OH)2        Al(OH)3       CuNO3       </vt:lpstr>
      <vt:lpstr>Основные классы неорганических веществ  2 стадия - осмысления</vt:lpstr>
      <vt:lpstr>Классы неорганических веществ</vt:lpstr>
      <vt:lpstr>Классы неорганических веществ</vt:lpstr>
      <vt:lpstr>Основные понятия</vt:lpstr>
      <vt:lpstr>Основные понятия</vt:lpstr>
      <vt:lpstr>Задание:</vt:lpstr>
      <vt:lpstr>3 стадия - рефлексия</vt:lpstr>
      <vt:lpstr>Применяя данные обозначения из определений, составим формулы для определения классов веществ</vt:lpstr>
      <vt:lpstr>Презентация PowerPoint</vt:lpstr>
      <vt:lpstr>Презентация PowerPoint</vt:lpstr>
      <vt:lpstr>Правильные ответы: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классы неорганических веществ</dc:title>
  <dc:creator>almaz</dc:creator>
  <cp:lastModifiedBy>царь</cp:lastModifiedBy>
  <cp:revision>20</cp:revision>
  <dcterms:created xsi:type="dcterms:W3CDTF">2017-01-01T23:24:36Z</dcterms:created>
  <dcterms:modified xsi:type="dcterms:W3CDTF">2020-06-08T13:32:33Z</dcterms:modified>
</cp:coreProperties>
</file>