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Default Extension="avi" ContentType="video/avi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8" r:id="rId3"/>
    <p:sldId id="258" r:id="rId4"/>
    <p:sldId id="259" r:id="rId5"/>
    <p:sldId id="260" r:id="rId6"/>
    <p:sldId id="261" r:id="rId7"/>
    <p:sldId id="262" r:id="rId8"/>
    <p:sldId id="266" r:id="rId9"/>
    <p:sldId id="290" r:id="rId10"/>
    <p:sldId id="289" r:id="rId11"/>
    <p:sldId id="297" r:id="rId12"/>
    <p:sldId id="263" r:id="rId13"/>
    <p:sldId id="268" r:id="rId14"/>
    <p:sldId id="270" r:id="rId15"/>
    <p:sldId id="264" r:id="rId16"/>
    <p:sldId id="299" r:id="rId17"/>
    <p:sldId id="265" r:id="rId18"/>
    <p:sldId id="272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55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7BF0D-D48F-43FD-B0A5-1485BE51AD92}" type="datetimeFigureOut">
              <a:rPr lang="ru-RU" smtClean="0"/>
              <a:pPr/>
              <a:t>26.05.2020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A5657-15BC-45AD-8317-43FBBCF6EB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7BF0D-D48F-43FD-B0A5-1485BE51AD92}" type="datetimeFigureOut">
              <a:rPr lang="ru-RU" smtClean="0"/>
              <a:pPr/>
              <a:t>26.05.2020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A5657-15BC-45AD-8317-43FBBCF6EB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7BF0D-D48F-43FD-B0A5-1485BE51AD92}" type="datetimeFigureOut">
              <a:rPr lang="ru-RU" smtClean="0"/>
              <a:pPr/>
              <a:t>26.05.2020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A5657-15BC-45AD-8317-43FBBCF6EB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7BF0D-D48F-43FD-B0A5-1485BE51AD92}" type="datetimeFigureOut">
              <a:rPr lang="ru-RU" smtClean="0"/>
              <a:pPr/>
              <a:t>26.05.2020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071802" y="6421461"/>
            <a:ext cx="2895600" cy="365125"/>
          </a:xfrm>
        </p:spPr>
        <p:txBody>
          <a:bodyPr/>
          <a:lstStyle/>
          <a:p>
            <a:r>
              <a:rPr lang="en-US" dirty="0" smtClean="0"/>
              <a:t>corowina.ucoz.com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929454" y="6286520"/>
            <a:ext cx="1704972" cy="365125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7BF0D-D48F-43FD-B0A5-1485BE51AD92}" type="datetimeFigureOut">
              <a:rPr lang="ru-RU" smtClean="0"/>
              <a:pPr/>
              <a:t>26.05.2020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A5657-15BC-45AD-8317-43FBBCF6EB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 cstate="print">
            <a:alphaModFix amt="85000"/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428596" y="285728"/>
            <a:ext cx="8286808" cy="6286544"/>
          </a:xfrm>
          <a:prstGeom prst="rect">
            <a:avLst/>
          </a:prstGeom>
          <a:solidFill>
            <a:srgbClr val="FFFF99"/>
          </a:solidFill>
          <a:ln w="57150">
            <a:solidFill>
              <a:srgbClr val="FFFF0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balanced" dir="t">
              <a:rot lat="0" lon="0" rev="8700000"/>
            </a:lightRig>
          </a:scene3d>
          <a:sp3d>
            <a:bevelT w="190500" h="381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77BF0D-D48F-43FD-B0A5-1485BE51AD92}" type="datetimeFigureOut">
              <a:rPr lang="ru-RU" smtClean="0"/>
              <a:pPr/>
              <a:t>26.05.2020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FA5657-15BC-45AD-8317-43FBBCF6EB2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" name="Рисунок 7" descr="d185265b88f9.jp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2940" b="20590"/>
          <a:stretch>
            <a:fillRect/>
          </a:stretch>
        </p:blipFill>
        <p:spPr>
          <a:xfrm>
            <a:off x="-1" y="0"/>
            <a:ext cx="2024027" cy="71435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4" r:id="rId3"/>
    <p:sldLayoutId id="2147483655" r:id="rId4"/>
    <p:sldLayoutId id="2147483653" r:id="rId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53;&#1072;&#1089;&#1090;&#1105;&#1085;&#1072;\Desktop\&#1092;&#1080;&#1079;&#1082;..mp4" TargetMode="Externa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media" Target="../media/media1.avi"/><Relationship Id="rId2" Type="http://schemas.openxmlformats.org/officeDocument/2006/relationships/slideLayout" Target="../slideLayouts/slideLayout2.xml"/><Relationship Id="rId1" Type="http://schemas.openxmlformats.org/officeDocument/2006/relationships/video" Target="../media/media1.avi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 smtClean="0"/>
              <a:t>Презентация </a:t>
            </a:r>
            <a:r>
              <a:rPr lang="ru-RU" i="1" dirty="0" smtClean="0"/>
              <a:t>к уроку </a:t>
            </a: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i="1" dirty="0" smtClean="0"/>
              <a:t>по </a:t>
            </a:r>
            <a:r>
              <a:rPr lang="ru-RU" i="1" dirty="0" smtClean="0"/>
              <a:t>учебному предмету </a:t>
            </a:r>
            <a:r>
              <a:rPr lang="ru-RU" b="1" i="1" dirty="0" smtClean="0"/>
              <a:t>«Математика» </a:t>
            </a: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i="1" dirty="0" smtClean="0"/>
              <a:t>во 2-ом </a:t>
            </a:r>
            <a:r>
              <a:rPr lang="ru-RU" i="1" dirty="0" smtClean="0"/>
              <a:t>классе на тему </a:t>
            </a: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b="1" i="1" dirty="0" smtClean="0"/>
              <a:t>«Числовые выражения»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987824" y="4581128"/>
            <a:ext cx="6400800" cy="1752600"/>
          </a:xfrm>
        </p:spPr>
        <p:txBody>
          <a:bodyPr>
            <a:normAutofit fontScale="85000" lnSpcReduction="20000"/>
          </a:bodyPr>
          <a:lstStyle/>
          <a:p>
            <a:r>
              <a:rPr lang="ru-RU" b="1" i="1" dirty="0" smtClean="0">
                <a:solidFill>
                  <a:schemeClr val="tx1"/>
                </a:solidFill>
              </a:rPr>
              <a:t>у</a:t>
            </a:r>
            <a:r>
              <a:rPr lang="ru-RU" b="1" i="1" dirty="0" smtClean="0">
                <a:solidFill>
                  <a:schemeClr val="tx1"/>
                </a:solidFill>
              </a:rPr>
              <a:t>читель начальных классов </a:t>
            </a:r>
          </a:p>
          <a:p>
            <a:r>
              <a:rPr lang="ru-RU" b="1" i="1" dirty="0" smtClean="0">
                <a:solidFill>
                  <a:schemeClr val="tx1"/>
                </a:solidFill>
              </a:rPr>
              <a:t>ГБОУ СОШ №2 «ОЦ» </a:t>
            </a:r>
          </a:p>
          <a:p>
            <a:r>
              <a:rPr lang="ru-RU" b="1" i="1" dirty="0" err="1" smtClean="0">
                <a:solidFill>
                  <a:schemeClr val="tx1"/>
                </a:solidFill>
              </a:rPr>
              <a:t>с.Кинель-Черкассы</a:t>
            </a:r>
            <a:endParaRPr lang="ru-RU" b="1" i="1" dirty="0" smtClean="0">
              <a:solidFill>
                <a:schemeClr val="tx1"/>
              </a:solidFill>
            </a:endParaRPr>
          </a:p>
          <a:p>
            <a:r>
              <a:rPr lang="ru-RU" b="1" i="1" dirty="0" err="1" smtClean="0">
                <a:solidFill>
                  <a:schemeClr val="tx1"/>
                </a:solidFill>
              </a:rPr>
              <a:t>Пыряева</a:t>
            </a:r>
            <a:r>
              <a:rPr lang="ru-RU" b="1" i="1" dirty="0" smtClean="0">
                <a:solidFill>
                  <a:schemeClr val="tx1"/>
                </a:solidFill>
              </a:rPr>
              <a:t> Анастасия Сергеевна</a:t>
            </a:r>
            <a:endParaRPr lang="ru-RU" b="1" i="1" dirty="0">
              <a:solidFill>
                <a:schemeClr val="tx1"/>
              </a:solidFill>
            </a:endParaRPr>
          </a:p>
        </p:txBody>
      </p:sp>
      <p:pic>
        <p:nvPicPr>
          <p:cNvPr id="27650" name="Picture 2" descr="https://pbs.twimg.com/profile_images/1223214817756033024/upPK8WFL_400x4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20272" y="260648"/>
            <a:ext cx="1684784" cy="158417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ПРОВЕРКА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772816"/>
            <a:ext cx="8229600" cy="4525963"/>
          </a:xfrm>
        </p:spPr>
        <p:txBody>
          <a:bodyPr/>
          <a:lstStyle/>
          <a:p>
            <a:pPr marL="742950" indent="-742950">
              <a:buNone/>
            </a:pPr>
            <a:r>
              <a:rPr lang="ru-RU" sz="4000" b="1" dirty="0" smtClean="0"/>
              <a:t>       </a:t>
            </a:r>
            <a:r>
              <a:rPr lang="ru-RU" sz="4800" b="1" dirty="0" smtClean="0"/>
              <a:t>(12-6)+7=</a:t>
            </a:r>
            <a:r>
              <a:rPr lang="ru-RU" sz="4800" b="1" dirty="0" smtClean="0">
                <a:solidFill>
                  <a:srgbClr val="FF0000"/>
                </a:solidFill>
              </a:rPr>
              <a:t>13</a:t>
            </a:r>
            <a:r>
              <a:rPr lang="ru-RU" sz="4800" b="1" dirty="0" smtClean="0"/>
              <a:t>      20-(14-6)=</a:t>
            </a:r>
            <a:r>
              <a:rPr lang="ru-RU" sz="4800" b="1" dirty="0" smtClean="0">
                <a:solidFill>
                  <a:srgbClr val="FF0000"/>
                </a:solidFill>
              </a:rPr>
              <a:t>12</a:t>
            </a:r>
          </a:p>
          <a:p>
            <a:pPr marL="742950" indent="-742950">
              <a:buNone/>
            </a:pPr>
            <a:r>
              <a:rPr lang="ru-RU" sz="4800" b="1" dirty="0" smtClean="0">
                <a:solidFill>
                  <a:srgbClr val="FF0000"/>
                </a:solidFill>
              </a:rPr>
              <a:t>       1) 12-6=6          1) 14-6=8</a:t>
            </a:r>
          </a:p>
          <a:p>
            <a:pPr marL="742950" indent="-742950">
              <a:buNone/>
            </a:pPr>
            <a:r>
              <a:rPr lang="ru-RU" sz="4800" b="1" dirty="0" smtClean="0">
                <a:solidFill>
                  <a:srgbClr val="FF0000"/>
                </a:solidFill>
              </a:rPr>
              <a:t>       2) 6+7=13         2) 20-8=12</a:t>
            </a:r>
            <a:endParaRPr lang="ru-RU" sz="4800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ПРОВЕРКА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772816"/>
            <a:ext cx="8604448" cy="4525963"/>
          </a:xfrm>
        </p:spPr>
        <p:txBody>
          <a:bodyPr/>
          <a:lstStyle/>
          <a:p>
            <a:pPr marL="742950" indent="-742950">
              <a:buNone/>
            </a:pPr>
            <a:r>
              <a:rPr lang="ru-RU" sz="4000" b="1" dirty="0" smtClean="0"/>
              <a:t>       3) </a:t>
            </a:r>
            <a:r>
              <a:rPr lang="ru-RU" sz="4800" b="1" dirty="0" smtClean="0"/>
              <a:t>(24-4)-5=</a:t>
            </a:r>
            <a:r>
              <a:rPr lang="ru-RU" sz="4800" b="1" dirty="0" smtClean="0">
                <a:solidFill>
                  <a:srgbClr val="FF0000"/>
                </a:solidFill>
              </a:rPr>
              <a:t>15</a:t>
            </a:r>
            <a:r>
              <a:rPr lang="ru-RU" sz="4800" b="1" dirty="0" smtClean="0"/>
              <a:t>   4)10+(7+3)=</a:t>
            </a:r>
            <a:r>
              <a:rPr lang="ru-RU" sz="4800" b="1" dirty="0" smtClean="0">
                <a:solidFill>
                  <a:srgbClr val="FF0000"/>
                </a:solidFill>
              </a:rPr>
              <a:t>20</a:t>
            </a:r>
          </a:p>
          <a:p>
            <a:pPr marL="742950" indent="-742950">
              <a:buNone/>
            </a:pPr>
            <a:r>
              <a:rPr lang="ru-RU" sz="4800" b="1" dirty="0" smtClean="0">
                <a:solidFill>
                  <a:srgbClr val="FF0000"/>
                </a:solidFill>
              </a:rPr>
              <a:t>       1) 24-4=20         1) 7+3=10</a:t>
            </a:r>
          </a:p>
          <a:p>
            <a:pPr marL="742950" indent="-742950">
              <a:buNone/>
            </a:pPr>
            <a:r>
              <a:rPr lang="ru-RU" sz="4800" b="1" dirty="0" smtClean="0">
                <a:solidFill>
                  <a:srgbClr val="FF0000"/>
                </a:solidFill>
              </a:rPr>
              <a:t>       2) 20-5=15         2) 10+10=20</a:t>
            </a:r>
            <a:endParaRPr lang="ru-RU" sz="4800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:\МОЛОДОЙ УЧИТЕЛЬ ГОДА-2018\ДВЕРЬ.jpg"/>
          <p:cNvPicPr>
            <a:picLocks noChangeAspect="1" noChangeArrowheads="1"/>
          </p:cNvPicPr>
          <p:nvPr/>
        </p:nvPicPr>
        <p:blipFill>
          <a:blip r:embed="rId2" cstate="print"/>
          <a:srcRect t="5901"/>
          <a:stretch>
            <a:fillRect/>
          </a:stretch>
        </p:blipFill>
        <p:spPr bwMode="auto">
          <a:xfrm>
            <a:off x="467544" y="0"/>
            <a:ext cx="8208911" cy="685800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843808" y="1412776"/>
            <a:ext cx="3384376" cy="15841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Кабинет № 2</a:t>
            </a:r>
            <a:endParaRPr lang="ru-RU" sz="4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0" y="1196752"/>
            <a:ext cx="4176464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Выполните задание на рабочих листах</a:t>
            </a:r>
            <a:endParaRPr lang="ru-RU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5" y="260647"/>
            <a:ext cx="4464497" cy="33544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361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25849" t="27679" r="33899" b="34137"/>
          <a:stretch>
            <a:fillRect/>
          </a:stretch>
        </p:blipFill>
        <p:spPr bwMode="auto">
          <a:xfrm>
            <a:off x="467544" y="3645024"/>
            <a:ext cx="8208912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 r="19721"/>
          <a:stretch>
            <a:fillRect/>
          </a:stretch>
        </p:blipFill>
        <p:spPr bwMode="auto">
          <a:xfrm>
            <a:off x="323528" y="332656"/>
            <a:ext cx="8352929" cy="6297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08" name="Picture 4" descr="http://www.clipartsuggest.com/images/117/cartoon-balloon-clip-art-at-clker-com-vector-clip-art-online-FkuirJ-clipar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60603" y="404663"/>
            <a:ext cx="3107542" cy="2376265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915816" y="404664"/>
            <a:ext cx="31683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Спасибо, ребята!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:\МОЛОДОЙ УЧИТЕЛЬ ГОДА-2018\ДВЕРЬ.jpg"/>
          <p:cNvPicPr>
            <a:picLocks noChangeAspect="1" noChangeArrowheads="1"/>
          </p:cNvPicPr>
          <p:nvPr/>
        </p:nvPicPr>
        <p:blipFill>
          <a:blip r:embed="rId2" cstate="print"/>
          <a:srcRect t="5901"/>
          <a:stretch>
            <a:fillRect/>
          </a:stretch>
        </p:blipFill>
        <p:spPr bwMode="auto">
          <a:xfrm>
            <a:off x="467544" y="0"/>
            <a:ext cx="8208911" cy="685800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699792" y="1412776"/>
            <a:ext cx="3888432" cy="17281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Кабинет № 3</a:t>
            </a:r>
            <a:endParaRPr lang="ru-RU" sz="4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Физкультминутка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6" name="физк.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23528" y="1412776"/>
            <a:ext cx="8424936" cy="52383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:\МОЛОДОЙ УЧИТЕЛЬ ГОДА-2018\ДВЕРЬ.jpg"/>
          <p:cNvPicPr>
            <a:picLocks noChangeAspect="1" noChangeArrowheads="1"/>
          </p:cNvPicPr>
          <p:nvPr/>
        </p:nvPicPr>
        <p:blipFill>
          <a:blip r:embed="rId2" cstate="print"/>
          <a:srcRect t="5901"/>
          <a:stretch>
            <a:fillRect/>
          </a:stretch>
        </p:blipFill>
        <p:spPr bwMode="auto">
          <a:xfrm>
            <a:off x="467544" y="0"/>
            <a:ext cx="8208911" cy="685800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771800" y="1412776"/>
            <a:ext cx="3672408" cy="16561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Кабинет № 4</a:t>
            </a:r>
            <a:endParaRPr lang="ru-RU" sz="4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 descr="H:\МОЛОДОЙ УЧИТЕЛЬ ГОДА-2018\Y_Hi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9701" y="260648"/>
            <a:ext cx="8388763" cy="6309320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Вопрос № 1</a:t>
            </a:r>
            <a:r>
              <a:rPr lang="ru-RU" dirty="0" smtClean="0">
                <a:solidFill>
                  <a:srgbClr val="0070C0"/>
                </a:solidFill>
              </a:rPr>
              <a:t/>
            </a:r>
            <a:br>
              <a:rPr lang="ru-RU" dirty="0" smtClean="0">
                <a:solidFill>
                  <a:srgbClr val="0070C0"/>
                </a:solidFill>
              </a:rPr>
            </a:b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268760"/>
            <a:ext cx="8373616" cy="4525963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sz="4400" b="1" i="1" dirty="0" smtClean="0"/>
              <a:t>К какому числу нужно прибавить 4, чтобы получилось 25?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sz="4000" dirty="0" smtClean="0"/>
              <a:t>А) 19 </a:t>
            </a:r>
          </a:p>
          <a:p>
            <a:pPr>
              <a:buNone/>
            </a:pPr>
            <a:r>
              <a:rPr lang="ru-RU" sz="4000" dirty="0" smtClean="0"/>
              <a:t>В) 21</a:t>
            </a:r>
          </a:p>
          <a:p>
            <a:pPr>
              <a:buNone/>
            </a:pPr>
            <a:r>
              <a:rPr lang="ru-RU" sz="4000" dirty="0" smtClean="0"/>
              <a:t>С) 20</a:t>
            </a:r>
          </a:p>
          <a:p>
            <a:pPr>
              <a:buNone/>
            </a:pPr>
            <a:r>
              <a:rPr lang="en-US" sz="4000" dirty="0" smtClean="0"/>
              <a:t>D) 22</a:t>
            </a:r>
            <a:endParaRPr lang="ru-RU" sz="4000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ФРАГМЕНТ ФИКСИКИ (convert-video-online.com).avi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="" xmlns:p14="http://schemas.microsoft.com/office/powerpoint/2010/main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Вопрос № 2</a:t>
            </a:r>
            <a:r>
              <a:rPr lang="ru-RU" dirty="0" smtClean="0">
                <a:solidFill>
                  <a:srgbClr val="0070C0"/>
                </a:solidFill>
              </a:rPr>
              <a:t/>
            </a:r>
            <a:br>
              <a:rPr lang="ru-RU" dirty="0" smtClean="0">
                <a:solidFill>
                  <a:srgbClr val="0070C0"/>
                </a:solidFill>
              </a:rPr>
            </a:b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1268760"/>
            <a:ext cx="8229600" cy="4525963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4400" b="1" i="1" dirty="0" smtClean="0"/>
              <a:t>Из какого числа вычли 3 и получили 12?</a:t>
            </a:r>
            <a:endParaRPr lang="ru-RU" sz="4400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sz="4000" dirty="0" smtClean="0"/>
              <a:t>А) 15</a:t>
            </a:r>
          </a:p>
          <a:p>
            <a:pPr>
              <a:buNone/>
            </a:pPr>
            <a:r>
              <a:rPr lang="ru-RU" sz="4000" dirty="0" smtClean="0"/>
              <a:t>В) 18</a:t>
            </a:r>
          </a:p>
          <a:p>
            <a:pPr>
              <a:buNone/>
            </a:pPr>
            <a:r>
              <a:rPr lang="ru-RU" sz="4000" dirty="0" smtClean="0"/>
              <a:t>С) 14</a:t>
            </a:r>
            <a:endParaRPr lang="en-US" sz="4000" dirty="0" smtClean="0"/>
          </a:p>
          <a:p>
            <a:pPr>
              <a:buNone/>
            </a:pPr>
            <a:r>
              <a:rPr lang="en-US" sz="4000" dirty="0" smtClean="0"/>
              <a:t>D) 16</a:t>
            </a:r>
            <a:endParaRPr lang="ru-RU" sz="4000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Вопрос № 3 </a:t>
            </a:r>
            <a:r>
              <a:rPr lang="ru-RU" dirty="0" smtClean="0">
                <a:solidFill>
                  <a:srgbClr val="0070C0"/>
                </a:solidFill>
              </a:rPr>
              <a:t/>
            </a:r>
            <a:br>
              <a:rPr lang="ru-RU" dirty="0" smtClean="0">
                <a:solidFill>
                  <a:srgbClr val="0070C0"/>
                </a:solidFill>
              </a:rPr>
            </a:b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1124744"/>
            <a:ext cx="8229600" cy="4525963"/>
          </a:xfrm>
        </p:spPr>
        <p:txBody>
          <a:bodyPr/>
          <a:lstStyle/>
          <a:p>
            <a:pPr algn="ctr">
              <a:buNone/>
            </a:pPr>
            <a:r>
              <a:rPr lang="ru-RU" sz="4400" b="1" i="1" dirty="0" smtClean="0"/>
              <a:t>Уменьшите 16 на 2.</a:t>
            </a:r>
            <a:endParaRPr lang="ru-RU" sz="4400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sz="4000" dirty="0" smtClean="0"/>
              <a:t>А) 12</a:t>
            </a:r>
          </a:p>
          <a:p>
            <a:pPr>
              <a:buNone/>
            </a:pPr>
            <a:r>
              <a:rPr lang="ru-RU" sz="4000" dirty="0" smtClean="0"/>
              <a:t>В) 13</a:t>
            </a:r>
          </a:p>
          <a:p>
            <a:pPr>
              <a:buNone/>
            </a:pPr>
            <a:r>
              <a:rPr lang="ru-RU" sz="4000" dirty="0" smtClean="0"/>
              <a:t>С) 14</a:t>
            </a:r>
            <a:endParaRPr lang="en-US" sz="4000" dirty="0" smtClean="0"/>
          </a:p>
          <a:p>
            <a:pPr>
              <a:buNone/>
            </a:pPr>
            <a:r>
              <a:rPr lang="en-US" sz="4000" dirty="0" smtClean="0"/>
              <a:t>D) 11</a:t>
            </a:r>
            <a:endParaRPr lang="ru-RU" sz="4000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Вопрос № 4</a:t>
            </a:r>
            <a:r>
              <a:rPr lang="ru-RU" dirty="0" smtClean="0">
                <a:solidFill>
                  <a:srgbClr val="0070C0"/>
                </a:solidFill>
              </a:rPr>
              <a:t/>
            </a:r>
            <a:br>
              <a:rPr lang="ru-RU" dirty="0" smtClean="0">
                <a:solidFill>
                  <a:srgbClr val="0070C0"/>
                </a:solidFill>
              </a:rPr>
            </a:b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268760"/>
            <a:ext cx="8229600" cy="4525963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sz="4400" b="1" i="1" dirty="0" smtClean="0"/>
              <a:t>Сумму чисел 15 и 3</a:t>
            </a:r>
          </a:p>
          <a:p>
            <a:pPr algn="ctr">
              <a:buNone/>
            </a:pPr>
            <a:r>
              <a:rPr lang="ru-RU" sz="4400" b="1" i="1" dirty="0"/>
              <a:t>у</a:t>
            </a:r>
            <a:r>
              <a:rPr lang="ru-RU" sz="4400" b="1" i="1" dirty="0" smtClean="0"/>
              <a:t>величьте на 2.</a:t>
            </a:r>
            <a:endParaRPr lang="ru-RU" sz="4400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sz="4000" dirty="0" smtClean="0"/>
              <a:t>А) 17</a:t>
            </a:r>
          </a:p>
          <a:p>
            <a:pPr>
              <a:buNone/>
            </a:pPr>
            <a:r>
              <a:rPr lang="ru-RU" sz="4000" dirty="0" smtClean="0"/>
              <a:t>В) 23</a:t>
            </a:r>
          </a:p>
          <a:p>
            <a:pPr>
              <a:buNone/>
            </a:pPr>
            <a:r>
              <a:rPr lang="ru-RU" sz="4000" dirty="0" smtClean="0"/>
              <a:t>С) 20</a:t>
            </a:r>
            <a:endParaRPr lang="en-US" sz="4000" dirty="0" smtClean="0"/>
          </a:p>
          <a:p>
            <a:pPr>
              <a:buNone/>
            </a:pPr>
            <a:r>
              <a:rPr lang="en-US" sz="4000" dirty="0" smtClean="0"/>
              <a:t>D) 22</a:t>
            </a:r>
            <a:endParaRPr lang="ru-RU" sz="4000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Вопрос № 5</a:t>
            </a:r>
            <a:r>
              <a:rPr lang="ru-RU" dirty="0" smtClean="0">
                <a:solidFill>
                  <a:srgbClr val="0070C0"/>
                </a:solidFill>
              </a:rPr>
              <a:t/>
            </a:r>
            <a:br>
              <a:rPr lang="ru-RU" dirty="0" smtClean="0">
                <a:solidFill>
                  <a:srgbClr val="0070C0"/>
                </a:solidFill>
              </a:rPr>
            </a:b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1268760"/>
            <a:ext cx="8229600" cy="4525963"/>
          </a:xfrm>
        </p:spPr>
        <p:txBody>
          <a:bodyPr/>
          <a:lstStyle/>
          <a:p>
            <a:pPr algn="ctr">
              <a:buNone/>
            </a:pPr>
            <a:r>
              <a:rPr lang="ru-RU" sz="4400" b="1" i="1" dirty="0" smtClean="0"/>
              <a:t>Уменьшите 38 на 5.</a:t>
            </a:r>
            <a:endParaRPr lang="ru-RU" sz="4400" dirty="0" smtClean="0"/>
          </a:p>
          <a:p>
            <a:pPr algn="ctr">
              <a:buNone/>
            </a:pPr>
            <a:endParaRPr lang="ru-RU" dirty="0" smtClean="0"/>
          </a:p>
          <a:p>
            <a:pPr>
              <a:buNone/>
            </a:pPr>
            <a:r>
              <a:rPr lang="ru-RU" sz="4000" dirty="0" smtClean="0"/>
              <a:t>А) 33</a:t>
            </a:r>
          </a:p>
          <a:p>
            <a:pPr>
              <a:buNone/>
            </a:pPr>
            <a:r>
              <a:rPr lang="ru-RU" sz="4000" dirty="0" smtClean="0"/>
              <a:t>В) 32</a:t>
            </a:r>
          </a:p>
          <a:p>
            <a:pPr>
              <a:buNone/>
            </a:pPr>
            <a:r>
              <a:rPr lang="ru-RU" sz="4000" dirty="0" smtClean="0"/>
              <a:t>С) 31</a:t>
            </a:r>
          </a:p>
          <a:p>
            <a:pPr>
              <a:buNone/>
            </a:pPr>
            <a:r>
              <a:rPr lang="en-US" sz="4000" dirty="0" smtClean="0"/>
              <a:t>D) 34</a:t>
            </a:r>
            <a:endParaRPr lang="ru-RU" sz="4000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8" name="Picture 4" descr="http://www.gvirt.com/uploads/posts/2014-04/1396597273_maxresdefaul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9" y="260648"/>
            <a:ext cx="8496944" cy="6359848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:\МОЛОДОЙ УЧИТЕЛЬ ГОДА-2018\wiki-fixiki-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620688"/>
            <a:ext cx="1368152" cy="194421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907704" y="1124744"/>
            <a:ext cx="63367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на уроке я работал неплохо</a:t>
            </a:r>
            <a:endParaRPr lang="ru-RU" sz="3600" b="1" dirty="0"/>
          </a:p>
        </p:txBody>
      </p:sp>
      <p:pic>
        <p:nvPicPr>
          <p:cNvPr id="32771" name="Picture 3" descr="H:\МОЛОДОЙ УЧИТЕЛЬ ГОДА-2018\simk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224" y="1628800"/>
            <a:ext cx="1712788" cy="2296857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115616" y="2780928"/>
            <a:ext cx="63367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на уроке мне было трудно</a:t>
            </a:r>
            <a:endParaRPr lang="ru-RU" sz="3600" b="1" dirty="0"/>
          </a:p>
        </p:txBody>
      </p:sp>
      <p:pic>
        <p:nvPicPr>
          <p:cNvPr id="32772" name="Picture 4" descr="H:\МОЛОДОЙ УЧИТЕЛЬ ГОДА-2018\youloveit_ru_fixiki_kartinki1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3429000"/>
            <a:ext cx="1557678" cy="1872208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2267744" y="3789040"/>
            <a:ext cx="63367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я доволен своей работой на уроке</a:t>
            </a:r>
            <a:endParaRPr lang="ru-RU" sz="3600" b="1" dirty="0"/>
          </a:p>
        </p:txBody>
      </p:sp>
      <p:pic>
        <p:nvPicPr>
          <p:cNvPr id="32773" name="Picture 5" descr="H:\МОЛОДОЙ УЧИТЕЛЬ ГОДА-2018\122369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52320" y="4437112"/>
            <a:ext cx="1195481" cy="1981399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1043608" y="5661248"/>
            <a:ext cx="63367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я работал на уроке активно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3794" name="Picture 2" descr="https://i.ytimg.com/vi/v_TxcSYwNn4/maxresdefaul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88640"/>
            <a:ext cx="8424935" cy="6480720"/>
          </a:xfrm>
          <a:prstGeom prst="rect">
            <a:avLst/>
          </a:prstGeom>
          <a:noFill/>
        </p:spPr>
      </p:pic>
      <p:pic>
        <p:nvPicPr>
          <p:cNvPr id="33798" name="Picture 6" descr="http://900igr.net/datas/russkij-jazyk/Zadanija-po-imeni-prilagatelnomu/0016-016-Spasibo-za-rabotu.jpg"/>
          <p:cNvPicPr>
            <a:picLocks noChangeAspect="1" noChangeArrowheads="1"/>
          </p:cNvPicPr>
          <p:nvPr/>
        </p:nvPicPr>
        <p:blipFill>
          <a:blip r:embed="rId3" cstate="print"/>
          <a:srcRect l="9216" t="21846" r="7837" b="54943"/>
          <a:stretch>
            <a:fillRect/>
          </a:stretch>
        </p:blipFill>
        <p:spPr bwMode="auto">
          <a:xfrm>
            <a:off x="4427984" y="332656"/>
            <a:ext cx="4392488" cy="1224136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:\МОЛОДОЙ УЧИТЕЛЬ ГОДА-2018\ДВЕРЬ.jpg"/>
          <p:cNvPicPr>
            <a:picLocks noChangeAspect="1" noChangeArrowheads="1"/>
          </p:cNvPicPr>
          <p:nvPr/>
        </p:nvPicPr>
        <p:blipFill>
          <a:blip r:embed="rId2" cstate="print"/>
          <a:srcRect t="5901"/>
          <a:stretch>
            <a:fillRect/>
          </a:stretch>
        </p:blipFill>
        <p:spPr bwMode="auto">
          <a:xfrm>
            <a:off x="467544" y="0"/>
            <a:ext cx="8208911" cy="6858001"/>
          </a:xfrm>
          <a:prstGeom prst="rect">
            <a:avLst/>
          </a:prstGeom>
          <a:noFill/>
        </p:spPr>
      </p:pic>
      <p:pic>
        <p:nvPicPr>
          <p:cNvPr id="5" name="Рисунок 4" descr="E:\МОЛОДОЙ УЧИТЕЛЬ ГОДА-2018\1480837803_laborotoriya-chudakova.jpg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052736"/>
            <a:ext cx="4104456" cy="22322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H:\МОЛОДОЙ УЧИТЕЛЬ ГОДА-2018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-4763"/>
            <a:ext cx="8208912" cy="6867526"/>
          </a:xfrm>
          <a:prstGeom prst="rect">
            <a:avLst/>
          </a:prstGeom>
          <a:noFill/>
        </p:spPr>
      </p:pic>
      <p:pic>
        <p:nvPicPr>
          <p:cNvPr id="5" name="Рисунок 4" descr="E:\МОЛОДОЙ УЧИТЕЛЬ ГОДА-2018\1480837803_laborotoriya-chudakova.jpg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268760"/>
            <a:ext cx="1944216" cy="15121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://fixiki.ru/upload/medialibrary/23f/23fe4af263d74491dfa99f1e75efc25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80920" cy="1512168"/>
          </a:xfrm>
        </p:spPr>
        <p:txBody>
          <a:bodyPr>
            <a:normAutofit fontScale="90000"/>
          </a:bodyPr>
          <a:lstStyle/>
          <a:p>
            <a:pPr algn="l"/>
            <a:r>
              <a:rPr lang="ru-RU" b="1" dirty="0" smtClean="0"/>
              <a:t> Цель:</a:t>
            </a:r>
            <a:br>
              <a:rPr lang="ru-RU" b="1" dirty="0" smtClean="0"/>
            </a:br>
            <a:r>
              <a:rPr lang="ru-RU" b="1" dirty="0" smtClean="0"/>
              <a:t>   </a:t>
            </a:r>
            <a:r>
              <a:rPr lang="ru-RU" b="1" dirty="0" smtClean="0">
                <a:solidFill>
                  <a:srgbClr val="0070C0"/>
                </a:solidFill>
              </a:rPr>
              <a:t>закрепить приемы  сложения и вычитания</a:t>
            </a:r>
            <a:br>
              <a:rPr lang="ru-RU" b="1" dirty="0" smtClean="0">
                <a:solidFill>
                  <a:srgbClr val="0070C0"/>
                </a:solidFill>
              </a:rPr>
            </a:b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04864"/>
            <a:ext cx="8229600" cy="392129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Задачи:</a:t>
            </a:r>
          </a:p>
          <a:p>
            <a:pPr>
              <a:buFont typeface="Wingdings" pitchFamily="2" charset="2"/>
              <a:buChar char="Ø"/>
            </a:pPr>
            <a:r>
              <a:rPr lang="ru-RU" dirty="0"/>
              <a:t>п</a:t>
            </a:r>
            <a:r>
              <a:rPr lang="ru-RU" dirty="0" smtClean="0"/>
              <a:t>овторить  правила сложения и вычитания чисел;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решить  числовые выражения разными способами;</a:t>
            </a:r>
          </a:p>
          <a:p>
            <a:pPr>
              <a:buFont typeface="Wingdings" pitchFamily="2" charset="2"/>
              <a:buChar char="Ø"/>
            </a:pPr>
            <a:r>
              <a:rPr lang="ru-RU" dirty="0"/>
              <a:t>п</a:t>
            </a:r>
            <a:r>
              <a:rPr lang="ru-RU" dirty="0" smtClean="0"/>
              <a:t>рименить приемы сложения и вычитания при решении практических задач.</a:t>
            </a:r>
          </a:p>
          <a:p>
            <a:pPr>
              <a:buFont typeface="Wingdings" pitchFamily="2" charset="2"/>
              <a:buChar char="Ø"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:\МОЛОДОЙ УЧИТЕЛЬ ГОДА-2018\ДВЕРЬ.jpg"/>
          <p:cNvPicPr>
            <a:picLocks noChangeAspect="1" noChangeArrowheads="1"/>
          </p:cNvPicPr>
          <p:nvPr/>
        </p:nvPicPr>
        <p:blipFill>
          <a:blip r:embed="rId2" cstate="print"/>
          <a:srcRect t="5901"/>
          <a:stretch>
            <a:fillRect/>
          </a:stretch>
        </p:blipFill>
        <p:spPr bwMode="auto">
          <a:xfrm>
            <a:off x="467544" y="0"/>
            <a:ext cx="8208911" cy="685800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771800" y="1412776"/>
            <a:ext cx="3672408" cy="16561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Кабинет № 1</a:t>
            </a:r>
            <a:endParaRPr lang="ru-RU" sz="4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:\МОЛОДОЙ УЧИТЕЛЬ ГОДА-2018\shpulya.jpg"/>
          <p:cNvPicPr>
            <a:picLocks noChangeAspect="1" noChangeArrowheads="1"/>
          </p:cNvPicPr>
          <p:nvPr/>
        </p:nvPicPr>
        <p:blipFill>
          <a:blip r:embed="rId2" cstate="print"/>
          <a:srcRect l="21951" r="17073"/>
          <a:stretch>
            <a:fillRect/>
          </a:stretch>
        </p:blipFill>
        <p:spPr bwMode="auto">
          <a:xfrm>
            <a:off x="683568" y="1340768"/>
            <a:ext cx="1800200" cy="25922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295" name="Picture 7" descr="https://avatanplus.com/files/resources/original/57756a02e8ec0155a2a61b8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720" y="260648"/>
            <a:ext cx="6264696" cy="2606465"/>
          </a:xfrm>
          <a:prstGeom prst="rect">
            <a:avLst/>
          </a:prstGeom>
          <a:noFill/>
        </p:spPr>
      </p:pic>
      <p:pic>
        <p:nvPicPr>
          <p:cNvPr id="12304" name="Picture 16" descr="H:\МОЛОДОЙ УЧИТЕЛЬ ГОДА-2018\wiki-fixiki-2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1640" y="4077072"/>
            <a:ext cx="1656184" cy="23572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4" name="Picture 7" descr="https://avatanplus.com/files/resources/original/57756a02e8ec0155a2a61b8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2564904"/>
            <a:ext cx="5544616" cy="3024336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3347864" y="692696"/>
            <a:ext cx="4536504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Числовое выражение – это любая запись из </a:t>
            </a:r>
            <a:r>
              <a:rPr lang="ru-RU" sz="2400" b="1" i="1" dirty="0" smtClean="0">
                <a:solidFill>
                  <a:srgbClr val="002060"/>
                </a:solidFill>
              </a:rPr>
              <a:t>______</a:t>
            </a:r>
            <a:r>
              <a:rPr lang="ru-RU" sz="2400" b="1" dirty="0" smtClean="0">
                <a:solidFill>
                  <a:srgbClr val="002060"/>
                </a:solidFill>
              </a:rPr>
              <a:t>, знаков арифметических ______</a:t>
            </a:r>
            <a:r>
              <a:rPr lang="ru-RU" sz="2400" b="1" i="1" dirty="0" smtClean="0">
                <a:solidFill>
                  <a:srgbClr val="002060"/>
                </a:solidFill>
              </a:rPr>
              <a:t>_____</a:t>
            </a:r>
            <a:r>
              <a:rPr lang="ru-RU" sz="2400" b="1" dirty="0" smtClean="0">
                <a:solidFill>
                  <a:srgbClr val="002060"/>
                </a:solidFill>
              </a:rPr>
              <a:t> и  _______.</a:t>
            </a:r>
          </a:p>
          <a:p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5004048" y="1772816"/>
            <a:ext cx="34563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скобок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687616" y="1052736"/>
            <a:ext cx="1044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чисел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940152" y="1412776"/>
            <a:ext cx="34563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действий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707904" y="3140968"/>
            <a:ext cx="4536504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02060"/>
                </a:solidFill>
              </a:rPr>
              <a:t>__________________ – </a:t>
            </a:r>
            <a:r>
              <a:rPr lang="ru-RU" sz="2400" b="1" dirty="0" smtClean="0">
                <a:solidFill>
                  <a:srgbClr val="002060"/>
                </a:solidFill>
              </a:rPr>
              <a:t>это число, которое получается в результате выполнения действий.</a:t>
            </a:r>
          </a:p>
          <a:p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3851920" y="3140968"/>
            <a:ext cx="34563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   Значение выражения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  <p:bldP spid="16" grpId="0" build="p"/>
      <p:bldP spid="18" grpId="0" build="p"/>
      <p:bldP spid="20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do2.rcokoit.ru/pluginfile.php/515566/mod_page/content/6/4654.jpg?15189432757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8311105" cy="6327626"/>
          </a:xfrm>
          <a:prstGeom prst="rect">
            <a:avLst/>
          </a:prstGeom>
          <a:noFill/>
        </p:spPr>
      </p:pic>
      <p:pic>
        <p:nvPicPr>
          <p:cNvPr id="1028" name="Picture 4" descr="http://runews24.ru/assets/images/uploads/pictures/2017/11/%D0%B8%D0%B3%D1%80%D0%B5%D0%BA%20%D0%B8%20%D1%88%D0%BF%D1%83%D0%BB%D1%8F.jpg"/>
          <p:cNvPicPr>
            <a:picLocks noChangeAspect="1" noChangeArrowheads="1"/>
          </p:cNvPicPr>
          <p:nvPr/>
        </p:nvPicPr>
        <p:blipFill>
          <a:blip r:embed="rId3" cstate="print"/>
          <a:srcRect r="53169"/>
          <a:stretch>
            <a:fillRect/>
          </a:stretch>
        </p:blipFill>
        <p:spPr bwMode="auto">
          <a:xfrm>
            <a:off x="5744438" y="1196752"/>
            <a:ext cx="2067922" cy="2520280"/>
          </a:xfrm>
          <a:prstGeom prst="rect">
            <a:avLst/>
          </a:prstGeom>
          <a:noFill/>
        </p:spPr>
      </p:pic>
      <p:pic>
        <p:nvPicPr>
          <p:cNvPr id="1030" name="Picture 6" descr="http://runews24.ru/assets/images/uploads/pictures/2017/11/%D0%B8%D0%B3%D1%80%D0%B5%D0%BA%20%D0%B8%20%D1%88%D0%BF%D1%83%D0%BB%D1%8F.jpg"/>
          <p:cNvPicPr>
            <a:picLocks noChangeAspect="1" noChangeArrowheads="1"/>
          </p:cNvPicPr>
          <p:nvPr/>
        </p:nvPicPr>
        <p:blipFill>
          <a:blip r:embed="rId3" cstate="print"/>
          <a:srcRect l="48169"/>
          <a:stretch>
            <a:fillRect/>
          </a:stretch>
        </p:blipFill>
        <p:spPr bwMode="auto">
          <a:xfrm flipH="1">
            <a:off x="5580112" y="4509120"/>
            <a:ext cx="2232248" cy="18504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721</TotalTime>
  <Words>285</Words>
  <Application>Microsoft Office PowerPoint</Application>
  <PresentationFormat>Экран (4:3)</PresentationFormat>
  <Paragraphs>71</Paragraphs>
  <Slides>26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Презентация к уроку  по учебному предмету «Математика»  во 2-ом классе на тему  «Числовые выражения»</vt:lpstr>
      <vt:lpstr>Слайд 2</vt:lpstr>
      <vt:lpstr>Слайд 3</vt:lpstr>
      <vt:lpstr>Слайд 4</vt:lpstr>
      <vt:lpstr>Слайд 5</vt:lpstr>
      <vt:lpstr> Цель:    закрепить приемы  сложения и вычитания </vt:lpstr>
      <vt:lpstr>Слайд 7</vt:lpstr>
      <vt:lpstr>Слайд 8</vt:lpstr>
      <vt:lpstr>Слайд 9</vt:lpstr>
      <vt:lpstr>ПРОВЕРКА</vt:lpstr>
      <vt:lpstr>ПРОВЕРКА</vt:lpstr>
      <vt:lpstr>Слайд 12</vt:lpstr>
      <vt:lpstr>Выполните задание на рабочих листах</vt:lpstr>
      <vt:lpstr>Слайд 14</vt:lpstr>
      <vt:lpstr>Слайд 15</vt:lpstr>
      <vt:lpstr>Физкультминутка</vt:lpstr>
      <vt:lpstr>Слайд 17</vt:lpstr>
      <vt:lpstr>Слайд 18</vt:lpstr>
      <vt:lpstr>Вопрос № 1 </vt:lpstr>
      <vt:lpstr>Вопрос № 2 </vt:lpstr>
      <vt:lpstr>Вопрос № 3  </vt:lpstr>
      <vt:lpstr>Вопрос № 4 </vt:lpstr>
      <vt:lpstr>Вопрос № 5 </vt:lpstr>
      <vt:lpstr>Слайд 24</vt:lpstr>
      <vt:lpstr>Слайд 25</vt:lpstr>
      <vt:lpstr>Слайд 26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Настёна</cp:lastModifiedBy>
  <cp:revision>51</cp:revision>
  <dcterms:created xsi:type="dcterms:W3CDTF">2012-11-25T06:05:07Z</dcterms:created>
  <dcterms:modified xsi:type="dcterms:W3CDTF">2020-05-26T11:32:47Z</dcterms:modified>
</cp:coreProperties>
</file>