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75" r:id="rId2"/>
    <p:sldId id="256" r:id="rId3"/>
    <p:sldId id="264" r:id="rId4"/>
    <p:sldId id="269" r:id="rId5"/>
    <p:sldId id="265" r:id="rId6"/>
    <p:sldId id="274" r:id="rId7"/>
    <p:sldId id="267" r:id="rId8"/>
    <p:sldId id="266" r:id="rId9"/>
    <p:sldId id="268" r:id="rId10"/>
    <p:sldId id="270" r:id="rId11"/>
    <p:sldId id="271" r:id="rId12"/>
    <p:sldId id="272" r:id="rId13"/>
    <p:sldId id="273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6" autoAdjust="0"/>
    <p:restoredTop sz="94660"/>
  </p:normalViewPr>
  <p:slideViewPr>
    <p:cSldViewPr snapToGrid="0">
      <p:cViewPr>
        <p:scale>
          <a:sx n="80" d="100"/>
          <a:sy n="80" d="100"/>
        </p:scale>
        <p:origin x="-1075" y="-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6838-DB0D-4731-9A53-80ACE4B29189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BCD2-31BB-4C83-9974-FEACB7C77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8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6838-DB0D-4731-9A53-80ACE4B29189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BCD2-31BB-4C83-9974-FEACB7C77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3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6838-DB0D-4731-9A53-80ACE4B29189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BCD2-31BB-4C83-9974-FEACB7C77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78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6838-DB0D-4731-9A53-80ACE4B29189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BCD2-31BB-4C83-9974-FEACB7C778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1778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6838-DB0D-4731-9A53-80ACE4B29189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BCD2-31BB-4C83-9974-FEACB7C77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08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6838-DB0D-4731-9A53-80ACE4B29189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BCD2-31BB-4C83-9974-FEACB7C77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36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6838-DB0D-4731-9A53-80ACE4B29189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BCD2-31BB-4C83-9974-FEACB7C77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01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6838-DB0D-4731-9A53-80ACE4B29189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BCD2-31BB-4C83-9974-FEACB7C77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23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6838-DB0D-4731-9A53-80ACE4B29189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BCD2-31BB-4C83-9974-FEACB7C77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9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6838-DB0D-4731-9A53-80ACE4B29189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BCD2-31BB-4C83-9974-FEACB7C77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6838-DB0D-4731-9A53-80ACE4B29189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BCD2-31BB-4C83-9974-FEACB7C77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2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6838-DB0D-4731-9A53-80ACE4B29189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BCD2-31BB-4C83-9974-FEACB7C77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6838-DB0D-4731-9A53-80ACE4B29189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BCD2-31BB-4C83-9974-FEACB7C77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8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6838-DB0D-4731-9A53-80ACE4B29189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BCD2-31BB-4C83-9974-FEACB7C77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2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6838-DB0D-4731-9A53-80ACE4B29189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BCD2-31BB-4C83-9974-FEACB7C77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6838-DB0D-4731-9A53-80ACE4B29189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BCD2-31BB-4C83-9974-FEACB7C77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2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6838-DB0D-4731-9A53-80ACE4B29189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BCD2-31BB-4C83-9974-FEACB7C77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5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16838-DB0D-4731-9A53-80ACE4B29189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6BCD2-31BB-4C83-9974-FEACB7C77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50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voki.com/pickup.php?scid=12126048&amp;height=267&amp;width=20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slide" Target="slide11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" Target="slide8.xml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file:///E:\time%20for%20exercise\The_Sid_Shuffle_Ice_Age_Continental_Drift_hd720.mp4" TargetMode="Externa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8.xml"/><Relationship Id="rId7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3.pn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Y4J-Tlc938&amp;list=PLii5rkhsE0LfHqiaaNwWxzRZJQ67tOHfE&amp;index=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slide" Target="slide10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3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170" y="1343025"/>
            <a:ext cx="10353761" cy="50958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по учебному предмету «Английский язык» в 5-м классе </a:t>
            </a:r>
            <a:r>
              <a:rPr lang="ru-RU" dirty="0" smtClean="0">
                <a:effectLst/>
              </a:rPr>
              <a:t>по </a:t>
            </a:r>
            <a:r>
              <a:rPr lang="ru-RU" dirty="0">
                <a:effectLst/>
              </a:rPr>
              <a:t>ФГОС </a:t>
            </a:r>
            <a:r>
              <a:rPr lang="ru-RU" dirty="0" smtClean="0"/>
              <a:t>на тему </a:t>
            </a:r>
            <a:r>
              <a:rPr lang="ru-RU" dirty="0" smtClean="0">
                <a:effectLst/>
              </a:rPr>
              <a:t>"</a:t>
            </a:r>
            <a:r>
              <a:rPr lang="ru-RU" dirty="0">
                <a:effectLst/>
              </a:rPr>
              <a:t>Межличностные взаимоотношения в семье, введение лексики</a:t>
            </a:r>
            <a:r>
              <a:rPr lang="ru-RU" dirty="0" smtClean="0">
                <a:effectLst/>
              </a:rPr>
              <a:t>".</a:t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cap="none" dirty="0" err="1">
                <a:effectLst/>
              </a:rPr>
              <a:t>Ш</a:t>
            </a:r>
            <a:r>
              <a:rPr lang="ru-RU" cap="none" dirty="0" err="1" smtClean="0">
                <a:effectLst/>
              </a:rPr>
              <a:t>крогалева</a:t>
            </a:r>
            <a:r>
              <a:rPr lang="ru-RU" cap="none" dirty="0" smtClean="0">
                <a:effectLst/>
              </a:rPr>
              <a:t> </a:t>
            </a:r>
            <a:r>
              <a:rPr lang="ru-RU" cap="none" dirty="0">
                <a:effectLst/>
              </a:rPr>
              <a:t>Е</a:t>
            </a:r>
            <a:r>
              <a:rPr lang="ru-RU" cap="none" dirty="0" smtClean="0">
                <a:effectLst/>
              </a:rPr>
              <a:t>катерина Васильевна</a:t>
            </a:r>
            <a:br>
              <a:rPr lang="ru-RU" cap="none" dirty="0" smtClean="0">
                <a:effectLst/>
              </a:rPr>
            </a:br>
            <a:r>
              <a:rPr lang="ru-RU" cap="none" dirty="0" smtClean="0">
                <a:effectLst/>
              </a:rPr>
              <a:t>преподаватель английского языка</a:t>
            </a:r>
            <a:br>
              <a:rPr lang="ru-RU" cap="none" dirty="0" smtClean="0">
                <a:effectLst/>
              </a:rPr>
            </a:br>
            <a:r>
              <a:rPr lang="ru-RU" cap="none" dirty="0" smtClean="0">
                <a:effectLst/>
              </a:rPr>
              <a:t>ФГКОУ «Краснодарское ПКУ»</a:t>
            </a:r>
            <a:br>
              <a:rPr lang="ru-RU" cap="none" dirty="0" smtClean="0">
                <a:effectLst/>
              </a:rPr>
            </a:br>
            <a:r>
              <a:rPr lang="ru-RU" cap="none" dirty="0" smtClean="0">
                <a:effectLst/>
              </a:rPr>
              <a:t/>
            </a:r>
            <a:br>
              <a:rPr lang="ru-RU" cap="none" dirty="0" smtClean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391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875" y="150057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5400" dirty="0" err="1" smtClean="0">
                <a:hlinkClick r:id="rId2"/>
              </a:rPr>
              <a:t>My</a:t>
            </a:r>
            <a:r>
              <a:rPr lang="de-DE" sz="5400" dirty="0" smtClean="0">
                <a:hlinkClick r:id="rId2"/>
              </a:rPr>
              <a:t> parents</a:t>
            </a:r>
            <a:endParaRPr lang="ru-RU" sz="5400" dirty="0"/>
          </a:p>
        </p:txBody>
      </p:sp>
      <p:pic>
        <p:nvPicPr>
          <p:cNvPr id="8194" name="Picture 2" descr="http://www.tffa.org/wp-content/uploads/2013/09/Listen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0" y="224164"/>
            <a:ext cx="1680665" cy="14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veronaschools.org/cms/lib02/NJ01001379/Centricity/Domain/313/2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24163"/>
            <a:ext cx="1266825" cy="138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8524875" y="2595472"/>
            <a:ext cx="1752600" cy="7810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05350" y="2847975"/>
            <a:ext cx="2809875" cy="14763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610350" y="2247900"/>
            <a:ext cx="400050" cy="60007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6505575" y="1476375"/>
            <a:ext cx="1752600" cy="7810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19887" y="1584305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Mike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8258175" y="1476375"/>
            <a:ext cx="533400" cy="30003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479506" y="790575"/>
            <a:ext cx="321469" cy="68580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924800" y="2150269"/>
            <a:ext cx="666750" cy="6619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8791575" y="891360"/>
            <a:ext cx="1752600" cy="7810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898731" y="1061085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London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146131" y="110310"/>
            <a:ext cx="1752600" cy="7810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272337" y="257412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17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1" y="2985997"/>
            <a:ext cx="2200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Mike’s family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608094" y="4448175"/>
            <a:ext cx="1752600" cy="7810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848225" y="5100310"/>
            <a:ext cx="1752600" cy="7810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6619875" y="2243047"/>
            <a:ext cx="400050" cy="60007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55731" y="4577090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mother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3481" y="5229225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father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770959" y="4314825"/>
            <a:ext cx="92869" cy="73276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219575" y="5648326"/>
            <a:ext cx="720328" cy="36638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606653" y="5831517"/>
            <a:ext cx="92869" cy="4483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4886325" y="4838700"/>
            <a:ext cx="441723" cy="28443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4076700" y="5100311"/>
            <a:ext cx="863203" cy="19526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9" idx="1"/>
          </p:cNvCxnSpPr>
          <p:nvPr/>
        </p:nvCxnSpPr>
        <p:spPr>
          <a:xfrm flipH="1" flipV="1">
            <a:off x="7272337" y="3948441"/>
            <a:ext cx="592419" cy="6141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9360695" y="4890884"/>
            <a:ext cx="840580" cy="2474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51" idx="1"/>
          </p:cNvCxnSpPr>
          <p:nvPr/>
        </p:nvCxnSpPr>
        <p:spPr>
          <a:xfrm flipH="1" flipV="1">
            <a:off x="8997811" y="5138330"/>
            <a:ext cx="301992" cy="4748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7800975" y="5197942"/>
            <a:ext cx="333888" cy="4152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9151658" y="4255499"/>
            <a:ext cx="296208" cy="3098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8936831" y="3510291"/>
            <a:ext cx="1752600" cy="7810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0074240" y="4747804"/>
            <a:ext cx="2016195" cy="7810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9061380" y="5498796"/>
            <a:ext cx="1628051" cy="7810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52" name="Овал 51"/>
          <p:cNvSpPr/>
          <p:nvPr/>
        </p:nvSpPr>
        <p:spPr>
          <a:xfrm>
            <a:off x="6879431" y="5466222"/>
            <a:ext cx="1752600" cy="7810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705350" y="6075842"/>
            <a:ext cx="1752600" cy="7810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952750" y="5889321"/>
            <a:ext cx="1752600" cy="7810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609850" y="4905047"/>
            <a:ext cx="1752600" cy="7810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010025" y="4174864"/>
            <a:ext cx="1752600" cy="7810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106261" y="5613178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38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22306" y="5595137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Ann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074240" y="4905048"/>
            <a:ext cx="2016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lieutenant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061380" y="3639206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piano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17006" y="5064468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42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00525" y="4291341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David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59906" y="6014709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major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43450" y="6204757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swim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9" name="Picture 4" descr="http://farm4.static.flickr.com/3362/3644902433_5a13a36666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733188"/>
            <a:ext cx="1555748" cy="19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8591550" y="2724387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history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60481" y="1559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age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60694" y="79057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city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020175" y="2539721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subject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05150" y="483384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age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515475" y="538754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age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58902" y="4070833"/>
            <a:ext cx="9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name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24129" y="5401208"/>
            <a:ext cx="9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name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337323" y="5835425"/>
            <a:ext cx="136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7030A0"/>
                </a:solidFill>
              </a:rPr>
              <a:t>rank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599668" y="4720382"/>
            <a:ext cx="136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7030A0"/>
                </a:solidFill>
              </a:rPr>
              <a:t>rank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146510" y="3454540"/>
            <a:ext cx="136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7030A0"/>
                </a:solidFill>
              </a:rPr>
              <a:t>hobby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969669" y="6024438"/>
            <a:ext cx="136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7030A0"/>
                </a:solidFill>
              </a:rPr>
              <a:t>hobby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9" name="Выноска 1 78"/>
          <p:cNvSpPr/>
          <p:nvPr/>
        </p:nvSpPr>
        <p:spPr>
          <a:xfrm>
            <a:off x="2100262" y="3779249"/>
            <a:ext cx="1676400" cy="476250"/>
          </a:xfrm>
          <a:prstGeom prst="borderCallout1">
            <a:avLst>
              <a:gd name="adj1" fmla="val 18750"/>
              <a:gd name="adj2" fmla="val -8333"/>
              <a:gd name="adj3" fmla="val -305929"/>
              <a:gd name="adj4" fmla="val -17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*гиперссылка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732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udeboyblues.com/images/pic-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reachforchange.org/static/images/v2014/kids/evgeniy.p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8692" r="8046"/>
          <a:stretch/>
        </p:blipFill>
        <p:spPr bwMode="auto">
          <a:xfrm>
            <a:off x="1895475" y="1209676"/>
            <a:ext cx="2828925" cy="1657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tatic.akipress.org/127/.storage/business/images/Aliya/lica/fa6ab8957e1aeab10db7bf3960dc2ba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3685824"/>
            <a:ext cx="2155825" cy="204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nternetdefamationblog.wp.lexblogs.com/wp-content/uploads/sites/297/2014/07/Anon-Woman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77288"/>
            <a:ext cx="1904999" cy="205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nternetdefamationblog.wp.lexblogs.com/wp-content/uploads/sites/297/2014/07/Anon-Wom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38" y="3680162"/>
            <a:ext cx="1904999" cy="205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i.imgur.com/zz1Ve3Y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5"/>
          <a:stretch/>
        </p:blipFill>
        <p:spPr bwMode="auto">
          <a:xfrm>
            <a:off x="1038225" y="3265486"/>
            <a:ext cx="2295526" cy="24685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3.mirror.co.uk/incoming/article3521891.ece/ALTERNATES/s615/Lieutenant-Fiona-Blai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76" y="3265486"/>
            <a:ext cx="2313656" cy="24685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ikguzudawson.files.wordpress.com/2012/05/book-worm-detective-animation1.gif"/>
          <p:cNvSpPr>
            <a:spLocks noChangeAspect="1" noChangeArrowheads="1"/>
          </p:cNvSpPr>
          <p:nvPr/>
        </p:nvSpPr>
        <p:spPr bwMode="auto">
          <a:xfrm>
            <a:off x="155575" y="-2795588"/>
            <a:ext cx="6143625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C:\Users\Kate\Desktop\book-worm-detective-animation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902" y="257412"/>
            <a:ext cx="2339345" cy="222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farm4.static.flickr.com/3362/3644902433_5a13a3666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2" y="5909936"/>
            <a:ext cx="735001" cy="92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8524875" y="2595472"/>
            <a:ext cx="1752600" cy="7810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05350" y="2847975"/>
            <a:ext cx="2809875" cy="14763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05575" y="1476375"/>
            <a:ext cx="1752600" cy="7810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719887" y="1584305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Mike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258175" y="1476375"/>
            <a:ext cx="533400" cy="30003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479506" y="790575"/>
            <a:ext cx="321469" cy="68580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924800" y="2150269"/>
            <a:ext cx="666750" cy="6619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8791575" y="891360"/>
            <a:ext cx="1752600" cy="7810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898731" y="1061085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London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46131" y="110310"/>
            <a:ext cx="1752600" cy="7810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272337" y="257412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17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1" y="2985997"/>
            <a:ext cx="2200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Mike’s family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608094" y="4448175"/>
            <a:ext cx="1752600" cy="7810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848225" y="5100310"/>
            <a:ext cx="1752600" cy="7810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6619875" y="2243047"/>
            <a:ext cx="400050" cy="60007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55731" y="4577090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mother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93481" y="5229225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father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5770959" y="4314825"/>
            <a:ext cx="92869" cy="73276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219575" y="5648326"/>
            <a:ext cx="720328" cy="36638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606653" y="5831517"/>
            <a:ext cx="92869" cy="4483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886325" y="4838700"/>
            <a:ext cx="441723" cy="28443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4076700" y="5100311"/>
            <a:ext cx="863203" cy="19526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8" idx="1"/>
          </p:cNvCxnSpPr>
          <p:nvPr/>
        </p:nvCxnSpPr>
        <p:spPr>
          <a:xfrm flipH="1" flipV="1">
            <a:off x="7272337" y="3948441"/>
            <a:ext cx="592419" cy="6141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34" idx="1"/>
          </p:cNvCxnSpPr>
          <p:nvPr/>
        </p:nvCxnSpPr>
        <p:spPr>
          <a:xfrm flipH="1" flipV="1">
            <a:off x="8997811" y="5138330"/>
            <a:ext cx="368598" cy="4748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7800975" y="5197942"/>
            <a:ext cx="333888" cy="4152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9151658" y="4255499"/>
            <a:ext cx="296208" cy="3098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8936831" y="3510291"/>
            <a:ext cx="1752600" cy="7810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0201275" y="4747804"/>
            <a:ext cx="1752600" cy="7810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061380" y="5498796"/>
            <a:ext cx="2082870" cy="7810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6879431" y="5466222"/>
            <a:ext cx="1752600" cy="7810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705350" y="6075842"/>
            <a:ext cx="1752600" cy="7810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952750" y="5889321"/>
            <a:ext cx="1752600" cy="7810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609850" y="4905047"/>
            <a:ext cx="1752600" cy="7810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010025" y="4174864"/>
            <a:ext cx="1752600" cy="7810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9061380" y="3639206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38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308431" y="4861529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Ann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61380" y="5648326"/>
            <a:ext cx="2016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lieutenant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77062" y="5595137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piano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17181" y="4303779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42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81287" y="5029222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David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59906" y="6014709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major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43450" y="6204757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swim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9360695" y="4890884"/>
            <a:ext cx="840580" cy="2474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705350" y="1320314"/>
            <a:ext cx="1752600" cy="7810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173487" y="3279737"/>
            <a:ext cx="2438102" cy="1006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>
            <a:stCxn id="6" idx="0"/>
          </p:cNvCxnSpPr>
          <p:nvPr/>
        </p:nvCxnSpPr>
        <p:spPr>
          <a:xfrm flipH="1" flipV="1">
            <a:off x="5762625" y="2152559"/>
            <a:ext cx="347663" cy="69541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5985271" y="780632"/>
            <a:ext cx="205979" cy="58807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5328048" y="9525"/>
            <a:ext cx="1752600" cy="7810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3486150" y="128497"/>
            <a:ext cx="1752600" cy="7810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2845594" y="1074668"/>
            <a:ext cx="1752600" cy="7810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5020270" y="769869"/>
            <a:ext cx="307778" cy="5988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4495204" y="1575922"/>
            <a:ext cx="353021" cy="5047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 flipV="1">
            <a:off x="4219575" y="2812256"/>
            <a:ext cx="805460" cy="25234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1969294" y="1869608"/>
            <a:ext cx="1138238" cy="47583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187322" y="2181044"/>
            <a:ext cx="1752600" cy="7810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19113" y="1193780"/>
            <a:ext cx="1752600" cy="7810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1395413" y="293618"/>
            <a:ext cx="1752600" cy="7810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2694085" y="2047411"/>
            <a:ext cx="2278857" cy="10961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" name="Прямая соединительная линия 78"/>
          <p:cNvCxnSpPr>
            <a:stCxn id="78" idx="2"/>
            <a:endCxn id="70" idx="6"/>
          </p:cNvCxnSpPr>
          <p:nvPr/>
        </p:nvCxnSpPr>
        <p:spPr>
          <a:xfrm flipH="1" flipV="1">
            <a:off x="1939922" y="2571569"/>
            <a:ext cx="754163" cy="2390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 flipV="1">
            <a:off x="2490787" y="1074669"/>
            <a:ext cx="736600" cy="107789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6" idx="2"/>
          </p:cNvCxnSpPr>
          <p:nvPr/>
        </p:nvCxnSpPr>
        <p:spPr>
          <a:xfrm flipH="1">
            <a:off x="4362450" y="3586163"/>
            <a:ext cx="342900" cy="386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51" idx="2"/>
            <a:endCxn id="87" idx="6"/>
          </p:cNvCxnSpPr>
          <p:nvPr/>
        </p:nvCxnSpPr>
        <p:spPr>
          <a:xfrm flipH="1" flipV="1">
            <a:off x="1886937" y="3628741"/>
            <a:ext cx="286550" cy="1544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7" name="Овал 86"/>
          <p:cNvSpPr/>
          <p:nvPr/>
        </p:nvSpPr>
        <p:spPr>
          <a:xfrm>
            <a:off x="134337" y="3238216"/>
            <a:ext cx="1752600" cy="7810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379606" y="4109834"/>
            <a:ext cx="1752600" cy="7810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719531" y="4994224"/>
            <a:ext cx="1752600" cy="7810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0" name="Прямая соединительная линия 89"/>
          <p:cNvCxnSpPr>
            <a:stCxn id="51" idx="3"/>
          </p:cNvCxnSpPr>
          <p:nvPr/>
        </p:nvCxnSpPr>
        <p:spPr>
          <a:xfrm flipH="1">
            <a:off x="2065735" y="4139110"/>
            <a:ext cx="464804" cy="3046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endCxn id="89" idx="7"/>
          </p:cNvCxnSpPr>
          <p:nvPr/>
        </p:nvCxnSpPr>
        <p:spPr>
          <a:xfrm flipH="1">
            <a:off x="2215469" y="4255499"/>
            <a:ext cx="630125" cy="8531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930378" y="1447572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sister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481637" y="123825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Megan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618309" y="239225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10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952750" y="1185962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dance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45" name="Picture 5" descr="http://vignette1.wikia.nocookie.net/iceage/images/e/e7/Sid_5.jpg/revision/latest?cb=20121207204514&amp;path-prefix=de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863" y="2994216"/>
            <a:ext cx="1297125" cy="12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2714624" y="2309959"/>
            <a:ext cx="233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grandfather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547859" y="422533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Ken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40005" y="1352004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62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94478" y="2309959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general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178293" y="3539443"/>
            <a:ext cx="255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grandmother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1047" y="3344497"/>
            <a:ext cx="116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Mary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20125" y="4238749"/>
            <a:ext cx="116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58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22323" y="5143950"/>
            <a:ext cx="145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doctor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591550" y="2724387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history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660481" y="1559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age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360694" y="79057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city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020175" y="2539721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subject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549378" y="409128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age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439275" y="342144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age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078956" y="4840215"/>
            <a:ext cx="9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name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706100" y="4706218"/>
            <a:ext cx="9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name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37323" y="5835425"/>
            <a:ext cx="136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7030A0"/>
                </a:solidFill>
              </a:rPr>
              <a:t>rank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813131" y="5428512"/>
            <a:ext cx="136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7030A0"/>
                </a:solidFill>
              </a:rPr>
              <a:t>rank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977062" y="5428512"/>
            <a:ext cx="136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7030A0"/>
                </a:solidFill>
              </a:rPr>
              <a:t>hobby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969669" y="6024438"/>
            <a:ext cx="136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7030A0"/>
                </a:solidFill>
              </a:rPr>
              <a:t>hobby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766196" y="-56169"/>
            <a:ext cx="9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name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86937" y="200262"/>
            <a:ext cx="9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name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54822" y="3191856"/>
            <a:ext cx="9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name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032647" y="3625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age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88985" y="403195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age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010637" y="115990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age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85971" y="2134656"/>
            <a:ext cx="136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7030A0"/>
                </a:solidFill>
              </a:rPr>
              <a:t>rank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943023" y="4959896"/>
            <a:ext cx="136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B0F0"/>
                </a:solidFill>
              </a:rPr>
              <a:t>profession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045620" y="1009114"/>
            <a:ext cx="136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7030A0"/>
                </a:solidFill>
              </a:rPr>
              <a:t>hobby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5" name="Выноска 1 124"/>
          <p:cNvSpPr/>
          <p:nvPr/>
        </p:nvSpPr>
        <p:spPr>
          <a:xfrm>
            <a:off x="10344745" y="6171546"/>
            <a:ext cx="1676400" cy="604508"/>
          </a:xfrm>
          <a:prstGeom prst="borderCallout1">
            <a:avLst>
              <a:gd name="adj1" fmla="val 18750"/>
              <a:gd name="adj2" fmla="val -8333"/>
              <a:gd name="adj3" fmla="val -423929"/>
              <a:gd name="adj4" fmla="val 38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* После чтения физкультминутка (гиперссылка)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455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9" grpId="0"/>
      <p:bldP spid="102" grpId="0"/>
      <p:bldP spid="103" grpId="0"/>
      <p:bldP spid="104" grpId="0"/>
      <p:bldP spid="105" grpId="0"/>
      <p:bldP spid="115" grpId="0"/>
      <p:bldP spid="116" grpId="0"/>
      <p:bldP spid="117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udeboyblues.com/images/pic-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reachforchange.org/static/images/v2014/kids/evgeniy.p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8692" r="8046"/>
          <a:stretch/>
        </p:blipFill>
        <p:spPr bwMode="auto">
          <a:xfrm>
            <a:off x="1895475" y="1209676"/>
            <a:ext cx="2828925" cy="1657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.imgur.com/zz1Ve3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5"/>
          <a:stretch/>
        </p:blipFill>
        <p:spPr bwMode="auto">
          <a:xfrm>
            <a:off x="1038225" y="3265486"/>
            <a:ext cx="2295526" cy="24685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3.mirror.co.uk/incoming/article3521891.ece/ALTERNATES/s615/Lieutenant-Fiona-Blai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76" y="3265486"/>
            <a:ext cx="2313656" cy="24685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assets8.capitalxtra.com/2015/26/10-year-old-dance-nicki-minaj-truffle-butter-1435922416-hero-promo-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1160462"/>
            <a:ext cx="2838450" cy="20208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Kate\Desktop\mom-and-dad-550x398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4" y="3514725"/>
            <a:ext cx="3381376" cy="2143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31781" y="989013"/>
            <a:ext cx="9001462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Home task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en-US" dirty="0" smtClean="0"/>
              <a:t>words by heart </a:t>
            </a:r>
            <a:endParaRPr lang="en-US" dirty="0"/>
          </a:p>
        </p:txBody>
      </p:sp>
      <p:pic>
        <p:nvPicPr>
          <p:cNvPr id="1026" name="Picture 2" descr="http://www.jinxiboo.com/storage/random/august2010/LearnByHeart.jpg?__SQUARESPACE_CACHEVERSION=1283018443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3831164"/>
            <a:ext cx="5680076" cy="25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cu.ie/sites/default/files/snhs/images/TD_3_Figures_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43" y="2781300"/>
            <a:ext cx="3857231" cy="373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2295526" y="971550"/>
            <a:ext cx="8743949" cy="16002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6000" dirty="0">
                <a:hlinkClick r:id="rId3"/>
              </a:rPr>
              <a:t>What's </a:t>
            </a:r>
            <a:r>
              <a:rPr lang="de-DE" sz="6000" dirty="0" err="1">
                <a:hlinkClick r:id="rId3"/>
              </a:rPr>
              <a:t>today's</a:t>
            </a:r>
            <a:r>
              <a:rPr lang="de-DE" sz="6000" dirty="0">
                <a:hlinkClick r:id="rId3"/>
              </a:rPr>
              <a:t> </a:t>
            </a:r>
            <a:r>
              <a:rPr lang="de-DE" sz="6000" dirty="0" err="1">
                <a:hlinkClick r:id="rId3"/>
              </a:rPr>
              <a:t>topic</a:t>
            </a:r>
            <a:r>
              <a:rPr lang="de-DE" sz="6000" dirty="0">
                <a:hlinkClick r:id="rId3"/>
              </a:rPr>
              <a:t>?</a:t>
            </a:r>
            <a:endParaRPr lang="ru-RU" sz="6000" dirty="0"/>
          </a:p>
          <a:p>
            <a:pPr algn="ctr"/>
            <a:endParaRPr lang="ru-RU" dirty="0"/>
          </a:p>
        </p:txBody>
      </p:sp>
      <p:sp>
        <p:nvSpPr>
          <p:cNvPr id="2" name="Выноска 1 1"/>
          <p:cNvSpPr/>
          <p:nvPr/>
        </p:nvSpPr>
        <p:spPr>
          <a:xfrm>
            <a:off x="10372725" y="3638550"/>
            <a:ext cx="1676400" cy="476250"/>
          </a:xfrm>
          <a:prstGeom prst="borderCallout1">
            <a:avLst>
              <a:gd name="adj1" fmla="val 18750"/>
              <a:gd name="adj2" fmla="val -8333"/>
              <a:gd name="adj3" fmla="val -345929"/>
              <a:gd name="adj4" fmla="val -151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*</a:t>
            </a:r>
            <a:r>
              <a:rPr lang="ru-RU" sz="1400" dirty="0" smtClean="0"/>
              <a:t>гиперссылка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235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lh3.googleusercontent.com/VpxOW-xRKyl-hDScX376AW9HLiB8EGcmCeORPmUzC9Y=s630-fcrop64=1,00000547ffffeed7"/>
          <p:cNvSpPr>
            <a:spLocks noChangeAspect="1" noChangeArrowheads="1"/>
          </p:cNvSpPr>
          <p:nvPr/>
        </p:nvSpPr>
        <p:spPr bwMode="auto">
          <a:xfrm>
            <a:off x="155575" y="-1638300"/>
            <a:ext cx="60007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lh3.googleusercontent.com/VpxOW-xRKyl-hDScX376AW9HLiB8EGcmCeORPmUzC9Y=s630-fcrop64=1,00000547ffffeed7"/>
          <p:cNvSpPr>
            <a:spLocks noChangeAspect="1" noChangeArrowheads="1"/>
          </p:cNvSpPr>
          <p:nvPr/>
        </p:nvSpPr>
        <p:spPr bwMode="auto">
          <a:xfrm>
            <a:off x="307975" y="-1485900"/>
            <a:ext cx="60007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Kate\Desktop\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91111" y="1562280"/>
            <a:ext cx="10067027" cy="2061712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My family </a:t>
            </a:r>
            <a:endParaRPr lang="en-US" sz="96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788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fest.gloriamusic.org.ua/modules/mod_bt_backgroundslideshow/images/original/e44bff525e80a504f68aa9271e1993c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5" b="22186"/>
          <a:stretch/>
        </p:blipFill>
        <p:spPr bwMode="auto">
          <a:xfrm>
            <a:off x="0" y="3667124"/>
            <a:ext cx="121920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ages.myshared.ru/946602/slide_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30832" r="44341" b="34749"/>
          <a:stretch/>
        </p:blipFill>
        <p:spPr bwMode="auto">
          <a:xfrm>
            <a:off x="1114425" y="685294"/>
            <a:ext cx="54864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00925" y="685294"/>
            <a:ext cx="46101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rgbClr val="FFC000"/>
                </a:solidFill>
                <a:latin typeface="Jokerman" panose="04090605060D06020702" pitchFamily="82" charset="0"/>
              </a:rPr>
              <a:t>Warm-up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3370780"/>
            <a:ext cx="109538" cy="599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626" y="3346850"/>
            <a:ext cx="152400" cy="457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0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130689" y="276911"/>
            <a:ext cx="8203935" cy="5545184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29124" y="438149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WORDS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5112" y="1165143"/>
            <a:ext cx="661987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grandmother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</a:p>
          <a:p>
            <a:r>
              <a:rPr lang="en-US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aunt</a:t>
            </a:r>
          </a:p>
          <a:p>
            <a:r>
              <a:rPr lang="en-US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niece </a:t>
            </a:r>
            <a:endParaRPr lang="en-US" sz="24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6744" y="1180857"/>
            <a:ext cx="2948243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grandfather</a:t>
            </a:r>
          </a:p>
          <a:p>
            <a:pPr lvl="0"/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90037" y="1788758"/>
            <a:ext cx="147450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uncle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21262" y="2406717"/>
            <a:ext cx="197663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nephew</a:t>
            </a:r>
          </a:p>
        </p:txBody>
      </p:sp>
      <p:pic>
        <p:nvPicPr>
          <p:cNvPr id="3078" name="Picture 6" descr="http://file.mobilmusic.ru/2c/6c/c1/858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33" y="3704299"/>
            <a:ext cx="6559433" cy="21177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82095" y="3992497"/>
            <a:ext cx="326591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200" b="1" dirty="0" err="1" smtClean="0">
                <a:solidFill>
                  <a:srgbClr val="00B050"/>
                </a:solidFill>
              </a:rPr>
              <a:t>general</a:t>
            </a:r>
            <a:endParaRPr lang="de-DE" sz="3200" b="1" dirty="0" smtClean="0">
              <a:solidFill>
                <a:srgbClr val="00B050"/>
              </a:solidFill>
            </a:endParaRPr>
          </a:p>
          <a:p>
            <a:pPr algn="ctr"/>
            <a:r>
              <a:rPr lang="de-DE" sz="3200" b="1" dirty="0" err="1" smtClean="0">
                <a:solidFill>
                  <a:srgbClr val="00B050"/>
                </a:solidFill>
              </a:rPr>
              <a:t>major</a:t>
            </a:r>
            <a:endParaRPr lang="de-DE" sz="3200" b="1" dirty="0" smtClean="0">
              <a:solidFill>
                <a:srgbClr val="00B050"/>
              </a:solidFill>
            </a:endParaRPr>
          </a:p>
          <a:p>
            <a:pPr algn="ctr"/>
            <a:r>
              <a:rPr lang="de-DE" sz="3200" b="1" dirty="0" err="1" smtClean="0">
                <a:solidFill>
                  <a:srgbClr val="00B050"/>
                </a:solidFill>
              </a:rPr>
              <a:t>lieutenant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3080" name="Picture 8" descr="http://www.animationplayhouse.com/dancing_giraffee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132665"/>
            <a:ext cx="2057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376065" y="1686610"/>
            <a:ext cx="158729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dance</a:t>
            </a:r>
            <a:endParaRPr lang="en-US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82" name="Picture 10" descr="http://www.bestemoticon.com/smiley/musique/musique-4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3381134"/>
            <a:ext cx="153352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729404" y="4935929"/>
            <a:ext cx="2343911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play </a:t>
            </a:r>
          </a:p>
          <a:p>
            <a:pPr lvl="0"/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piano</a:t>
            </a:r>
            <a:endParaRPr lang="en-US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84" name="Picture 12" descr="http://www.webweaver.nu/clipart/img/misc/food/chefs/chef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73323"/>
            <a:ext cx="9048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90615" y="1363445"/>
            <a:ext cx="129715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cook</a:t>
            </a:r>
            <a:endParaRPr lang="en-US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86" name="Picture 14" descr="http://www.mudgeediveandtravel.com/images/boy_snorkel_swimming_hc.gif?96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4" y="2474387"/>
            <a:ext cx="1666876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37390" y="3381134"/>
            <a:ext cx="144142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swim</a:t>
            </a:r>
            <a:endParaRPr lang="en-US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90" name="Picture 18" descr="http://www.netanimations.net/read_e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367973"/>
            <a:ext cx="13049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0450" y="5744945"/>
            <a:ext cx="274466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read books</a:t>
            </a:r>
            <a:endParaRPr lang="en-US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86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7" grpId="0" animBg="1"/>
      <p:bldP spid="16" grpId="0" animBg="1"/>
      <p:bldP spid="18" grpId="0" animBg="1"/>
      <p:bldP spid="20" grpId="0" animBg="1"/>
      <p:bldP spid="22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" y="552450"/>
            <a:ext cx="5419725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м</a:t>
            </a:r>
            <a:r>
              <a:rPr lang="ru-RU" sz="4400" dirty="0" smtClean="0"/>
              <a:t>амина </a:t>
            </a:r>
            <a:r>
              <a:rPr lang="ru-RU" sz="4400" dirty="0" smtClean="0">
                <a:solidFill>
                  <a:srgbClr val="FFFF00"/>
                </a:solidFill>
              </a:rPr>
              <a:t>сестра   </a:t>
            </a:r>
          </a:p>
          <a:p>
            <a:r>
              <a:rPr lang="ru-RU" sz="4400" dirty="0"/>
              <a:t>п</a:t>
            </a:r>
            <a:r>
              <a:rPr lang="ru-RU" sz="4400" dirty="0" smtClean="0"/>
              <a:t>апин </a:t>
            </a:r>
            <a:r>
              <a:rPr lang="ru-RU" sz="4400" dirty="0" smtClean="0">
                <a:solidFill>
                  <a:srgbClr val="FFFF00"/>
                </a:solidFill>
              </a:rPr>
              <a:t>папа</a:t>
            </a:r>
            <a:endParaRPr lang="en-US" sz="4400" dirty="0" smtClean="0">
              <a:solidFill>
                <a:srgbClr val="FFFF00"/>
              </a:solidFill>
            </a:endParaRPr>
          </a:p>
          <a:p>
            <a:r>
              <a:rPr lang="ru-RU" sz="4400" dirty="0">
                <a:solidFill>
                  <a:srgbClr val="FFFF00"/>
                </a:solidFill>
              </a:rPr>
              <a:t>к</a:t>
            </a:r>
            <a:r>
              <a:rPr lang="ru-RU" sz="4400" dirty="0" smtClean="0">
                <a:solidFill>
                  <a:srgbClr val="FFFF00"/>
                </a:solidFill>
              </a:rPr>
              <a:t>нига </a:t>
            </a:r>
            <a:r>
              <a:rPr lang="ru-RU" sz="4400" dirty="0" smtClean="0"/>
              <a:t>сестры</a:t>
            </a:r>
            <a:endParaRPr lang="en-US" sz="4400" dirty="0" smtClean="0"/>
          </a:p>
          <a:p>
            <a:r>
              <a:rPr lang="ru-RU" sz="4400" dirty="0">
                <a:solidFill>
                  <a:srgbClr val="FFFF00"/>
                </a:solidFill>
              </a:rPr>
              <a:t>с</a:t>
            </a:r>
            <a:r>
              <a:rPr lang="ru-RU" sz="4400" dirty="0" smtClean="0">
                <a:solidFill>
                  <a:srgbClr val="FFFF00"/>
                </a:solidFill>
              </a:rPr>
              <a:t>пальня</a:t>
            </a:r>
            <a:r>
              <a:rPr lang="ru-RU" sz="4400" dirty="0" smtClean="0"/>
              <a:t> дяди</a:t>
            </a:r>
            <a:endParaRPr lang="en-US" sz="4400" dirty="0" smtClean="0"/>
          </a:p>
          <a:p>
            <a:r>
              <a:rPr lang="ru-RU" sz="4400" dirty="0" smtClean="0"/>
              <a:t>бабушкин</a:t>
            </a:r>
            <a:r>
              <a:rPr lang="ru-RU" sz="4400" dirty="0" smtClean="0">
                <a:solidFill>
                  <a:srgbClr val="FFFF00"/>
                </a:solidFill>
              </a:rPr>
              <a:t> ковер</a:t>
            </a:r>
            <a:endParaRPr lang="de-DE" sz="4400" dirty="0" smtClean="0">
              <a:solidFill>
                <a:srgbClr val="FFFF00"/>
              </a:solidFill>
            </a:endParaRPr>
          </a:p>
          <a:p>
            <a:r>
              <a:rPr lang="ru-RU" sz="4400" dirty="0">
                <a:solidFill>
                  <a:srgbClr val="FFFF00"/>
                </a:solidFill>
              </a:rPr>
              <a:t>к</a:t>
            </a:r>
            <a:r>
              <a:rPr lang="ru-RU" sz="4400" dirty="0" smtClean="0">
                <a:solidFill>
                  <a:srgbClr val="FFFF00"/>
                </a:solidFill>
              </a:rPr>
              <a:t>арандаш </a:t>
            </a:r>
            <a:r>
              <a:rPr lang="ru-RU" sz="4400" dirty="0" smtClean="0"/>
              <a:t>Романа</a:t>
            </a:r>
            <a:endParaRPr lang="en-US" sz="4400" dirty="0" smtClean="0"/>
          </a:p>
          <a:p>
            <a:r>
              <a:rPr lang="ru-RU" sz="4400" dirty="0" smtClean="0">
                <a:solidFill>
                  <a:srgbClr val="FFFF00"/>
                </a:solidFill>
              </a:rPr>
              <a:t>машина </a:t>
            </a:r>
            <a:r>
              <a:rPr lang="ru-RU" sz="4400" dirty="0" smtClean="0"/>
              <a:t>брата</a:t>
            </a:r>
            <a:endParaRPr lang="en-US" sz="4400" dirty="0" smtClean="0"/>
          </a:p>
          <a:p>
            <a:r>
              <a:rPr lang="ru-RU" sz="4400" dirty="0" smtClean="0"/>
              <a:t>дедушкина </a:t>
            </a:r>
            <a:r>
              <a:rPr lang="ru-RU" sz="4400" dirty="0" smtClean="0">
                <a:solidFill>
                  <a:srgbClr val="FFFF00"/>
                </a:solidFill>
              </a:rPr>
              <a:t>квартира</a:t>
            </a:r>
            <a:endParaRPr lang="en-US" sz="4400" dirty="0" smtClean="0">
              <a:solidFill>
                <a:srgbClr val="FFFF00"/>
              </a:solidFill>
            </a:endParaRPr>
          </a:p>
          <a:p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FFFF00"/>
                </a:solidFill>
              </a:rPr>
              <a:t>семья</a:t>
            </a:r>
            <a:r>
              <a:rPr lang="ru-RU" sz="4400" dirty="0" smtClean="0"/>
              <a:t> Майка</a:t>
            </a:r>
            <a:endParaRPr lang="en-US" sz="4400" dirty="0" smtClean="0"/>
          </a:p>
          <a:p>
            <a:endParaRPr lang="en-US" sz="4400" dirty="0" smtClean="0"/>
          </a:p>
          <a:p>
            <a:endParaRPr lang="de-DE" sz="4400" dirty="0" smtClean="0"/>
          </a:p>
          <a:p>
            <a:endParaRPr lang="de-DE" sz="4400" dirty="0" smtClean="0">
              <a:solidFill>
                <a:srgbClr val="FFFF00"/>
              </a:solidFill>
            </a:endParaRPr>
          </a:p>
          <a:p>
            <a:endParaRPr lang="en-US" sz="4400" dirty="0" smtClean="0"/>
          </a:p>
          <a:p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5469" y="519291"/>
            <a:ext cx="6096003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err="1" smtClean="0"/>
              <a:t>mother</a:t>
            </a:r>
            <a:r>
              <a:rPr lang="en-US" sz="4400" dirty="0" smtClean="0">
                <a:solidFill>
                  <a:srgbClr val="00B0F0"/>
                </a:solidFill>
              </a:rPr>
              <a:t>’s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sister</a:t>
            </a:r>
            <a:endParaRPr lang="ru-RU" sz="4400" dirty="0" smtClean="0">
              <a:solidFill>
                <a:srgbClr val="FFFF00"/>
              </a:solidFill>
            </a:endParaRPr>
          </a:p>
          <a:p>
            <a:r>
              <a:rPr lang="en-US" sz="4400" dirty="0"/>
              <a:t>f</a:t>
            </a:r>
            <a:r>
              <a:rPr lang="en-US" sz="4400" dirty="0" smtClean="0"/>
              <a:t>ather</a:t>
            </a:r>
            <a:r>
              <a:rPr lang="en-US" sz="4400" dirty="0" smtClean="0">
                <a:solidFill>
                  <a:srgbClr val="00B0F0"/>
                </a:solidFill>
              </a:rPr>
              <a:t>’s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father</a:t>
            </a:r>
          </a:p>
          <a:p>
            <a:r>
              <a:rPr lang="en-US" sz="4400" dirty="0" smtClean="0"/>
              <a:t>sister</a:t>
            </a:r>
            <a:r>
              <a:rPr lang="en-US" sz="4400" dirty="0" smtClean="0">
                <a:solidFill>
                  <a:srgbClr val="00B0F0"/>
                </a:solidFill>
              </a:rPr>
              <a:t>’s</a:t>
            </a:r>
            <a:r>
              <a:rPr lang="en-US" sz="4400" dirty="0" smtClean="0">
                <a:solidFill>
                  <a:srgbClr val="FFFF00"/>
                </a:solidFill>
              </a:rPr>
              <a:t> book</a:t>
            </a:r>
            <a:endParaRPr lang="ru-RU" sz="4400" dirty="0" smtClean="0">
              <a:solidFill>
                <a:srgbClr val="FFFF00"/>
              </a:solidFill>
            </a:endParaRPr>
          </a:p>
          <a:p>
            <a:r>
              <a:rPr lang="de-DE" sz="4400" dirty="0" err="1" smtClean="0"/>
              <a:t>uncle</a:t>
            </a:r>
            <a:r>
              <a:rPr lang="en-US" sz="4400" dirty="0" smtClean="0">
                <a:solidFill>
                  <a:srgbClr val="00B0F0"/>
                </a:solidFill>
              </a:rPr>
              <a:t>’s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bedroom</a:t>
            </a:r>
            <a:endParaRPr lang="ru-RU" sz="4400" dirty="0" smtClean="0">
              <a:solidFill>
                <a:srgbClr val="FFFF00"/>
              </a:solidFill>
            </a:endParaRPr>
          </a:p>
          <a:p>
            <a:r>
              <a:rPr lang="de-DE" sz="4400" dirty="0" err="1" smtClean="0"/>
              <a:t>grandmother</a:t>
            </a:r>
            <a:r>
              <a:rPr lang="en-US" sz="4400" smtClean="0">
                <a:solidFill>
                  <a:srgbClr val="00B0F0"/>
                </a:solidFill>
              </a:rPr>
              <a:t>’s</a:t>
            </a:r>
            <a:r>
              <a:rPr lang="en-US" sz="4400" smtClean="0">
                <a:solidFill>
                  <a:srgbClr val="FFFF00"/>
                </a:solidFill>
              </a:rPr>
              <a:t> carpet</a:t>
            </a:r>
            <a:endParaRPr lang="ru-RU" sz="4400" dirty="0" smtClean="0">
              <a:solidFill>
                <a:srgbClr val="FFFF00"/>
              </a:solidFill>
            </a:endParaRPr>
          </a:p>
          <a:p>
            <a:r>
              <a:rPr lang="de-DE" sz="4400" dirty="0" smtClean="0"/>
              <a:t>Roman</a:t>
            </a:r>
            <a:r>
              <a:rPr lang="en-US" sz="4400" dirty="0" smtClean="0">
                <a:solidFill>
                  <a:srgbClr val="00B0F0"/>
                </a:solidFill>
              </a:rPr>
              <a:t>’s</a:t>
            </a:r>
            <a:r>
              <a:rPr lang="en-US" sz="4400" dirty="0" smtClean="0">
                <a:solidFill>
                  <a:srgbClr val="FFFF00"/>
                </a:solidFill>
              </a:rPr>
              <a:t> pencil</a:t>
            </a:r>
            <a:endParaRPr lang="ru-RU" sz="4400" dirty="0" smtClean="0">
              <a:solidFill>
                <a:srgbClr val="FFFF00"/>
              </a:solidFill>
            </a:endParaRPr>
          </a:p>
          <a:p>
            <a:r>
              <a:rPr lang="en-US" sz="4400" dirty="0" smtClean="0"/>
              <a:t>brother</a:t>
            </a:r>
            <a:r>
              <a:rPr lang="en-US" sz="4400" dirty="0" smtClean="0">
                <a:solidFill>
                  <a:srgbClr val="00B0F0"/>
                </a:solidFill>
              </a:rPr>
              <a:t>’s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car</a:t>
            </a:r>
            <a:endParaRPr lang="ru-RU" sz="4400" dirty="0" smtClean="0">
              <a:solidFill>
                <a:srgbClr val="FFFF00"/>
              </a:solidFill>
            </a:endParaRPr>
          </a:p>
          <a:p>
            <a:r>
              <a:rPr lang="de-DE" sz="4400" dirty="0" err="1"/>
              <a:t>g</a:t>
            </a:r>
            <a:r>
              <a:rPr lang="de-DE" sz="4400" dirty="0" err="1" smtClean="0"/>
              <a:t>randfather</a:t>
            </a:r>
            <a:r>
              <a:rPr lang="en-US" sz="4400" dirty="0" smtClean="0">
                <a:solidFill>
                  <a:srgbClr val="00B0F0"/>
                </a:solidFill>
              </a:rPr>
              <a:t>’s</a:t>
            </a:r>
            <a:r>
              <a:rPr lang="en-US" sz="4400" dirty="0" smtClean="0">
                <a:solidFill>
                  <a:srgbClr val="FFFF00"/>
                </a:solidFill>
              </a:rPr>
              <a:t> flat</a:t>
            </a:r>
            <a:endParaRPr lang="ru-RU" sz="4400" dirty="0" smtClean="0">
              <a:solidFill>
                <a:srgbClr val="FFFF00"/>
              </a:solidFill>
            </a:endParaRPr>
          </a:p>
          <a:p>
            <a:r>
              <a:rPr lang="en-US" sz="4400" dirty="0" smtClean="0"/>
              <a:t>Mike</a:t>
            </a:r>
            <a:r>
              <a:rPr lang="en-US" sz="4400" dirty="0" smtClean="0">
                <a:solidFill>
                  <a:srgbClr val="00B0F0"/>
                </a:solidFill>
              </a:rPr>
              <a:t>’s</a:t>
            </a:r>
            <a:r>
              <a:rPr lang="en-US" sz="4400" dirty="0" smtClean="0">
                <a:solidFill>
                  <a:srgbClr val="FFFF00"/>
                </a:solidFill>
              </a:rPr>
              <a:t> family</a:t>
            </a:r>
            <a:endParaRPr lang="ru-RU" sz="4400" dirty="0" smtClean="0">
              <a:solidFill>
                <a:srgbClr val="FFFF00"/>
              </a:solidFill>
            </a:endParaRPr>
          </a:p>
          <a:p>
            <a:endParaRPr lang="ru-RU" sz="4400" dirty="0" smtClean="0">
              <a:solidFill>
                <a:srgbClr val="FFFF00"/>
              </a:solidFill>
            </a:endParaRPr>
          </a:p>
          <a:p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2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udeboyblues.com/images/pic-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reachforchange.org/static/images/v2014/kids/evgeni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051904"/>
            <a:ext cx="3314700" cy="181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akipress.org/127/.storage/business/images/Aliya/lica/fa6ab8957e1aeab10db7bf3960dc2ba4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3598512"/>
            <a:ext cx="2155825" cy="204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nternetdefamationblog.wp.lexblogs.com/wp-content/uploads/sites/297/2014/07/Anon-Wom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587189"/>
            <a:ext cx="1904999" cy="205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https://allaccessblogdotnet.files.wordpress.com/2015/08/mysterywoman.jpg"/>
          <p:cNvSpPr>
            <a:spLocks noChangeAspect="1" noChangeArrowheads="1"/>
          </p:cNvSpPr>
          <p:nvPr/>
        </p:nvSpPr>
        <p:spPr bwMode="auto">
          <a:xfrm>
            <a:off x="155575" y="-2795588"/>
            <a:ext cx="4371975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allaccessblogdotnet.files.wordpress.com/2015/08/mysterywoman.jpg"/>
          <p:cNvSpPr>
            <a:spLocks noChangeAspect="1" noChangeArrowheads="1"/>
          </p:cNvSpPr>
          <p:nvPr/>
        </p:nvSpPr>
        <p:spPr bwMode="auto">
          <a:xfrm>
            <a:off x="307975" y="-2643188"/>
            <a:ext cx="4371975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https://allaccessblogdotnet.files.wordpress.com/2015/08/mysterywoman.jpg"/>
          <p:cNvSpPr>
            <a:spLocks noChangeAspect="1" noChangeArrowheads="1"/>
          </p:cNvSpPr>
          <p:nvPr/>
        </p:nvSpPr>
        <p:spPr bwMode="auto">
          <a:xfrm>
            <a:off x="460375" y="-2490788"/>
            <a:ext cx="4371975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4" descr="http://static.akipress.org/127/.storage/business/images/Aliya/lica/fa6ab8957e1aeab10db7bf3960dc2ba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906537"/>
            <a:ext cx="2155825" cy="204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internetdefamationblog.wp.lexblogs.com/wp-content/uploads/sites/297/2014/07/Anon-Wom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082" y="3587188"/>
            <a:ext cx="1904999" cy="205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internetdefamationblog.wp.lexblogs.com/wp-content/uploads/sites/297/2014/07/Anon-Wom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488" y="906537"/>
            <a:ext cx="1904999" cy="205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0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farm4.static.flickr.com/3362/3644902433_5a13a3666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4" y="3735470"/>
            <a:ext cx="2193923" cy="277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reachforchange.org/static/images/v2014/kids/evgeniy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52787"/>
            <a:ext cx="344805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4476751" y="0"/>
            <a:ext cx="6343650" cy="3905410"/>
          </a:xfrm>
          <a:prstGeom prst="cloudCallout">
            <a:avLst>
              <a:gd name="adj1" fmla="val -83693"/>
              <a:gd name="adj2" fmla="val 75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29237" y="756106"/>
            <a:ext cx="49577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800" dirty="0" smtClean="0"/>
              <a:t>Hi. M</a:t>
            </a:r>
            <a:r>
              <a:rPr lang="en-US" sz="2800" dirty="0"/>
              <a:t>y</a:t>
            </a:r>
            <a:r>
              <a:rPr lang="de-DE" sz="2800" dirty="0" smtClean="0"/>
              <a:t> </a:t>
            </a:r>
            <a:r>
              <a:rPr lang="de-DE" sz="2800" dirty="0" err="1" smtClean="0"/>
              <a:t>name</a:t>
            </a:r>
            <a:r>
              <a:rPr lang="en-US" sz="2800" dirty="0" smtClean="0"/>
              <a:t>’s Mike. I’m seventeen. I’m from London. I like Russian </a:t>
            </a:r>
            <a:r>
              <a:rPr lang="de-DE" sz="2800" dirty="0" err="1" smtClean="0"/>
              <a:t>history</a:t>
            </a:r>
            <a:r>
              <a:rPr lang="de-DE" sz="2800" dirty="0" smtClean="0"/>
              <a:t>. I </a:t>
            </a:r>
            <a:r>
              <a:rPr lang="de-DE" sz="2800" dirty="0" err="1" smtClean="0"/>
              <a:t>think</a:t>
            </a:r>
            <a:r>
              <a:rPr lang="de-DE" sz="2800" dirty="0" smtClean="0"/>
              <a:t> </a:t>
            </a:r>
            <a:r>
              <a:rPr lang="de-DE" sz="2800" dirty="0" err="1" smtClean="0"/>
              <a:t>one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greatest</a:t>
            </a:r>
            <a:r>
              <a:rPr lang="de-DE" sz="2800" dirty="0" smtClean="0"/>
              <a:t> </a:t>
            </a:r>
            <a:r>
              <a:rPr lang="de-DE" sz="2800" dirty="0" err="1" smtClean="0"/>
              <a:t>soldiers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Zhukov.</a:t>
            </a:r>
            <a:endParaRPr lang="ru-RU" sz="2800" dirty="0"/>
          </a:p>
        </p:txBody>
      </p:sp>
      <p:sp>
        <p:nvSpPr>
          <p:cNvPr id="3" name="AutoShape 2" descr="Zhukov-LIFE-1944-1945.jpg"/>
          <p:cNvSpPr>
            <a:spLocks noChangeAspect="1" noChangeArrowheads="1"/>
          </p:cNvSpPr>
          <p:nvPr/>
        </p:nvSpPr>
        <p:spPr bwMode="auto">
          <a:xfrm>
            <a:off x="155575" y="-1447800"/>
            <a:ext cx="21907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Zhukov-LIFE-1944-1945.jpg"/>
          <p:cNvSpPr>
            <a:spLocks noChangeAspect="1" noChangeArrowheads="1"/>
          </p:cNvSpPr>
          <p:nvPr/>
        </p:nvSpPr>
        <p:spPr bwMode="auto">
          <a:xfrm>
            <a:off x="307975" y="-1295400"/>
            <a:ext cx="21907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Kate\Desktop\Zhukov-LIFE-1944-19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60" y="3002875"/>
            <a:ext cx="2289475" cy="31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ая выноска 7"/>
          <p:cNvSpPr/>
          <p:nvPr/>
        </p:nvSpPr>
        <p:spPr>
          <a:xfrm>
            <a:off x="155575" y="166687"/>
            <a:ext cx="4864100" cy="3568783"/>
          </a:xfrm>
          <a:prstGeom prst="wedgeRectCallout">
            <a:avLst>
              <a:gd name="adj1" fmla="val 76203"/>
              <a:gd name="adj2" fmla="val 7520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1. </a:t>
            </a:r>
            <a:r>
              <a:rPr lang="de-DE" sz="2800" b="1" dirty="0" err="1" smtClean="0"/>
              <a:t>What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is</a:t>
            </a:r>
            <a:r>
              <a:rPr lang="de-DE" sz="2800" b="1" dirty="0" smtClean="0"/>
              <a:t> Zhukov</a:t>
            </a:r>
            <a:r>
              <a:rPr lang="en-US" sz="2800" b="1" dirty="0" smtClean="0"/>
              <a:t>’s name?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Georgy </a:t>
            </a:r>
            <a:r>
              <a:rPr lang="en-US" sz="2800" b="1" dirty="0" err="1" smtClean="0">
                <a:solidFill>
                  <a:srgbClr val="FFFF00"/>
                </a:solidFill>
              </a:rPr>
              <a:t>Konstantinovich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/>
              <a:t>2. What is Zhukov’s </a:t>
            </a:r>
            <a:r>
              <a:rPr lang="en-US" sz="2800" b="1" dirty="0" smtClean="0">
                <a:solidFill>
                  <a:srgbClr val="00B0F0"/>
                </a:solidFill>
              </a:rPr>
              <a:t>rank</a:t>
            </a:r>
            <a:r>
              <a:rPr lang="en-US" sz="2800" b="1" dirty="0" smtClean="0"/>
              <a:t>?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Marshal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smtClean="0"/>
              <a:t>3. How long </a:t>
            </a:r>
            <a:r>
              <a:rPr lang="en-US" sz="2800" b="1" dirty="0" smtClean="0">
                <a:solidFill>
                  <a:srgbClr val="00B0F0"/>
                </a:solidFill>
              </a:rPr>
              <a:t>did</a:t>
            </a:r>
            <a:r>
              <a:rPr lang="en-US" sz="2800" b="1" dirty="0" smtClean="0"/>
              <a:t> he live?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1896-1974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78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10372725" y="2695575"/>
            <a:ext cx="1676400" cy="952500"/>
          </a:xfrm>
          <a:prstGeom prst="borderCallout1">
            <a:avLst>
              <a:gd name="adj1" fmla="val 18750"/>
              <a:gd name="adj2" fmla="val -8333"/>
              <a:gd name="adj3" fmla="val 158071"/>
              <a:gd name="adj4" fmla="val 4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* В конце работы со слайдом необходимо нажать на книжку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7427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8524875" y="2595472"/>
            <a:ext cx="1752600" cy="7810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4705350" y="2847975"/>
            <a:ext cx="2809875" cy="14763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181601" y="2985997"/>
            <a:ext cx="2200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Mike’s family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610350" y="2247900"/>
            <a:ext cx="400050" cy="60007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6505575" y="1476375"/>
            <a:ext cx="1752600" cy="7810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19887" y="1584305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Mike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8258175" y="1476375"/>
            <a:ext cx="533400" cy="30003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479506" y="790575"/>
            <a:ext cx="321469" cy="68580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924800" y="2150269"/>
            <a:ext cx="666750" cy="6619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8791575" y="891360"/>
            <a:ext cx="1752600" cy="7810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898731" y="1061085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London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91550" y="2724387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history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146131" y="110310"/>
            <a:ext cx="1752600" cy="7810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272337" y="257412"/>
            <a:ext cx="15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17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5" name="Picture 4" descr="http://farm4.static.flickr.com/3362/3644902433_5a13a3666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75" y="4760321"/>
            <a:ext cx="1555748" cy="19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0481" y="1559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age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60694" y="79057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city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20175" y="2539721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subject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8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712</TotalTime>
  <Words>260</Words>
  <Application>Microsoft Office PowerPoint</Application>
  <PresentationFormat>Произвольный</PresentationFormat>
  <Paragraphs>136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Презентация к уроку по учебному предмету «Английский язык» в 5-м классе по ФГОС на тему "Межличностные взаимоотношения в семье, введение лексики".    Шкрогалева Екатерина Васильевна преподаватель английского языка ФГКОУ «Краснодарское ПКУ»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Home task  to learn words by heart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family</dc:title>
  <dc:creator>Kalaye Digital</dc:creator>
  <cp:lastModifiedBy>Kate</cp:lastModifiedBy>
  <cp:revision>58</cp:revision>
  <cp:lastPrinted>2015-11-24T17:36:41Z</cp:lastPrinted>
  <dcterms:created xsi:type="dcterms:W3CDTF">2015-07-12T07:58:53Z</dcterms:created>
  <dcterms:modified xsi:type="dcterms:W3CDTF">2017-12-27T15:41:36Z</dcterms:modified>
</cp:coreProperties>
</file>