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353" r:id="rId7"/>
    <p:sldId id="261" r:id="rId8"/>
    <p:sldId id="262" r:id="rId9"/>
    <p:sldId id="263" r:id="rId10"/>
    <p:sldId id="315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86" r:id="rId21"/>
    <p:sldId id="316" r:id="rId22"/>
    <p:sldId id="317" r:id="rId23"/>
    <p:sldId id="318" r:id="rId24"/>
    <p:sldId id="319" r:id="rId25"/>
    <p:sldId id="288" r:id="rId26"/>
    <p:sldId id="289" r:id="rId27"/>
    <p:sldId id="290" r:id="rId28"/>
    <p:sldId id="291" r:id="rId29"/>
    <p:sldId id="298" r:id="rId30"/>
    <p:sldId id="299" r:id="rId31"/>
    <p:sldId id="320" r:id="rId32"/>
    <p:sldId id="321" r:id="rId33"/>
    <p:sldId id="322" r:id="rId34"/>
    <p:sldId id="323" r:id="rId35"/>
    <p:sldId id="324" r:id="rId36"/>
    <p:sldId id="325" r:id="rId37"/>
    <p:sldId id="329" r:id="rId38"/>
    <p:sldId id="326" r:id="rId39"/>
    <p:sldId id="327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3" r:id="rId53"/>
    <p:sldId id="354" r:id="rId54"/>
    <p:sldId id="355" r:id="rId55"/>
    <p:sldId id="356" r:id="rId56"/>
    <p:sldId id="357" r:id="rId57"/>
    <p:sldId id="358" r:id="rId58"/>
    <p:sldId id="345" r:id="rId59"/>
    <p:sldId id="344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00" r:id="rId68"/>
    <p:sldId id="302" r:id="rId69"/>
    <p:sldId id="312" r:id="rId70"/>
  </p:sldIdLst>
  <p:sldSz cx="12192000" cy="6858000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Bebas Neue Regular" panose="00000500000000000000" charset="-52"/>
      <p:regular r:id="rId76"/>
    </p:embeddedFont>
    <p:embeddedFont>
      <p:font typeface="Tahoma" panose="020B0604030504040204" pitchFamily="34" charset="0"/>
      <p:regular r:id="rId77"/>
      <p:bold r:id="rId78"/>
    </p:embeddedFont>
    <p:embeddedFont>
      <p:font typeface="Bebas Neue Bold" panose="020B0606020202050201" charset="-52"/>
      <p:bold r:id="rId79"/>
    </p:embeddedFont>
    <p:embeddedFont>
      <p:font typeface="Bookman Old Style" panose="02050604050505020204" pitchFamily="18" charset="0"/>
      <p:regular r:id="rId80"/>
      <p:bold r:id="rId81"/>
      <p:italic r:id="rId82"/>
      <p:boldItalic r:id="rId83"/>
    </p:embeddedFont>
    <p:embeddedFont>
      <p:font typeface="PT Sans Narrow" panose="020B0604020202020204" charset="0"/>
      <p:regular r:id="rId84"/>
    </p:embeddedFont>
    <p:embeddedFont>
      <p:font typeface="Arial Narrow" panose="020B0606020202030204" pitchFamily="34" charset="0"/>
      <p:regular r:id="rId85"/>
      <p:bold r:id="rId86"/>
      <p:italic r:id="rId87"/>
      <p:boldItalic r:id="rId8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4780"/>
    <a:srgbClr val="FFFF99"/>
    <a:srgbClr val="00579C"/>
    <a:srgbClr val="0084E3"/>
    <a:srgbClr val="68257D"/>
    <a:srgbClr val="E453EF"/>
    <a:srgbClr val="F68F1E"/>
    <a:srgbClr val="BAF381"/>
    <a:srgbClr val="C57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1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156" y="96"/>
      </p:cViewPr>
      <p:guideLst/>
    </p:cSldViewPr>
  </p:slideViewPr>
  <p:outlineViewPr>
    <p:cViewPr>
      <p:scale>
        <a:sx n="33" d="100"/>
        <a:sy n="33" d="100"/>
      </p:scale>
      <p:origin x="0" y="-25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4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3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font" Target="fonts/font17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6.fntdata"/><Relationship Id="rId61" Type="http://schemas.openxmlformats.org/officeDocument/2006/relationships/slide" Target="slides/slide60.xml"/><Relationship Id="rId82" Type="http://schemas.openxmlformats.org/officeDocument/2006/relationships/font" Target="fonts/font11.fntdata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8C0-4D78-AEAF-A583A15DE955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0-4D78-AEAF-A583A15DE9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0-4D78-AEAF-A583A15DE9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C0-4D78-AEAF-A583A15DE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506208"/>
        <c:axId val="580501616"/>
      </c:barChart>
      <c:catAx>
        <c:axId val="5805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1616"/>
        <c:crosses val="autoZero"/>
        <c:auto val="1"/>
        <c:lblAlgn val="ctr"/>
        <c:lblOffset val="100"/>
        <c:noMultiLvlLbl val="0"/>
      </c:catAx>
      <c:valAx>
        <c:axId val="58050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0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28B-461F-9D2B-F4218454BD21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8B-461F-9D2B-F4218454BD21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8B-461F-9D2B-F4218454BD21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8B-461F-9D2B-F4218454BD21}"/>
              </c:ext>
            </c:extLst>
          </c:dPt>
          <c:dLbls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B-461F-9D2B-F4218454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7AB9-C126-47CF-A523-2A968041A7F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2CE70-F8ED-4CA3-A814-69C70A019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5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Верхняя группа">
            <a:extLst>
              <a:ext uri="{FF2B5EF4-FFF2-40B4-BE49-F238E27FC236}">
                <a16:creationId xmlns:a16="http://schemas.microsoft.com/office/drawing/2014/main" id="{5F47CEAD-5E44-4F68-98F0-697C43602E36}"/>
              </a:ext>
            </a:extLst>
          </p:cNvPr>
          <p:cNvGrpSpPr/>
          <p:nvPr userDrawn="1"/>
        </p:nvGrpSpPr>
        <p:grpSpPr>
          <a:xfrm>
            <a:off x="8286750" y="0"/>
            <a:ext cx="3905250" cy="6858000"/>
            <a:chOff x="8286750" y="0"/>
            <a:chExt cx="3905250" cy="6858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974E710-FB8C-41AD-8DD5-89272F6C6E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86750" y="0"/>
              <a:ext cx="390525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6B14121-4F38-425A-A9D5-6C489BDA8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8582" y="0"/>
              <a:ext cx="2614083" cy="171591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2FDC5A0-E864-457F-A391-E397E83214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62982" y="1"/>
              <a:ext cx="2229017" cy="3905956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707323-CBB0-41E6-AA6A-AF78CFEC88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6785" y="5476568"/>
            <a:ext cx="8343476" cy="115621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62D020-7D87-4ED6-9F0D-E331CF0CD51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654756"/>
            <a:ext cx="1900539" cy="558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E1C06A-DC31-40BF-8B03-938BD32FA4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72266" y="0"/>
            <a:ext cx="1354667" cy="15550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066378-F4E4-4128-B244-A2ABBC8F7E4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21344" y="3804356"/>
            <a:ext cx="2611218" cy="3053643"/>
          </a:xfrm>
          <a:prstGeom prst="rect">
            <a:avLst/>
          </a:prstGeom>
        </p:spPr>
      </p:pic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C0BF3C94-DFB8-4347-BE21-FF9F80436C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560" y="-16624"/>
            <a:ext cx="4773031" cy="6882935"/>
          </a:xfrm>
          <a:custGeom>
            <a:avLst/>
            <a:gdLst>
              <a:gd name="connsiteX0" fmla="*/ 0 w 2617788"/>
              <a:gd name="connsiteY0" fmla="*/ 3429000 h 6858000"/>
              <a:gd name="connsiteX1" fmla="*/ 754211 w 2617788"/>
              <a:gd name="connsiteY1" fmla="*/ 2 h 6858000"/>
              <a:gd name="connsiteX2" fmla="*/ 1863577 w 2617788"/>
              <a:gd name="connsiteY2" fmla="*/ 2 h 6858000"/>
              <a:gd name="connsiteX3" fmla="*/ 2617788 w 2617788"/>
              <a:gd name="connsiteY3" fmla="*/ 3429000 h 6858000"/>
              <a:gd name="connsiteX4" fmla="*/ 1863577 w 2617788"/>
              <a:gd name="connsiteY4" fmla="*/ 6857998 h 6858000"/>
              <a:gd name="connsiteX5" fmla="*/ 754211 w 2617788"/>
              <a:gd name="connsiteY5" fmla="*/ 6857998 h 6858000"/>
              <a:gd name="connsiteX6" fmla="*/ 0 w 2617788"/>
              <a:gd name="connsiteY6" fmla="*/ 3429000 h 6858000"/>
              <a:gd name="connsiteX0" fmla="*/ 0 w 2617788"/>
              <a:gd name="connsiteY0" fmla="*/ 3428998 h 6857996"/>
              <a:gd name="connsiteX1" fmla="*/ 6065 w 2617788"/>
              <a:gd name="connsiteY1" fmla="*/ 0 h 6857996"/>
              <a:gd name="connsiteX2" fmla="*/ 1863577 w 2617788"/>
              <a:gd name="connsiteY2" fmla="*/ 0 h 6857996"/>
              <a:gd name="connsiteX3" fmla="*/ 2617788 w 2617788"/>
              <a:gd name="connsiteY3" fmla="*/ 3428998 h 6857996"/>
              <a:gd name="connsiteX4" fmla="*/ 1863577 w 2617788"/>
              <a:gd name="connsiteY4" fmla="*/ 6857996 h 6857996"/>
              <a:gd name="connsiteX5" fmla="*/ 754211 w 2617788"/>
              <a:gd name="connsiteY5" fmla="*/ 6857996 h 6857996"/>
              <a:gd name="connsiteX6" fmla="*/ 0 w 2617788"/>
              <a:gd name="connsiteY6" fmla="*/ 3428998 h 6857996"/>
              <a:gd name="connsiteX0" fmla="*/ 10560 w 2628348"/>
              <a:gd name="connsiteY0" fmla="*/ 3428998 h 6857996"/>
              <a:gd name="connsiteX1" fmla="*/ 16625 w 2628348"/>
              <a:gd name="connsiteY1" fmla="*/ 0 h 6857996"/>
              <a:gd name="connsiteX2" fmla="*/ 1874137 w 2628348"/>
              <a:gd name="connsiteY2" fmla="*/ 0 h 6857996"/>
              <a:gd name="connsiteX3" fmla="*/ 2628348 w 2628348"/>
              <a:gd name="connsiteY3" fmla="*/ 3428998 h 6857996"/>
              <a:gd name="connsiteX4" fmla="*/ 1874137 w 2628348"/>
              <a:gd name="connsiteY4" fmla="*/ 6857996 h 6857996"/>
              <a:gd name="connsiteX5" fmla="*/ 0 w 2628348"/>
              <a:gd name="connsiteY5" fmla="*/ 6857996 h 6857996"/>
              <a:gd name="connsiteX6" fmla="*/ 10560 w 2628348"/>
              <a:gd name="connsiteY6" fmla="*/ 3428998 h 6857996"/>
              <a:gd name="connsiteX0" fmla="*/ 1897549 w 2628348"/>
              <a:gd name="connsiteY0" fmla="*/ 3437311 h 6857996"/>
              <a:gd name="connsiteX1" fmla="*/ 16625 w 2628348"/>
              <a:gd name="connsiteY1" fmla="*/ 0 h 6857996"/>
              <a:gd name="connsiteX2" fmla="*/ 1874137 w 2628348"/>
              <a:gd name="connsiteY2" fmla="*/ 0 h 6857996"/>
              <a:gd name="connsiteX3" fmla="*/ 2628348 w 2628348"/>
              <a:gd name="connsiteY3" fmla="*/ 3428998 h 6857996"/>
              <a:gd name="connsiteX4" fmla="*/ 1874137 w 2628348"/>
              <a:gd name="connsiteY4" fmla="*/ 6857996 h 6857996"/>
              <a:gd name="connsiteX5" fmla="*/ 0 w 2628348"/>
              <a:gd name="connsiteY5" fmla="*/ 6857996 h 6857996"/>
              <a:gd name="connsiteX6" fmla="*/ 1897549 w 2628348"/>
              <a:gd name="connsiteY6" fmla="*/ 3437311 h 6857996"/>
              <a:gd name="connsiteX0" fmla="*/ 1897549 w 2628348"/>
              <a:gd name="connsiteY0" fmla="*/ 3437311 h 6857996"/>
              <a:gd name="connsiteX1" fmla="*/ 16625 w 2628348"/>
              <a:gd name="connsiteY1" fmla="*/ 0 h 6857996"/>
              <a:gd name="connsiteX2" fmla="*/ 1874137 w 2628348"/>
              <a:gd name="connsiteY2" fmla="*/ 0 h 6857996"/>
              <a:gd name="connsiteX3" fmla="*/ 2628348 w 2628348"/>
              <a:gd name="connsiteY3" fmla="*/ 3428998 h 6857996"/>
              <a:gd name="connsiteX4" fmla="*/ 1874137 w 2628348"/>
              <a:gd name="connsiteY4" fmla="*/ 6857996 h 6857996"/>
              <a:gd name="connsiteX5" fmla="*/ 0 w 2628348"/>
              <a:gd name="connsiteY5" fmla="*/ 6857996 h 6857996"/>
              <a:gd name="connsiteX6" fmla="*/ 1897549 w 2628348"/>
              <a:gd name="connsiteY6" fmla="*/ 3437311 h 6857996"/>
              <a:gd name="connsiteX0" fmla="*/ 2066183 w 2796982"/>
              <a:gd name="connsiteY0" fmla="*/ 3437311 h 6857996"/>
              <a:gd name="connsiteX1" fmla="*/ 278947 w 2796982"/>
              <a:gd name="connsiteY1" fmla="*/ 598514 h 6857996"/>
              <a:gd name="connsiteX2" fmla="*/ 185259 w 2796982"/>
              <a:gd name="connsiteY2" fmla="*/ 0 h 6857996"/>
              <a:gd name="connsiteX3" fmla="*/ 2042771 w 2796982"/>
              <a:gd name="connsiteY3" fmla="*/ 0 h 6857996"/>
              <a:gd name="connsiteX4" fmla="*/ 2796982 w 2796982"/>
              <a:gd name="connsiteY4" fmla="*/ 3428998 h 6857996"/>
              <a:gd name="connsiteX5" fmla="*/ 2042771 w 2796982"/>
              <a:gd name="connsiteY5" fmla="*/ 6857996 h 6857996"/>
              <a:gd name="connsiteX6" fmla="*/ 168634 w 2796982"/>
              <a:gd name="connsiteY6" fmla="*/ 6857996 h 6857996"/>
              <a:gd name="connsiteX7" fmla="*/ 2066183 w 2796982"/>
              <a:gd name="connsiteY7" fmla="*/ 3437311 h 6857996"/>
              <a:gd name="connsiteX0" fmla="*/ 2066183 w 2796982"/>
              <a:gd name="connsiteY0" fmla="*/ 3437311 h 6857996"/>
              <a:gd name="connsiteX1" fmla="*/ 278947 w 2796982"/>
              <a:gd name="connsiteY1" fmla="*/ 598514 h 6857996"/>
              <a:gd name="connsiteX2" fmla="*/ 185259 w 2796982"/>
              <a:gd name="connsiteY2" fmla="*/ 0 h 6857996"/>
              <a:gd name="connsiteX3" fmla="*/ 2042771 w 2796982"/>
              <a:gd name="connsiteY3" fmla="*/ 0 h 6857996"/>
              <a:gd name="connsiteX4" fmla="*/ 2796982 w 2796982"/>
              <a:gd name="connsiteY4" fmla="*/ 3428998 h 6857996"/>
              <a:gd name="connsiteX5" fmla="*/ 2042771 w 2796982"/>
              <a:gd name="connsiteY5" fmla="*/ 6857996 h 6857996"/>
              <a:gd name="connsiteX6" fmla="*/ 168634 w 2796982"/>
              <a:gd name="connsiteY6" fmla="*/ 6857996 h 6857996"/>
              <a:gd name="connsiteX7" fmla="*/ 2066183 w 2796982"/>
              <a:gd name="connsiteY7" fmla="*/ 3437311 h 6857996"/>
              <a:gd name="connsiteX0" fmla="*/ 1997803 w 2728602"/>
              <a:gd name="connsiteY0" fmla="*/ 3437311 h 6857996"/>
              <a:gd name="connsiteX1" fmla="*/ 210567 w 2728602"/>
              <a:gd name="connsiteY1" fmla="*/ 598514 h 6857996"/>
              <a:gd name="connsiteX2" fmla="*/ 116879 w 2728602"/>
              <a:gd name="connsiteY2" fmla="*/ 0 h 6857996"/>
              <a:gd name="connsiteX3" fmla="*/ 1974391 w 2728602"/>
              <a:gd name="connsiteY3" fmla="*/ 0 h 6857996"/>
              <a:gd name="connsiteX4" fmla="*/ 2728602 w 2728602"/>
              <a:gd name="connsiteY4" fmla="*/ 3428998 h 6857996"/>
              <a:gd name="connsiteX5" fmla="*/ 1974391 w 2728602"/>
              <a:gd name="connsiteY5" fmla="*/ 6857996 h 6857996"/>
              <a:gd name="connsiteX6" fmla="*/ 100254 w 2728602"/>
              <a:gd name="connsiteY6" fmla="*/ 6857996 h 6857996"/>
              <a:gd name="connsiteX7" fmla="*/ 1997803 w 2728602"/>
              <a:gd name="connsiteY7" fmla="*/ 3437311 h 6857996"/>
              <a:gd name="connsiteX0" fmla="*/ 1997803 w 2728602"/>
              <a:gd name="connsiteY0" fmla="*/ 3437311 h 6857996"/>
              <a:gd name="connsiteX1" fmla="*/ 210567 w 2728602"/>
              <a:gd name="connsiteY1" fmla="*/ 598514 h 6857996"/>
              <a:gd name="connsiteX2" fmla="*/ 116879 w 2728602"/>
              <a:gd name="connsiteY2" fmla="*/ 0 h 6857996"/>
              <a:gd name="connsiteX3" fmla="*/ 1974391 w 2728602"/>
              <a:gd name="connsiteY3" fmla="*/ 0 h 6857996"/>
              <a:gd name="connsiteX4" fmla="*/ 2728602 w 2728602"/>
              <a:gd name="connsiteY4" fmla="*/ 3428998 h 6857996"/>
              <a:gd name="connsiteX5" fmla="*/ 1974391 w 2728602"/>
              <a:gd name="connsiteY5" fmla="*/ 6857996 h 6857996"/>
              <a:gd name="connsiteX6" fmla="*/ 100254 w 2728602"/>
              <a:gd name="connsiteY6" fmla="*/ 6857996 h 6857996"/>
              <a:gd name="connsiteX7" fmla="*/ 1997803 w 2728602"/>
              <a:gd name="connsiteY7" fmla="*/ 3437311 h 6857996"/>
              <a:gd name="connsiteX0" fmla="*/ 1997803 w 2728602"/>
              <a:gd name="connsiteY0" fmla="*/ 3437311 h 6857996"/>
              <a:gd name="connsiteX1" fmla="*/ 210567 w 2728602"/>
              <a:gd name="connsiteY1" fmla="*/ 598514 h 6857996"/>
              <a:gd name="connsiteX2" fmla="*/ 116879 w 2728602"/>
              <a:gd name="connsiteY2" fmla="*/ 0 h 6857996"/>
              <a:gd name="connsiteX3" fmla="*/ 1974391 w 2728602"/>
              <a:gd name="connsiteY3" fmla="*/ 0 h 6857996"/>
              <a:gd name="connsiteX4" fmla="*/ 2728602 w 2728602"/>
              <a:gd name="connsiteY4" fmla="*/ 3428998 h 6857996"/>
              <a:gd name="connsiteX5" fmla="*/ 1974391 w 2728602"/>
              <a:gd name="connsiteY5" fmla="*/ 6857996 h 6857996"/>
              <a:gd name="connsiteX6" fmla="*/ 100254 w 2728602"/>
              <a:gd name="connsiteY6" fmla="*/ 6857996 h 6857996"/>
              <a:gd name="connsiteX7" fmla="*/ 1997803 w 2728602"/>
              <a:gd name="connsiteY7" fmla="*/ 3437311 h 6857996"/>
              <a:gd name="connsiteX0" fmla="*/ 1897549 w 2628348"/>
              <a:gd name="connsiteY0" fmla="*/ 3437311 h 6857996"/>
              <a:gd name="connsiteX1" fmla="*/ 110313 w 2628348"/>
              <a:gd name="connsiteY1" fmla="*/ 598514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1897549 w 2628348"/>
              <a:gd name="connsiteY7" fmla="*/ 3437311 h 6857996"/>
              <a:gd name="connsiteX0" fmla="*/ 1899652 w 2630451"/>
              <a:gd name="connsiteY0" fmla="*/ 3437311 h 6857996"/>
              <a:gd name="connsiteX1" fmla="*/ 20976 w 2630451"/>
              <a:gd name="connsiteY1" fmla="*/ 656703 h 6857996"/>
              <a:gd name="connsiteX2" fmla="*/ 18728 w 2630451"/>
              <a:gd name="connsiteY2" fmla="*/ 0 h 6857996"/>
              <a:gd name="connsiteX3" fmla="*/ 1876240 w 2630451"/>
              <a:gd name="connsiteY3" fmla="*/ 0 h 6857996"/>
              <a:gd name="connsiteX4" fmla="*/ 2630451 w 2630451"/>
              <a:gd name="connsiteY4" fmla="*/ 3428998 h 6857996"/>
              <a:gd name="connsiteX5" fmla="*/ 1876240 w 2630451"/>
              <a:gd name="connsiteY5" fmla="*/ 6857996 h 6857996"/>
              <a:gd name="connsiteX6" fmla="*/ 2103 w 2630451"/>
              <a:gd name="connsiteY6" fmla="*/ 6857996 h 6857996"/>
              <a:gd name="connsiteX7" fmla="*/ 1899652 w 2630451"/>
              <a:gd name="connsiteY7" fmla="*/ 3437311 h 6857996"/>
              <a:gd name="connsiteX0" fmla="*/ 1897549 w 2628348"/>
              <a:gd name="connsiteY0" fmla="*/ 3437311 h 6857996"/>
              <a:gd name="connsiteX1" fmla="*/ 18873 w 2628348"/>
              <a:gd name="connsiteY1" fmla="*/ 656703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1897549 w 2628348"/>
              <a:gd name="connsiteY7" fmla="*/ 3437311 h 6857996"/>
              <a:gd name="connsiteX0" fmla="*/ 1897549 w 2628348"/>
              <a:gd name="connsiteY0" fmla="*/ 3437311 h 6857996"/>
              <a:gd name="connsiteX1" fmla="*/ 18873 w 2628348"/>
              <a:gd name="connsiteY1" fmla="*/ 656703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1897549 w 2628348"/>
              <a:gd name="connsiteY7" fmla="*/ 3437311 h 6857996"/>
              <a:gd name="connsiteX0" fmla="*/ 1839360 w 2628348"/>
              <a:gd name="connsiteY0" fmla="*/ 3437311 h 6857996"/>
              <a:gd name="connsiteX1" fmla="*/ 18873 w 2628348"/>
              <a:gd name="connsiteY1" fmla="*/ 656703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1839360 w 2628348"/>
              <a:gd name="connsiteY7" fmla="*/ 3437311 h 6857996"/>
              <a:gd name="connsiteX0" fmla="*/ 1839360 w 2628348"/>
              <a:gd name="connsiteY0" fmla="*/ 3437311 h 6857996"/>
              <a:gd name="connsiteX1" fmla="*/ 18873 w 2628348"/>
              <a:gd name="connsiteY1" fmla="*/ 656703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251629 w 2628348"/>
              <a:gd name="connsiteY7" fmla="*/ 6375860 h 6857996"/>
              <a:gd name="connsiteX8" fmla="*/ 1839360 w 2628348"/>
              <a:gd name="connsiteY8" fmla="*/ 3437311 h 6857996"/>
              <a:gd name="connsiteX0" fmla="*/ 1839360 w 2628348"/>
              <a:gd name="connsiteY0" fmla="*/ 3437311 h 6857996"/>
              <a:gd name="connsiteX1" fmla="*/ 18873 w 2628348"/>
              <a:gd name="connsiteY1" fmla="*/ 656703 h 6857996"/>
              <a:gd name="connsiteX2" fmla="*/ 16625 w 2628348"/>
              <a:gd name="connsiteY2" fmla="*/ 0 h 6857996"/>
              <a:gd name="connsiteX3" fmla="*/ 1874137 w 2628348"/>
              <a:gd name="connsiteY3" fmla="*/ 0 h 6857996"/>
              <a:gd name="connsiteX4" fmla="*/ 2628348 w 2628348"/>
              <a:gd name="connsiteY4" fmla="*/ 3428998 h 6857996"/>
              <a:gd name="connsiteX5" fmla="*/ 1874137 w 2628348"/>
              <a:gd name="connsiteY5" fmla="*/ 6857996 h 6857996"/>
              <a:gd name="connsiteX6" fmla="*/ 0 w 2628348"/>
              <a:gd name="connsiteY6" fmla="*/ 6857996 h 6857996"/>
              <a:gd name="connsiteX7" fmla="*/ 10560 w 2628348"/>
              <a:gd name="connsiteY7" fmla="*/ 6159729 h 6857996"/>
              <a:gd name="connsiteX8" fmla="*/ 1839360 w 2628348"/>
              <a:gd name="connsiteY8" fmla="*/ 3437311 h 6857996"/>
              <a:gd name="connsiteX0" fmla="*/ 1839360 w 4265955"/>
              <a:gd name="connsiteY0" fmla="*/ 3437311 h 6857996"/>
              <a:gd name="connsiteX1" fmla="*/ 18873 w 4265955"/>
              <a:gd name="connsiteY1" fmla="*/ 656703 h 6857996"/>
              <a:gd name="connsiteX2" fmla="*/ 16625 w 4265955"/>
              <a:gd name="connsiteY2" fmla="*/ 0 h 6857996"/>
              <a:gd name="connsiteX3" fmla="*/ 1874137 w 4265955"/>
              <a:gd name="connsiteY3" fmla="*/ 0 h 6857996"/>
              <a:gd name="connsiteX4" fmla="*/ 4265955 w 4265955"/>
              <a:gd name="connsiteY4" fmla="*/ 3404060 h 6857996"/>
              <a:gd name="connsiteX5" fmla="*/ 1874137 w 4265955"/>
              <a:gd name="connsiteY5" fmla="*/ 6857996 h 6857996"/>
              <a:gd name="connsiteX6" fmla="*/ 0 w 4265955"/>
              <a:gd name="connsiteY6" fmla="*/ 6857996 h 6857996"/>
              <a:gd name="connsiteX7" fmla="*/ 10560 w 4265955"/>
              <a:gd name="connsiteY7" fmla="*/ 6159729 h 6857996"/>
              <a:gd name="connsiteX8" fmla="*/ 1839360 w 4265955"/>
              <a:gd name="connsiteY8" fmla="*/ 3437311 h 6857996"/>
              <a:gd name="connsiteX0" fmla="*/ 1839360 w 4265955"/>
              <a:gd name="connsiteY0" fmla="*/ 3437311 h 6857996"/>
              <a:gd name="connsiteX1" fmla="*/ 18873 w 4265955"/>
              <a:gd name="connsiteY1" fmla="*/ 656703 h 6857996"/>
              <a:gd name="connsiteX2" fmla="*/ 16625 w 4265955"/>
              <a:gd name="connsiteY2" fmla="*/ 0 h 6857996"/>
              <a:gd name="connsiteX3" fmla="*/ 1874137 w 4265955"/>
              <a:gd name="connsiteY3" fmla="*/ 0 h 6857996"/>
              <a:gd name="connsiteX4" fmla="*/ 4265955 w 4265955"/>
              <a:gd name="connsiteY4" fmla="*/ 3404060 h 6857996"/>
              <a:gd name="connsiteX5" fmla="*/ 2580718 w 4265955"/>
              <a:gd name="connsiteY5" fmla="*/ 6857996 h 6857996"/>
              <a:gd name="connsiteX6" fmla="*/ 0 w 4265955"/>
              <a:gd name="connsiteY6" fmla="*/ 6857996 h 6857996"/>
              <a:gd name="connsiteX7" fmla="*/ 10560 w 4265955"/>
              <a:gd name="connsiteY7" fmla="*/ 6159729 h 6857996"/>
              <a:gd name="connsiteX8" fmla="*/ 1839360 w 4265955"/>
              <a:gd name="connsiteY8" fmla="*/ 3437311 h 6857996"/>
              <a:gd name="connsiteX0" fmla="*/ 1839360 w 4806282"/>
              <a:gd name="connsiteY0" fmla="*/ 3437311 h 6857996"/>
              <a:gd name="connsiteX1" fmla="*/ 18873 w 4806282"/>
              <a:gd name="connsiteY1" fmla="*/ 656703 h 6857996"/>
              <a:gd name="connsiteX2" fmla="*/ 16625 w 4806282"/>
              <a:gd name="connsiteY2" fmla="*/ 0 h 6857996"/>
              <a:gd name="connsiteX3" fmla="*/ 1874137 w 4806282"/>
              <a:gd name="connsiteY3" fmla="*/ 0 h 6857996"/>
              <a:gd name="connsiteX4" fmla="*/ 4806282 w 4806282"/>
              <a:gd name="connsiteY4" fmla="*/ 3404060 h 6857996"/>
              <a:gd name="connsiteX5" fmla="*/ 2580718 w 4806282"/>
              <a:gd name="connsiteY5" fmla="*/ 6857996 h 6857996"/>
              <a:gd name="connsiteX6" fmla="*/ 0 w 4806282"/>
              <a:gd name="connsiteY6" fmla="*/ 6857996 h 6857996"/>
              <a:gd name="connsiteX7" fmla="*/ 10560 w 4806282"/>
              <a:gd name="connsiteY7" fmla="*/ 6159729 h 6857996"/>
              <a:gd name="connsiteX8" fmla="*/ 1839360 w 4806282"/>
              <a:gd name="connsiteY8" fmla="*/ 3437311 h 6857996"/>
              <a:gd name="connsiteX0" fmla="*/ 1839360 w 4806282"/>
              <a:gd name="connsiteY0" fmla="*/ 3453937 h 6874622"/>
              <a:gd name="connsiteX1" fmla="*/ 18873 w 4806282"/>
              <a:gd name="connsiteY1" fmla="*/ 673329 h 6874622"/>
              <a:gd name="connsiteX2" fmla="*/ 16625 w 4806282"/>
              <a:gd name="connsiteY2" fmla="*/ 16626 h 6874622"/>
              <a:gd name="connsiteX3" fmla="*/ 2480967 w 4806282"/>
              <a:gd name="connsiteY3" fmla="*/ 0 h 6874622"/>
              <a:gd name="connsiteX4" fmla="*/ 4806282 w 4806282"/>
              <a:gd name="connsiteY4" fmla="*/ 3420686 h 6874622"/>
              <a:gd name="connsiteX5" fmla="*/ 2580718 w 4806282"/>
              <a:gd name="connsiteY5" fmla="*/ 6874622 h 6874622"/>
              <a:gd name="connsiteX6" fmla="*/ 0 w 4806282"/>
              <a:gd name="connsiteY6" fmla="*/ 6874622 h 6874622"/>
              <a:gd name="connsiteX7" fmla="*/ 10560 w 4806282"/>
              <a:gd name="connsiteY7" fmla="*/ 6176355 h 6874622"/>
              <a:gd name="connsiteX8" fmla="*/ 1839360 w 4806282"/>
              <a:gd name="connsiteY8" fmla="*/ 3453937 h 6874622"/>
              <a:gd name="connsiteX0" fmla="*/ 1839360 w 4773031"/>
              <a:gd name="connsiteY0" fmla="*/ 3453937 h 6874622"/>
              <a:gd name="connsiteX1" fmla="*/ 18873 w 4773031"/>
              <a:gd name="connsiteY1" fmla="*/ 673329 h 6874622"/>
              <a:gd name="connsiteX2" fmla="*/ 16625 w 4773031"/>
              <a:gd name="connsiteY2" fmla="*/ 16626 h 6874622"/>
              <a:gd name="connsiteX3" fmla="*/ 2480967 w 4773031"/>
              <a:gd name="connsiteY3" fmla="*/ 0 h 6874622"/>
              <a:gd name="connsiteX4" fmla="*/ 4773031 w 4773031"/>
              <a:gd name="connsiteY4" fmla="*/ 3428999 h 6874622"/>
              <a:gd name="connsiteX5" fmla="*/ 2580718 w 4773031"/>
              <a:gd name="connsiteY5" fmla="*/ 6874622 h 6874622"/>
              <a:gd name="connsiteX6" fmla="*/ 0 w 4773031"/>
              <a:gd name="connsiteY6" fmla="*/ 6874622 h 6874622"/>
              <a:gd name="connsiteX7" fmla="*/ 10560 w 4773031"/>
              <a:gd name="connsiteY7" fmla="*/ 6176355 h 6874622"/>
              <a:gd name="connsiteX8" fmla="*/ 1839360 w 4773031"/>
              <a:gd name="connsiteY8" fmla="*/ 3453937 h 6874622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2497591 w 4773031"/>
              <a:gd name="connsiteY5" fmla="*/ 6882935 h 6882935"/>
              <a:gd name="connsiteX6" fmla="*/ 0 w 4773031"/>
              <a:gd name="connsiteY6" fmla="*/ 6874622 h 6882935"/>
              <a:gd name="connsiteX7" fmla="*/ 10560 w 4773031"/>
              <a:gd name="connsiteY7" fmla="*/ 6176355 h 6882935"/>
              <a:gd name="connsiteX8" fmla="*/ 1839360 w 4773031"/>
              <a:gd name="connsiteY8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2547468 w 4773031"/>
              <a:gd name="connsiteY5" fmla="*/ 6882935 h 6882935"/>
              <a:gd name="connsiteX6" fmla="*/ 0 w 4773031"/>
              <a:gd name="connsiteY6" fmla="*/ 6874622 h 6882935"/>
              <a:gd name="connsiteX7" fmla="*/ 10560 w 4773031"/>
              <a:gd name="connsiteY7" fmla="*/ 6176355 h 6882935"/>
              <a:gd name="connsiteX8" fmla="*/ 1839360 w 4773031"/>
              <a:gd name="connsiteY8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2547468 w 4773031"/>
              <a:gd name="connsiteY6" fmla="*/ 6882935 h 6882935"/>
              <a:gd name="connsiteX7" fmla="*/ 0 w 4773031"/>
              <a:gd name="connsiteY7" fmla="*/ 6874622 h 6882935"/>
              <a:gd name="connsiteX8" fmla="*/ 10560 w 4773031"/>
              <a:gd name="connsiteY8" fmla="*/ 6176355 h 6882935"/>
              <a:gd name="connsiteX9" fmla="*/ 1839360 w 4773031"/>
              <a:gd name="connsiteY9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307257 w 4773031"/>
              <a:gd name="connsiteY6" fmla="*/ 4126508 h 6882935"/>
              <a:gd name="connsiteX7" fmla="*/ 25474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238431 w 4773031"/>
              <a:gd name="connsiteY6" fmla="*/ 3821708 h 6882935"/>
              <a:gd name="connsiteX7" fmla="*/ 25474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238431 w 4773031"/>
              <a:gd name="connsiteY6" fmla="*/ 3821708 h 6882935"/>
              <a:gd name="connsiteX7" fmla="*/ 2252500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238431 w 4773031"/>
              <a:gd name="connsiteY6" fmla="*/ 3821708 h 6882935"/>
              <a:gd name="connsiteX7" fmla="*/ 2223003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238431 w 4773031"/>
              <a:gd name="connsiteY6" fmla="*/ 3821708 h 6882935"/>
              <a:gd name="connsiteX7" fmla="*/ 22426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166994 w 4773031"/>
              <a:gd name="connsiteY6" fmla="*/ 3826471 h 6882935"/>
              <a:gd name="connsiteX7" fmla="*/ 22426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41372 h 6882935"/>
              <a:gd name="connsiteX6" fmla="*/ 4238432 w 4773031"/>
              <a:gd name="connsiteY6" fmla="*/ 3826471 h 6882935"/>
              <a:gd name="connsiteX7" fmla="*/ 22426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  <a:gd name="connsiteX0" fmla="*/ 1839360 w 4773031"/>
              <a:gd name="connsiteY0" fmla="*/ 3453937 h 6882935"/>
              <a:gd name="connsiteX1" fmla="*/ 18873 w 4773031"/>
              <a:gd name="connsiteY1" fmla="*/ 673329 h 6882935"/>
              <a:gd name="connsiteX2" fmla="*/ 16625 w 4773031"/>
              <a:gd name="connsiteY2" fmla="*/ 16626 h 6882935"/>
              <a:gd name="connsiteX3" fmla="*/ 2480967 w 4773031"/>
              <a:gd name="connsiteY3" fmla="*/ 0 h 6882935"/>
              <a:gd name="connsiteX4" fmla="*/ 4773031 w 4773031"/>
              <a:gd name="connsiteY4" fmla="*/ 3428999 h 6882935"/>
              <a:gd name="connsiteX5" fmla="*/ 4503902 w 4773031"/>
              <a:gd name="connsiteY5" fmla="*/ 3831847 h 6882935"/>
              <a:gd name="connsiteX6" fmla="*/ 4238432 w 4773031"/>
              <a:gd name="connsiteY6" fmla="*/ 3826471 h 6882935"/>
              <a:gd name="connsiteX7" fmla="*/ 2242668 w 4773031"/>
              <a:gd name="connsiteY7" fmla="*/ 6882935 h 6882935"/>
              <a:gd name="connsiteX8" fmla="*/ 0 w 4773031"/>
              <a:gd name="connsiteY8" fmla="*/ 6874622 h 6882935"/>
              <a:gd name="connsiteX9" fmla="*/ 10560 w 4773031"/>
              <a:gd name="connsiteY9" fmla="*/ 6176355 h 6882935"/>
              <a:gd name="connsiteX10" fmla="*/ 1839360 w 4773031"/>
              <a:gd name="connsiteY10" fmla="*/ 3453937 h 688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3031" h="6882935">
                <a:moveTo>
                  <a:pt x="1839360" y="3453937"/>
                </a:moveTo>
                <a:cubicBezTo>
                  <a:pt x="1059725" y="2360814"/>
                  <a:pt x="912491" y="2092727"/>
                  <a:pt x="18873" y="673329"/>
                </a:cubicBezTo>
                <a:cubicBezTo>
                  <a:pt x="12957" y="341513"/>
                  <a:pt x="5287" y="706582"/>
                  <a:pt x="16625" y="16626"/>
                </a:cubicBezTo>
                <a:lnTo>
                  <a:pt x="2480967" y="0"/>
                </a:lnTo>
                <a:lnTo>
                  <a:pt x="4773031" y="3428999"/>
                </a:lnTo>
                <a:lnTo>
                  <a:pt x="4503902" y="3831847"/>
                </a:lnTo>
                <a:lnTo>
                  <a:pt x="4238432" y="3826471"/>
                </a:lnTo>
                <a:lnTo>
                  <a:pt x="2242668" y="6882935"/>
                </a:lnTo>
                <a:lnTo>
                  <a:pt x="0" y="6874622"/>
                </a:lnTo>
                <a:lnTo>
                  <a:pt x="10560" y="6176355"/>
                </a:lnTo>
                <a:lnTo>
                  <a:pt x="1839360" y="34539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E1D1347F-5C40-48A0-96D8-B299D9B0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277" y="1956619"/>
            <a:ext cx="5938684" cy="2241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5E3F55C5-CEEE-498F-BE2F-EEEB70DBD7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83277" y="4321319"/>
            <a:ext cx="5938684" cy="1052513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981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_пол_экрана_и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8E2ED76-3CDB-4F51-9624-DD239B5B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776747" y="5905500"/>
            <a:ext cx="10953136" cy="952500"/>
          </a:xfrm>
          <a:prstGeom prst="parallelogram">
            <a:avLst>
              <a:gd name="adj" fmla="val 64155"/>
            </a:avLst>
          </a:prstGeo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7C987F-C70F-4E15-A2FC-E53766B12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55520" y="3163221"/>
            <a:ext cx="12928250" cy="265779"/>
          </a:xfrm>
          <a:prstGeom prst="rect">
            <a:avLst/>
          </a:prstGeom>
        </p:spPr>
      </p:pic>
      <p:sp>
        <p:nvSpPr>
          <p:cNvPr id="6" name="Рисунок 5">
            <a:extLst>
              <a:ext uri="{FF2B5EF4-FFF2-40B4-BE49-F238E27FC236}">
                <a16:creationId xmlns:a16="http://schemas.microsoft.com/office/drawing/2014/main" id="{6DCD54E4-7AC0-46E5-8446-DD47A54F95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152775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22B4B70-A33D-4229-B2A3-A0C9341770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175" y="3590925"/>
            <a:ext cx="11610975" cy="2038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1206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столбчат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3B3668-5D82-40F5-86F0-46E7CFFE472D}"/>
              </a:ext>
            </a:extLst>
          </p:cNvPr>
          <p:cNvSpPr/>
          <p:nvPr userDrawn="1"/>
        </p:nvSpPr>
        <p:spPr>
          <a:xfrm>
            <a:off x="-91440" y="0"/>
            <a:ext cx="332509" cy="6858000"/>
          </a:xfrm>
          <a:prstGeom prst="rect">
            <a:avLst/>
          </a:prstGeom>
          <a:solidFill>
            <a:srgbClr val="00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DF5CF898-301A-4811-BB24-5BFDB9F9AF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247775"/>
            <a:ext cx="5854700" cy="53943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7E82501-A67D-44EF-8E79-A868020C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5900"/>
            <a:ext cx="6096000" cy="811096"/>
          </a:xfr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AA470B4-3507-4A40-967C-B83C8C5217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68661332"/>
              </p:ext>
            </p:extLst>
          </p:nvPr>
        </p:nvGraphicFramePr>
        <p:xfrm>
          <a:off x="552333" y="215900"/>
          <a:ext cx="5291513" cy="64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74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_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3B3668-5D82-40F5-86F0-46E7CFFE472D}"/>
              </a:ext>
            </a:extLst>
          </p:cNvPr>
          <p:cNvSpPr/>
          <p:nvPr userDrawn="1"/>
        </p:nvSpPr>
        <p:spPr>
          <a:xfrm>
            <a:off x="-91440" y="0"/>
            <a:ext cx="332509" cy="6858000"/>
          </a:xfrm>
          <a:prstGeom prst="rect">
            <a:avLst/>
          </a:prstGeom>
          <a:solidFill>
            <a:srgbClr val="00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DF5CF898-301A-4811-BB24-5BFDB9F9AF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247775"/>
            <a:ext cx="5854700" cy="53943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7E82501-A67D-44EF-8E79-A868020C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5900"/>
            <a:ext cx="6096000" cy="811096"/>
          </a:xfr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ECF0ECD-66CF-4DCD-84CC-C1794EBD74F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77172242"/>
              </p:ext>
            </p:extLst>
          </p:nvPr>
        </p:nvGraphicFramePr>
        <p:xfrm>
          <a:off x="495300" y="215900"/>
          <a:ext cx="5324475" cy="64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65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внизу_и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B4EDE83-AE2B-4FFE-8174-DDD8CFB52479}"/>
              </a:ext>
            </a:extLst>
          </p:cNvPr>
          <p:cNvGrpSpPr/>
          <p:nvPr userDrawn="1"/>
        </p:nvGrpSpPr>
        <p:grpSpPr>
          <a:xfrm>
            <a:off x="1444978" y="0"/>
            <a:ext cx="10747022" cy="6858000"/>
            <a:chOff x="1444978" y="0"/>
            <a:chExt cx="10747022" cy="6858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424B348-EBB4-4ABD-B2DA-B53997223C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86750" y="0"/>
              <a:ext cx="3905250" cy="68580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2E9C6D-6D89-421C-8A3D-DD917DAF42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4978" y="0"/>
              <a:ext cx="10747022" cy="447371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80F77A0-8E7F-4F6C-878B-B6BAAB9FA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08582" y="0"/>
              <a:ext cx="2614083" cy="1715911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E14E2A2-97B4-4683-BBA8-70F97A422B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62982" y="1"/>
              <a:ext cx="2229017" cy="3905956"/>
            </a:xfrm>
            <a:prstGeom prst="rect">
              <a:avLst/>
            </a:prstGeom>
          </p:spPr>
        </p:pic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9CFF6F1-3993-48EF-A148-98518C55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776747" y="5709257"/>
            <a:ext cx="10953136" cy="1148743"/>
          </a:xfrm>
          <a:prstGeom prst="parallelogram">
            <a:avLst>
              <a:gd name="adj" fmla="val 64155"/>
            </a:avLst>
          </a:prstGeo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82BAA77D-3036-4C0A-B2D5-FFE9C11D4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58" y="698090"/>
            <a:ext cx="10007924" cy="4741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latin typeface="PT Sans Narrow" panose="020B0506020203020204" pitchFamily="34" charset="0"/>
              </a:defRPr>
            </a:lvl1pPr>
            <a:lvl2pPr marL="914400" indent="-457200">
              <a:buFont typeface="Arial" panose="020B0604020202020204" pitchFamily="34" charset="0"/>
              <a:buChar char="•"/>
              <a:defRPr sz="2800">
                <a:latin typeface="PT Sans Narrow" panose="020B0506020203020204" pitchFamily="34" charset="0"/>
              </a:defRPr>
            </a:lvl2pPr>
            <a:lvl3pPr marL="1371600" indent="-457200">
              <a:buFont typeface="Arial" panose="020B0604020202020204" pitchFamily="34" charset="0"/>
              <a:buChar char="•"/>
              <a:defRPr sz="2800">
                <a:latin typeface="PT Sans Narrow" panose="020B0506020203020204" pitchFamily="34" charset="0"/>
              </a:defRPr>
            </a:lvl3pPr>
            <a:lvl4pPr marL="1828800" indent="-457200">
              <a:buFont typeface="Arial" panose="020B0604020202020204" pitchFamily="34" charset="0"/>
              <a:buChar char="•"/>
              <a:defRPr sz="2800">
                <a:latin typeface="PT Sans Narrow" panose="020B0506020203020204" pitchFamily="34" charset="0"/>
              </a:defRPr>
            </a:lvl4pPr>
            <a:lvl5pPr marL="2286000" indent="-457200">
              <a:buFont typeface="Arial" panose="020B0604020202020204" pitchFamily="34" charset="0"/>
              <a:buChar char="•"/>
              <a:defRPr sz="2800">
                <a:latin typeface="PT Sans Narrow" panose="020B05060202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035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вверху_и_текст_миним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D08C6A-B5FE-4333-A1C7-AFF3F9776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4021"/>
          <a:stretch/>
        </p:blipFill>
        <p:spPr>
          <a:xfrm rot="10800000">
            <a:off x="-3" y="149469"/>
            <a:ext cx="2186113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79BF07-DFE4-4606-9C50-064BBC8B1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" r="-11649"/>
          <a:stretch/>
        </p:blipFill>
        <p:spPr>
          <a:xfrm rot="10800000">
            <a:off x="-1121264" y="6560098"/>
            <a:ext cx="10747022" cy="4473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30025B-A59E-4214-BCFD-38FF2E4DF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36415"/>
          <a:stretch/>
        </p:blipFill>
        <p:spPr>
          <a:xfrm rot="10800000">
            <a:off x="-5" y="5291557"/>
            <a:ext cx="1662158" cy="17159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2CBF31-DAC6-4D61-BD06-E2426915A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49908"/>
          <a:stretch/>
        </p:blipFill>
        <p:spPr>
          <a:xfrm rot="10800000">
            <a:off x="-1" y="3101512"/>
            <a:ext cx="1116546" cy="3905956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CC202C9-D7E6-43E8-A3F1-F8F94C5FEC7A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073032" y="1435510"/>
            <a:ext cx="10280768" cy="4741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2EDB28-32B5-496E-8382-65D7688A524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00981" y="-1"/>
            <a:ext cx="10953136" cy="534839"/>
          </a:xfrm>
          <a:prstGeom prst="parallelogram">
            <a:avLst>
              <a:gd name="adj" fmla="val 35910"/>
            </a:avLst>
          </a:prstGeom>
          <a:solidFill>
            <a:srgbClr val="00579C"/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 dirty="0"/>
              <a:t>ТЕМА</a:t>
            </a:r>
          </a:p>
        </p:txBody>
      </p:sp>
    </p:spTree>
    <p:extLst>
      <p:ext uri="{BB962C8B-B14F-4D97-AF65-F5344CB8AC3E}">
        <p14:creationId xmlns:p14="http://schemas.microsoft.com/office/powerpoint/2010/main" val="93308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Нижняя группа">
            <a:extLst>
              <a:ext uri="{FF2B5EF4-FFF2-40B4-BE49-F238E27FC236}">
                <a16:creationId xmlns:a16="http://schemas.microsoft.com/office/drawing/2014/main" id="{F416A7E8-68E5-4555-B5D5-40884F06A2AB}"/>
              </a:ext>
            </a:extLst>
          </p:cNvPr>
          <p:cNvGrpSpPr/>
          <p:nvPr userDrawn="1"/>
        </p:nvGrpSpPr>
        <p:grpSpPr>
          <a:xfrm rot="10800000">
            <a:off x="0" y="11288"/>
            <a:ext cx="10747022" cy="6858000"/>
            <a:chOff x="1597378" y="152400"/>
            <a:chExt cx="10747022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81B88D0-0DE7-4C22-8335-5DE63CB0F8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39150" y="152400"/>
              <a:ext cx="3905250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F24883C-143C-4F90-A2DA-CC380DC8A2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97378" y="152400"/>
              <a:ext cx="10747022" cy="44737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143D9D6-72D4-484B-BC9F-098A00C91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60982" y="152400"/>
              <a:ext cx="2614083" cy="1715911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8BEAD9A-0EB9-4A53-A3CE-02CD5E31AB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15382" y="152401"/>
              <a:ext cx="2229017" cy="3905956"/>
            </a:xfrm>
            <a:prstGeom prst="rect">
              <a:avLst/>
            </a:prstGeom>
          </p:spPr>
        </p:pic>
      </p:grpSp>
      <p:grpSp>
        <p:nvGrpSpPr>
          <p:cNvPr id="20" name="Верхняя группа">
            <a:extLst>
              <a:ext uri="{FF2B5EF4-FFF2-40B4-BE49-F238E27FC236}">
                <a16:creationId xmlns:a16="http://schemas.microsoft.com/office/drawing/2014/main" id="{6ECD0C3C-A260-4B6A-97A2-60D62BE83EC6}"/>
              </a:ext>
            </a:extLst>
          </p:cNvPr>
          <p:cNvGrpSpPr/>
          <p:nvPr userDrawn="1"/>
        </p:nvGrpSpPr>
        <p:grpSpPr>
          <a:xfrm>
            <a:off x="1444978" y="0"/>
            <a:ext cx="10747022" cy="6858000"/>
            <a:chOff x="1444978" y="0"/>
            <a:chExt cx="10747022" cy="68580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0983A63-29F6-479A-836C-432AFEB63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86750" y="0"/>
              <a:ext cx="3905250" cy="68580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DA23C8A-ABCF-4543-BDBE-65953DB8B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4978" y="0"/>
              <a:ext cx="10747022" cy="447371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F6D9812-3151-443D-8083-402BAD2E4E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08582" y="0"/>
              <a:ext cx="2614083" cy="171591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DA21DC9-35BE-4D34-B870-BDD78CA2E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62982" y="1"/>
              <a:ext cx="2229017" cy="3905956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03B08-1676-46FD-BC4D-84800A07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426" y="1130531"/>
            <a:ext cx="7315200" cy="811096"/>
          </a:xfrm>
          <a:solidFill>
            <a:srgbClr val="00579C"/>
          </a:solidFill>
        </p:spPr>
        <p:txBody>
          <a:bodyPr anchor="ctr" anchorCtr="1">
            <a:normAutofit/>
          </a:bodyPr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6B752-E4BB-45B9-8142-1CC8C4CD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2" y="2399071"/>
            <a:ext cx="10190018" cy="3618271"/>
          </a:xfrm>
        </p:spPr>
        <p:txBody>
          <a:bodyPr/>
          <a:lstStyle>
            <a:lvl1pPr>
              <a:defRPr>
                <a:latin typeface="PT Sans Narrow" panose="020B0506020203020204" pitchFamily="34" charset="0"/>
              </a:defRPr>
            </a:lvl1pPr>
            <a:lvl2pPr>
              <a:defRPr>
                <a:latin typeface="PT Sans Narrow" panose="020B0506020203020204" pitchFamily="34" charset="0"/>
              </a:defRPr>
            </a:lvl2pPr>
            <a:lvl3pPr>
              <a:defRPr>
                <a:latin typeface="PT Sans Narrow" panose="020B0506020203020204" pitchFamily="34" charset="0"/>
              </a:defRPr>
            </a:lvl3pPr>
            <a:lvl4pPr>
              <a:defRPr>
                <a:latin typeface="PT Sans Narrow" panose="020B0506020203020204" pitchFamily="34" charset="0"/>
              </a:defRPr>
            </a:lvl4pPr>
            <a:lvl5pPr>
              <a:defRPr>
                <a:latin typeface="PT Sans Narrow" panose="020B05060202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885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_рисунок_на_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Нижняя группа">
            <a:extLst>
              <a:ext uri="{FF2B5EF4-FFF2-40B4-BE49-F238E27FC236}">
                <a16:creationId xmlns:a16="http://schemas.microsoft.com/office/drawing/2014/main" id="{607CCDA4-DC42-4D74-A8F8-9E25A29B8E29}"/>
              </a:ext>
            </a:extLst>
          </p:cNvPr>
          <p:cNvGrpSpPr/>
          <p:nvPr userDrawn="1"/>
        </p:nvGrpSpPr>
        <p:grpSpPr>
          <a:xfrm rot="10800000">
            <a:off x="0" y="11288"/>
            <a:ext cx="10747022" cy="6858000"/>
            <a:chOff x="1597378" y="152400"/>
            <a:chExt cx="10747022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26A402B-C5DC-4BF6-BC42-B575B8836A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39150" y="152400"/>
              <a:ext cx="3905250" cy="6858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BC800F4-9E6F-4539-87EC-62A134256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97378" y="152400"/>
              <a:ext cx="10747022" cy="4473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2E7150B-7367-4E08-A7E7-AF462B463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60982" y="152400"/>
              <a:ext cx="2614083" cy="171591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A63DAEE-7CB0-4CBB-B150-81C842EE1F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15382" y="152401"/>
              <a:ext cx="2229017" cy="3905956"/>
            </a:xfrm>
            <a:prstGeom prst="rect">
              <a:avLst/>
            </a:prstGeom>
          </p:spPr>
        </p:pic>
      </p:grpSp>
      <p:grpSp>
        <p:nvGrpSpPr>
          <p:cNvPr id="13" name="Верхняя группа">
            <a:extLst>
              <a:ext uri="{FF2B5EF4-FFF2-40B4-BE49-F238E27FC236}">
                <a16:creationId xmlns:a16="http://schemas.microsoft.com/office/drawing/2014/main" id="{75E702AB-6DBD-4D2F-A87E-DAA7BDB29138}"/>
              </a:ext>
            </a:extLst>
          </p:cNvPr>
          <p:cNvGrpSpPr/>
          <p:nvPr userDrawn="1"/>
        </p:nvGrpSpPr>
        <p:grpSpPr>
          <a:xfrm>
            <a:off x="1444978" y="0"/>
            <a:ext cx="10747022" cy="6858000"/>
            <a:chOff x="1444978" y="0"/>
            <a:chExt cx="10747022" cy="685800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143D734-243F-49A7-BE77-5EB500700E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86750" y="0"/>
              <a:ext cx="390525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2AA2E30-1CEF-40C9-B1F2-EC1A8904B2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4978" y="0"/>
              <a:ext cx="10747022" cy="44737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95485D0-A068-41AC-9815-AA11103598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08582" y="0"/>
              <a:ext cx="2614083" cy="171591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D2E3BB7-BA3A-422E-8B3F-FD2BAB61D5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62982" y="1"/>
              <a:ext cx="2229017" cy="3905956"/>
            </a:xfrm>
            <a:prstGeom prst="rect">
              <a:avLst/>
            </a:prstGeom>
          </p:spPr>
        </p:pic>
      </p:grp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4C8552CB-2B48-4DBA-A2F7-8C96B3537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7343" y="-2106"/>
            <a:ext cx="12238391" cy="6862210"/>
          </a:xfrm>
          <a:custGeom>
            <a:avLst/>
            <a:gdLst>
              <a:gd name="connsiteX0" fmla="*/ 0 w 7867650"/>
              <a:gd name="connsiteY0" fmla="*/ 1321318 h 3609975"/>
              <a:gd name="connsiteX1" fmla="*/ 1054119 w 7867650"/>
              <a:gd name="connsiteY1" fmla="*/ 483670 h 3609975"/>
              <a:gd name="connsiteX2" fmla="*/ 2879706 w 7867650"/>
              <a:gd name="connsiteY2" fmla="*/ 0 h 3609975"/>
              <a:gd name="connsiteX3" fmla="*/ 4987944 w 7867650"/>
              <a:gd name="connsiteY3" fmla="*/ 0 h 3609975"/>
              <a:gd name="connsiteX4" fmla="*/ 6813531 w 7867650"/>
              <a:gd name="connsiteY4" fmla="*/ 483670 h 3609975"/>
              <a:gd name="connsiteX5" fmla="*/ 7867650 w 7867650"/>
              <a:gd name="connsiteY5" fmla="*/ 1321318 h 3609975"/>
              <a:gd name="connsiteX6" fmla="*/ 7867650 w 7867650"/>
              <a:gd name="connsiteY6" fmla="*/ 2288657 h 3609975"/>
              <a:gd name="connsiteX7" fmla="*/ 6813531 w 7867650"/>
              <a:gd name="connsiteY7" fmla="*/ 3126305 h 3609975"/>
              <a:gd name="connsiteX8" fmla="*/ 4987944 w 7867650"/>
              <a:gd name="connsiteY8" fmla="*/ 3609975 h 3609975"/>
              <a:gd name="connsiteX9" fmla="*/ 2879706 w 7867650"/>
              <a:gd name="connsiteY9" fmla="*/ 3609975 h 3609975"/>
              <a:gd name="connsiteX10" fmla="*/ 1054119 w 7867650"/>
              <a:gd name="connsiteY10" fmla="*/ 3126305 h 3609975"/>
              <a:gd name="connsiteX11" fmla="*/ 0 w 7867650"/>
              <a:gd name="connsiteY11" fmla="*/ 2288657 h 3609975"/>
              <a:gd name="connsiteX12" fmla="*/ 0 w 7867650"/>
              <a:gd name="connsiteY12" fmla="*/ 1321318 h 3609975"/>
              <a:gd name="connsiteX0" fmla="*/ 1355706 w 9223356"/>
              <a:gd name="connsiteY0" fmla="*/ 2371173 h 4659830"/>
              <a:gd name="connsiteX1" fmla="*/ 0 w 9223356"/>
              <a:gd name="connsiteY1" fmla="*/ 0 h 4659830"/>
              <a:gd name="connsiteX2" fmla="*/ 4235412 w 9223356"/>
              <a:gd name="connsiteY2" fmla="*/ 1049855 h 4659830"/>
              <a:gd name="connsiteX3" fmla="*/ 6343650 w 9223356"/>
              <a:gd name="connsiteY3" fmla="*/ 1049855 h 4659830"/>
              <a:gd name="connsiteX4" fmla="*/ 8169237 w 9223356"/>
              <a:gd name="connsiteY4" fmla="*/ 1533525 h 4659830"/>
              <a:gd name="connsiteX5" fmla="*/ 9223356 w 9223356"/>
              <a:gd name="connsiteY5" fmla="*/ 2371173 h 4659830"/>
              <a:gd name="connsiteX6" fmla="*/ 9223356 w 9223356"/>
              <a:gd name="connsiteY6" fmla="*/ 3338512 h 4659830"/>
              <a:gd name="connsiteX7" fmla="*/ 8169237 w 9223356"/>
              <a:gd name="connsiteY7" fmla="*/ 4176160 h 4659830"/>
              <a:gd name="connsiteX8" fmla="*/ 6343650 w 9223356"/>
              <a:gd name="connsiteY8" fmla="*/ 4659830 h 4659830"/>
              <a:gd name="connsiteX9" fmla="*/ 4235412 w 9223356"/>
              <a:gd name="connsiteY9" fmla="*/ 4659830 h 4659830"/>
              <a:gd name="connsiteX10" fmla="*/ 2409825 w 9223356"/>
              <a:gd name="connsiteY10" fmla="*/ 4176160 h 4659830"/>
              <a:gd name="connsiteX11" fmla="*/ 1355706 w 9223356"/>
              <a:gd name="connsiteY11" fmla="*/ 3338512 h 4659830"/>
              <a:gd name="connsiteX12" fmla="*/ 1355706 w 9223356"/>
              <a:gd name="connsiteY12" fmla="*/ 2371173 h 4659830"/>
              <a:gd name="connsiteX0" fmla="*/ 0 w 9229725"/>
              <a:gd name="connsiteY0" fmla="*/ 3285573 h 4659830"/>
              <a:gd name="connsiteX1" fmla="*/ 6369 w 9229725"/>
              <a:gd name="connsiteY1" fmla="*/ 0 h 4659830"/>
              <a:gd name="connsiteX2" fmla="*/ 4241781 w 9229725"/>
              <a:gd name="connsiteY2" fmla="*/ 1049855 h 4659830"/>
              <a:gd name="connsiteX3" fmla="*/ 6350019 w 9229725"/>
              <a:gd name="connsiteY3" fmla="*/ 1049855 h 4659830"/>
              <a:gd name="connsiteX4" fmla="*/ 8175606 w 9229725"/>
              <a:gd name="connsiteY4" fmla="*/ 1533525 h 4659830"/>
              <a:gd name="connsiteX5" fmla="*/ 9229725 w 9229725"/>
              <a:gd name="connsiteY5" fmla="*/ 2371173 h 4659830"/>
              <a:gd name="connsiteX6" fmla="*/ 9229725 w 9229725"/>
              <a:gd name="connsiteY6" fmla="*/ 3338512 h 4659830"/>
              <a:gd name="connsiteX7" fmla="*/ 8175606 w 9229725"/>
              <a:gd name="connsiteY7" fmla="*/ 4176160 h 4659830"/>
              <a:gd name="connsiteX8" fmla="*/ 6350019 w 9229725"/>
              <a:gd name="connsiteY8" fmla="*/ 4659830 h 4659830"/>
              <a:gd name="connsiteX9" fmla="*/ 4241781 w 9229725"/>
              <a:gd name="connsiteY9" fmla="*/ 4659830 h 4659830"/>
              <a:gd name="connsiteX10" fmla="*/ 2416194 w 9229725"/>
              <a:gd name="connsiteY10" fmla="*/ 4176160 h 4659830"/>
              <a:gd name="connsiteX11" fmla="*/ 1362075 w 9229725"/>
              <a:gd name="connsiteY11" fmla="*/ 3338512 h 4659830"/>
              <a:gd name="connsiteX12" fmla="*/ 0 w 9229725"/>
              <a:gd name="connsiteY12" fmla="*/ 3285573 h 4659830"/>
              <a:gd name="connsiteX0" fmla="*/ 0 w 9229725"/>
              <a:gd name="connsiteY0" fmla="*/ 3285573 h 5233987"/>
              <a:gd name="connsiteX1" fmla="*/ 6369 w 9229725"/>
              <a:gd name="connsiteY1" fmla="*/ 0 h 5233987"/>
              <a:gd name="connsiteX2" fmla="*/ 4241781 w 9229725"/>
              <a:gd name="connsiteY2" fmla="*/ 1049855 h 5233987"/>
              <a:gd name="connsiteX3" fmla="*/ 6350019 w 9229725"/>
              <a:gd name="connsiteY3" fmla="*/ 1049855 h 5233987"/>
              <a:gd name="connsiteX4" fmla="*/ 8175606 w 9229725"/>
              <a:gd name="connsiteY4" fmla="*/ 1533525 h 5233987"/>
              <a:gd name="connsiteX5" fmla="*/ 9229725 w 9229725"/>
              <a:gd name="connsiteY5" fmla="*/ 2371173 h 5233987"/>
              <a:gd name="connsiteX6" fmla="*/ 9229725 w 9229725"/>
              <a:gd name="connsiteY6" fmla="*/ 3338512 h 5233987"/>
              <a:gd name="connsiteX7" fmla="*/ 8175606 w 9229725"/>
              <a:gd name="connsiteY7" fmla="*/ 4176160 h 5233987"/>
              <a:gd name="connsiteX8" fmla="*/ 6350019 w 9229725"/>
              <a:gd name="connsiteY8" fmla="*/ 4659830 h 5233987"/>
              <a:gd name="connsiteX9" fmla="*/ 4241781 w 9229725"/>
              <a:gd name="connsiteY9" fmla="*/ 4659830 h 5233987"/>
              <a:gd name="connsiteX10" fmla="*/ 2416194 w 9229725"/>
              <a:gd name="connsiteY10" fmla="*/ 4176160 h 5233987"/>
              <a:gd name="connsiteX11" fmla="*/ 1133475 w 9229725"/>
              <a:gd name="connsiteY11" fmla="*/ 5233987 h 5233987"/>
              <a:gd name="connsiteX12" fmla="*/ 0 w 9229725"/>
              <a:gd name="connsiteY12" fmla="*/ 3285573 h 5233987"/>
              <a:gd name="connsiteX0" fmla="*/ 0 w 9229725"/>
              <a:gd name="connsiteY0" fmla="*/ 3285573 h 5233987"/>
              <a:gd name="connsiteX1" fmla="*/ 6369 w 9229725"/>
              <a:gd name="connsiteY1" fmla="*/ 0 h 5233987"/>
              <a:gd name="connsiteX2" fmla="*/ 4241781 w 9229725"/>
              <a:gd name="connsiteY2" fmla="*/ 1049855 h 5233987"/>
              <a:gd name="connsiteX3" fmla="*/ 6350019 w 9229725"/>
              <a:gd name="connsiteY3" fmla="*/ 1049855 h 5233987"/>
              <a:gd name="connsiteX4" fmla="*/ 8175606 w 9229725"/>
              <a:gd name="connsiteY4" fmla="*/ 1533525 h 5233987"/>
              <a:gd name="connsiteX5" fmla="*/ 9229725 w 9229725"/>
              <a:gd name="connsiteY5" fmla="*/ 2371173 h 5233987"/>
              <a:gd name="connsiteX6" fmla="*/ 9229725 w 9229725"/>
              <a:gd name="connsiteY6" fmla="*/ 3338512 h 5233987"/>
              <a:gd name="connsiteX7" fmla="*/ 8175606 w 9229725"/>
              <a:gd name="connsiteY7" fmla="*/ 4176160 h 5233987"/>
              <a:gd name="connsiteX8" fmla="*/ 6350019 w 9229725"/>
              <a:gd name="connsiteY8" fmla="*/ 4659830 h 5233987"/>
              <a:gd name="connsiteX9" fmla="*/ 4241781 w 9229725"/>
              <a:gd name="connsiteY9" fmla="*/ 4659830 h 5233987"/>
              <a:gd name="connsiteX10" fmla="*/ 2416194 w 9229725"/>
              <a:gd name="connsiteY10" fmla="*/ 4176160 h 5233987"/>
              <a:gd name="connsiteX11" fmla="*/ 1133475 w 9229725"/>
              <a:gd name="connsiteY11" fmla="*/ 5233987 h 5233987"/>
              <a:gd name="connsiteX12" fmla="*/ 0 w 9229725"/>
              <a:gd name="connsiteY12" fmla="*/ 3285573 h 5233987"/>
              <a:gd name="connsiteX0" fmla="*/ 0 w 9229725"/>
              <a:gd name="connsiteY0" fmla="*/ 3285573 h 6457689"/>
              <a:gd name="connsiteX1" fmla="*/ 6369 w 9229725"/>
              <a:gd name="connsiteY1" fmla="*/ 0 h 6457689"/>
              <a:gd name="connsiteX2" fmla="*/ 4241781 w 9229725"/>
              <a:gd name="connsiteY2" fmla="*/ 1049855 h 6457689"/>
              <a:gd name="connsiteX3" fmla="*/ 6350019 w 9229725"/>
              <a:gd name="connsiteY3" fmla="*/ 1049855 h 6457689"/>
              <a:gd name="connsiteX4" fmla="*/ 8175606 w 9229725"/>
              <a:gd name="connsiteY4" fmla="*/ 1533525 h 6457689"/>
              <a:gd name="connsiteX5" fmla="*/ 9229725 w 9229725"/>
              <a:gd name="connsiteY5" fmla="*/ 2371173 h 6457689"/>
              <a:gd name="connsiteX6" fmla="*/ 9229725 w 9229725"/>
              <a:gd name="connsiteY6" fmla="*/ 3338512 h 6457689"/>
              <a:gd name="connsiteX7" fmla="*/ 8175606 w 9229725"/>
              <a:gd name="connsiteY7" fmla="*/ 4176160 h 6457689"/>
              <a:gd name="connsiteX8" fmla="*/ 6350019 w 9229725"/>
              <a:gd name="connsiteY8" fmla="*/ 4659830 h 6457689"/>
              <a:gd name="connsiteX9" fmla="*/ 4241781 w 9229725"/>
              <a:gd name="connsiteY9" fmla="*/ 4659830 h 6457689"/>
              <a:gd name="connsiteX10" fmla="*/ 2435244 w 9229725"/>
              <a:gd name="connsiteY10" fmla="*/ 6405010 h 6457689"/>
              <a:gd name="connsiteX11" fmla="*/ 1133475 w 9229725"/>
              <a:gd name="connsiteY11" fmla="*/ 5233987 h 6457689"/>
              <a:gd name="connsiteX12" fmla="*/ 0 w 9229725"/>
              <a:gd name="connsiteY12" fmla="*/ 3285573 h 6457689"/>
              <a:gd name="connsiteX0" fmla="*/ 0 w 9229725"/>
              <a:gd name="connsiteY0" fmla="*/ 3285573 h 6405010"/>
              <a:gd name="connsiteX1" fmla="*/ 6369 w 9229725"/>
              <a:gd name="connsiteY1" fmla="*/ 0 h 6405010"/>
              <a:gd name="connsiteX2" fmla="*/ 4241781 w 9229725"/>
              <a:gd name="connsiteY2" fmla="*/ 1049855 h 6405010"/>
              <a:gd name="connsiteX3" fmla="*/ 6350019 w 9229725"/>
              <a:gd name="connsiteY3" fmla="*/ 1049855 h 6405010"/>
              <a:gd name="connsiteX4" fmla="*/ 8175606 w 9229725"/>
              <a:gd name="connsiteY4" fmla="*/ 1533525 h 6405010"/>
              <a:gd name="connsiteX5" fmla="*/ 9229725 w 9229725"/>
              <a:gd name="connsiteY5" fmla="*/ 2371173 h 6405010"/>
              <a:gd name="connsiteX6" fmla="*/ 9229725 w 9229725"/>
              <a:gd name="connsiteY6" fmla="*/ 3338512 h 6405010"/>
              <a:gd name="connsiteX7" fmla="*/ 8175606 w 9229725"/>
              <a:gd name="connsiteY7" fmla="*/ 4176160 h 6405010"/>
              <a:gd name="connsiteX8" fmla="*/ 6350019 w 9229725"/>
              <a:gd name="connsiteY8" fmla="*/ 4659830 h 6405010"/>
              <a:gd name="connsiteX9" fmla="*/ 4241781 w 9229725"/>
              <a:gd name="connsiteY9" fmla="*/ 4659830 h 6405010"/>
              <a:gd name="connsiteX10" fmla="*/ 2435244 w 9229725"/>
              <a:gd name="connsiteY10" fmla="*/ 6405010 h 6405010"/>
              <a:gd name="connsiteX11" fmla="*/ 1133475 w 9229725"/>
              <a:gd name="connsiteY11" fmla="*/ 5233987 h 6405010"/>
              <a:gd name="connsiteX12" fmla="*/ 0 w 9229725"/>
              <a:gd name="connsiteY12" fmla="*/ 3285573 h 6405010"/>
              <a:gd name="connsiteX0" fmla="*/ 0 w 9229725"/>
              <a:gd name="connsiteY0" fmla="*/ 3285573 h 5233987"/>
              <a:gd name="connsiteX1" fmla="*/ 6369 w 9229725"/>
              <a:gd name="connsiteY1" fmla="*/ 0 h 5233987"/>
              <a:gd name="connsiteX2" fmla="*/ 4241781 w 9229725"/>
              <a:gd name="connsiteY2" fmla="*/ 1049855 h 5233987"/>
              <a:gd name="connsiteX3" fmla="*/ 6350019 w 9229725"/>
              <a:gd name="connsiteY3" fmla="*/ 1049855 h 5233987"/>
              <a:gd name="connsiteX4" fmla="*/ 8175606 w 9229725"/>
              <a:gd name="connsiteY4" fmla="*/ 1533525 h 5233987"/>
              <a:gd name="connsiteX5" fmla="*/ 9229725 w 9229725"/>
              <a:gd name="connsiteY5" fmla="*/ 2371173 h 5233987"/>
              <a:gd name="connsiteX6" fmla="*/ 9229725 w 9229725"/>
              <a:gd name="connsiteY6" fmla="*/ 3338512 h 5233987"/>
              <a:gd name="connsiteX7" fmla="*/ 8175606 w 9229725"/>
              <a:gd name="connsiteY7" fmla="*/ 4176160 h 5233987"/>
              <a:gd name="connsiteX8" fmla="*/ 6350019 w 9229725"/>
              <a:gd name="connsiteY8" fmla="*/ 4659830 h 5233987"/>
              <a:gd name="connsiteX9" fmla="*/ 4241781 w 9229725"/>
              <a:gd name="connsiteY9" fmla="*/ 4659830 h 5233987"/>
              <a:gd name="connsiteX10" fmla="*/ 1730394 w 9229725"/>
              <a:gd name="connsiteY10" fmla="*/ 5223910 h 5233987"/>
              <a:gd name="connsiteX11" fmla="*/ 1133475 w 9229725"/>
              <a:gd name="connsiteY11" fmla="*/ 5233987 h 5233987"/>
              <a:gd name="connsiteX12" fmla="*/ 0 w 9229725"/>
              <a:gd name="connsiteY12" fmla="*/ 3285573 h 5233987"/>
              <a:gd name="connsiteX0" fmla="*/ 0 w 9229725"/>
              <a:gd name="connsiteY0" fmla="*/ 3285573 h 5233987"/>
              <a:gd name="connsiteX1" fmla="*/ 6369 w 9229725"/>
              <a:gd name="connsiteY1" fmla="*/ 0 h 5233987"/>
              <a:gd name="connsiteX2" fmla="*/ 4241781 w 9229725"/>
              <a:gd name="connsiteY2" fmla="*/ 1049855 h 5233987"/>
              <a:gd name="connsiteX3" fmla="*/ 6350019 w 9229725"/>
              <a:gd name="connsiteY3" fmla="*/ 1049855 h 5233987"/>
              <a:gd name="connsiteX4" fmla="*/ 8175606 w 9229725"/>
              <a:gd name="connsiteY4" fmla="*/ 1533525 h 5233987"/>
              <a:gd name="connsiteX5" fmla="*/ 9229725 w 9229725"/>
              <a:gd name="connsiteY5" fmla="*/ 2371173 h 5233987"/>
              <a:gd name="connsiteX6" fmla="*/ 9229725 w 9229725"/>
              <a:gd name="connsiteY6" fmla="*/ 3338512 h 5233987"/>
              <a:gd name="connsiteX7" fmla="*/ 8175606 w 9229725"/>
              <a:gd name="connsiteY7" fmla="*/ 4176160 h 5233987"/>
              <a:gd name="connsiteX8" fmla="*/ 6350019 w 9229725"/>
              <a:gd name="connsiteY8" fmla="*/ 4659830 h 5233987"/>
              <a:gd name="connsiteX9" fmla="*/ 4241781 w 9229725"/>
              <a:gd name="connsiteY9" fmla="*/ 4659830 h 5233987"/>
              <a:gd name="connsiteX10" fmla="*/ 1730394 w 9229725"/>
              <a:gd name="connsiteY10" fmla="*/ 5223910 h 5233987"/>
              <a:gd name="connsiteX11" fmla="*/ 1133475 w 9229725"/>
              <a:gd name="connsiteY11" fmla="*/ 5233987 h 5233987"/>
              <a:gd name="connsiteX12" fmla="*/ 0 w 9229725"/>
              <a:gd name="connsiteY12" fmla="*/ 3285573 h 5233987"/>
              <a:gd name="connsiteX0" fmla="*/ 0 w 9229725"/>
              <a:gd name="connsiteY0" fmla="*/ 3285573 h 5671891"/>
              <a:gd name="connsiteX1" fmla="*/ 6369 w 9229725"/>
              <a:gd name="connsiteY1" fmla="*/ 0 h 5671891"/>
              <a:gd name="connsiteX2" fmla="*/ 4241781 w 9229725"/>
              <a:gd name="connsiteY2" fmla="*/ 1049855 h 5671891"/>
              <a:gd name="connsiteX3" fmla="*/ 6350019 w 9229725"/>
              <a:gd name="connsiteY3" fmla="*/ 1049855 h 5671891"/>
              <a:gd name="connsiteX4" fmla="*/ 8175606 w 9229725"/>
              <a:gd name="connsiteY4" fmla="*/ 1533525 h 5671891"/>
              <a:gd name="connsiteX5" fmla="*/ 9229725 w 9229725"/>
              <a:gd name="connsiteY5" fmla="*/ 2371173 h 5671891"/>
              <a:gd name="connsiteX6" fmla="*/ 9229725 w 9229725"/>
              <a:gd name="connsiteY6" fmla="*/ 3338512 h 5671891"/>
              <a:gd name="connsiteX7" fmla="*/ 8175606 w 9229725"/>
              <a:gd name="connsiteY7" fmla="*/ 4176160 h 5671891"/>
              <a:gd name="connsiteX8" fmla="*/ 6350019 w 9229725"/>
              <a:gd name="connsiteY8" fmla="*/ 4659830 h 5671891"/>
              <a:gd name="connsiteX9" fmla="*/ 4241781 w 9229725"/>
              <a:gd name="connsiteY9" fmla="*/ 4659830 h 5671891"/>
              <a:gd name="connsiteX10" fmla="*/ 1730394 w 9229725"/>
              <a:gd name="connsiteY10" fmla="*/ 5223910 h 5671891"/>
              <a:gd name="connsiteX11" fmla="*/ 1133475 w 9229725"/>
              <a:gd name="connsiteY11" fmla="*/ 5233987 h 5671891"/>
              <a:gd name="connsiteX12" fmla="*/ 0 w 9229725"/>
              <a:gd name="connsiteY12" fmla="*/ 3285573 h 5671891"/>
              <a:gd name="connsiteX0" fmla="*/ 0 w 9229725"/>
              <a:gd name="connsiteY0" fmla="*/ 3285573 h 6476891"/>
              <a:gd name="connsiteX1" fmla="*/ 6369 w 9229725"/>
              <a:gd name="connsiteY1" fmla="*/ 0 h 6476891"/>
              <a:gd name="connsiteX2" fmla="*/ 4241781 w 9229725"/>
              <a:gd name="connsiteY2" fmla="*/ 1049855 h 6476891"/>
              <a:gd name="connsiteX3" fmla="*/ 6350019 w 9229725"/>
              <a:gd name="connsiteY3" fmla="*/ 1049855 h 6476891"/>
              <a:gd name="connsiteX4" fmla="*/ 8175606 w 9229725"/>
              <a:gd name="connsiteY4" fmla="*/ 1533525 h 6476891"/>
              <a:gd name="connsiteX5" fmla="*/ 9229725 w 9229725"/>
              <a:gd name="connsiteY5" fmla="*/ 2371173 h 6476891"/>
              <a:gd name="connsiteX6" fmla="*/ 9229725 w 9229725"/>
              <a:gd name="connsiteY6" fmla="*/ 3338512 h 6476891"/>
              <a:gd name="connsiteX7" fmla="*/ 8175606 w 9229725"/>
              <a:gd name="connsiteY7" fmla="*/ 4176160 h 6476891"/>
              <a:gd name="connsiteX8" fmla="*/ 6350019 w 9229725"/>
              <a:gd name="connsiteY8" fmla="*/ 4659830 h 6476891"/>
              <a:gd name="connsiteX9" fmla="*/ 2412981 w 9229725"/>
              <a:gd name="connsiteY9" fmla="*/ 6412430 h 6476891"/>
              <a:gd name="connsiteX10" fmla="*/ 1730394 w 9229725"/>
              <a:gd name="connsiteY10" fmla="*/ 5223910 h 6476891"/>
              <a:gd name="connsiteX11" fmla="*/ 1133475 w 9229725"/>
              <a:gd name="connsiteY11" fmla="*/ 5233987 h 6476891"/>
              <a:gd name="connsiteX12" fmla="*/ 0 w 9229725"/>
              <a:gd name="connsiteY12" fmla="*/ 3285573 h 6476891"/>
              <a:gd name="connsiteX0" fmla="*/ 0 w 9229725"/>
              <a:gd name="connsiteY0" fmla="*/ 3285573 h 6412430"/>
              <a:gd name="connsiteX1" fmla="*/ 6369 w 9229725"/>
              <a:gd name="connsiteY1" fmla="*/ 0 h 6412430"/>
              <a:gd name="connsiteX2" fmla="*/ 4241781 w 9229725"/>
              <a:gd name="connsiteY2" fmla="*/ 1049855 h 6412430"/>
              <a:gd name="connsiteX3" fmla="*/ 6350019 w 9229725"/>
              <a:gd name="connsiteY3" fmla="*/ 1049855 h 6412430"/>
              <a:gd name="connsiteX4" fmla="*/ 8175606 w 9229725"/>
              <a:gd name="connsiteY4" fmla="*/ 1533525 h 6412430"/>
              <a:gd name="connsiteX5" fmla="*/ 9229725 w 9229725"/>
              <a:gd name="connsiteY5" fmla="*/ 2371173 h 6412430"/>
              <a:gd name="connsiteX6" fmla="*/ 9229725 w 9229725"/>
              <a:gd name="connsiteY6" fmla="*/ 3338512 h 6412430"/>
              <a:gd name="connsiteX7" fmla="*/ 8175606 w 9229725"/>
              <a:gd name="connsiteY7" fmla="*/ 4176160 h 6412430"/>
              <a:gd name="connsiteX8" fmla="*/ 6350019 w 9229725"/>
              <a:gd name="connsiteY8" fmla="*/ 4659830 h 6412430"/>
              <a:gd name="connsiteX9" fmla="*/ 2412981 w 9229725"/>
              <a:gd name="connsiteY9" fmla="*/ 6412430 h 6412430"/>
              <a:gd name="connsiteX10" fmla="*/ 1730394 w 9229725"/>
              <a:gd name="connsiteY10" fmla="*/ 5223910 h 6412430"/>
              <a:gd name="connsiteX11" fmla="*/ 1133475 w 9229725"/>
              <a:gd name="connsiteY11" fmla="*/ 5233987 h 6412430"/>
              <a:gd name="connsiteX12" fmla="*/ 0 w 9229725"/>
              <a:gd name="connsiteY12" fmla="*/ 3285573 h 6412430"/>
              <a:gd name="connsiteX0" fmla="*/ 0 w 10036194"/>
              <a:gd name="connsiteY0" fmla="*/ 3285573 h 6412430"/>
              <a:gd name="connsiteX1" fmla="*/ 6369 w 10036194"/>
              <a:gd name="connsiteY1" fmla="*/ 0 h 6412430"/>
              <a:gd name="connsiteX2" fmla="*/ 4241781 w 10036194"/>
              <a:gd name="connsiteY2" fmla="*/ 1049855 h 6412430"/>
              <a:gd name="connsiteX3" fmla="*/ 6350019 w 10036194"/>
              <a:gd name="connsiteY3" fmla="*/ 1049855 h 6412430"/>
              <a:gd name="connsiteX4" fmla="*/ 8175606 w 10036194"/>
              <a:gd name="connsiteY4" fmla="*/ 1533525 h 6412430"/>
              <a:gd name="connsiteX5" fmla="*/ 9229725 w 10036194"/>
              <a:gd name="connsiteY5" fmla="*/ 2371173 h 6412430"/>
              <a:gd name="connsiteX6" fmla="*/ 9229725 w 10036194"/>
              <a:gd name="connsiteY6" fmla="*/ 3338512 h 6412430"/>
              <a:gd name="connsiteX7" fmla="*/ 8175606 w 10036194"/>
              <a:gd name="connsiteY7" fmla="*/ 4176160 h 6412430"/>
              <a:gd name="connsiteX8" fmla="*/ 10036194 w 10036194"/>
              <a:gd name="connsiteY8" fmla="*/ 6402905 h 6412430"/>
              <a:gd name="connsiteX9" fmla="*/ 2412981 w 10036194"/>
              <a:gd name="connsiteY9" fmla="*/ 6412430 h 6412430"/>
              <a:gd name="connsiteX10" fmla="*/ 1730394 w 10036194"/>
              <a:gd name="connsiteY10" fmla="*/ 5223910 h 6412430"/>
              <a:gd name="connsiteX11" fmla="*/ 1133475 w 10036194"/>
              <a:gd name="connsiteY11" fmla="*/ 5233987 h 6412430"/>
              <a:gd name="connsiteX12" fmla="*/ 0 w 10036194"/>
              <a:gd name="connsiteY12" fmla="*/ 3285573 h 6412430"/>
              <a:gd name="connsiteX0" fmla="*/ 0 w 10271106"/>
              <a:gd name="connsiteY0" fmla="*/ 3285573 h 6843160"/>
              <a:gd name="connsiteX1" fmla="*/ 6369 w 10271106"/>
              <a:gd name="connsiteY1" fmla="*/ 0 h 6843160"/>
              <a:gd name="connsiteX2" fmla="*/ 4241781 w 10271106"/>
              <a:gd name="connsiteY2" fmla="*/ 1049855 h 6843160"/>
              <a:gd name="connsiteX3" fmla="*/ 6350019 w 10271106"/>
              <a:gd name="connsiteY3" fmla="*/ 1049855 h 6843160"/>
              <a:gd name="connsiteX4" fmla="*/ 8175606 w 10271106"/>
              <a:gd name="connsiteY4" fmla="*/ 1533525 h 6843160"/>
              <a:gd name="connsiteX5" fmla="*/ 9229725 w 10271106"/>
              <a:gd name="connsiteY5" fmla="*/ 2371173 h 6843160"/>
              <a:gd name="connsiteX6" fmla="*/ 9229725 w 10271106"/>
              <a:gd name="connsiteY6" fmla="*/ 3338512 h 6843160"/>
              <a:gd name="connsiteX7" fmla="*/ 10271106 w 10271106"/>
              <a:gd name="connsiteY7" fmla="*/ 6843160 h 6843160"/>
              <a:gd name="connsiteX8" fmla="*/ 10036194 w 10271106"/>
              <a:gd name="connsiteY8" fmla="*/ 6402905 h 6843160"/>
              <a:gd name="connsiteX9" fmla="*/ 2412981 w 10271106"/>
              <a:gd name="connsiteY9" fmla="*/ 6412430 h 6843160"/>
              <a:gd name="connsiteX10" fmla="*/ 1730394 w 10271106"/>
              <a:gd name="connsiteY10" fmla="*/ 5223910 h 6843160"/>
              <a:gd name="connsiteX11" fmla="*/ 1133475 w 10271106"/>
              <a:gd name="connsiteY11" fmla="*/ 5233987 h 6843160"/>
              <a:gd name="connsiteX12" fmla="*/ 0 w 10271106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4241781 w 12211050"/>
              <a:gd name="connsiteY2" fmla="*/ 1049855 h 6843160"/>
              <a:gd name="connsiteX3" fmla="*/ 6350019 w 12211050"/>
              <a:gd name="connsiteY3" fmla="*/ 1049855 h 6843160"/>
              <a:gd name="connsiteX4" fmla="*/ 8175606 w 12211050"/>
              <a:gd name="connsiteY4" fmla="*/ 1533525 h 6843160"/>
              <a:gd name="connsiteX5" fmla="*/ 9229725 w 12211050"/>
              <a:gd name="connsiteY5" fmla="*/ 2371173 h 6843160"/>
              <a:gd name="connsiteX6" fmla="*/ 12211050 w 12211050"/>
              <a:gd name="connsiteY6" fmla="*/ 6834187 h 6843160"/>
              <a:gd name="connsiteX7" fmla="*/ 10271106 w 12211050"/>
              <a:gd name="connsiteY7" fmla="*/ 6843160 h 6843160"/>
              <a:gd name="connsiteX8" fmla="*/ 10036194 w 12211050"/>
              <a:gd name="connsiteY8" fmla="*/ 6402905 h 6843160"/>
              <a:gd name="connsiteX9" fmla="*/ 2412981 w 12211050"/>
              <a:gd name="connsiteY9" fmla="*/ 6412430 h 6843160"/>
              <a:gd name="connsiteX10" fmla="*/ 1730394 w 12211050"/>
              <a:gd name="connsiteY10" fmla="*/ 5223910 h 6843160"/>
              <a:gd name="connsiteX11" fmla="*/ 1133475 w 12211050"/>
              <a:gd name="connsiteY11" fmla="*/ 5233987 h 6843160"/>
              <a:gd name="connsiteX12" fmla="*/ 0 w 12211050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4241781 w 12211050"/>
              <a:gd name="connsiteY2" fmla="*/ 1049855 h 6843160"/>
              <a:gd name="connsiteX3" fmla="*/ 6350019 w 12211050"/>
              <a:gd name="connsiteY3" fmla="*/ 1049855 h 6843160"/>
              <a:gd name="connsiteX4" fmla="*/ 8175606 w 12211050"/>
              <a:gd name="connsiteY4" fmla="*/ 1533525 h 6843160"/>
              <a:gd name="connsiteX5" fmla="*/ 12192000 w 12211050"/>
              <a:gd name="connsiteY5" fmla="*/ 3561798 h 6843160"/>
              <a:gd name="connsiteX6" fmla="*/ 12211050 w 12211050"/>
              <a:gd name="connsiteY6" fmla="*/ 6834187 h 6843160"/>
              <a:gd name="connsiteX7" fmla="*/ 10271106 w 12211050"/>
              <a:gd name="connsiteY7" fmla="*/ 6843160 h 6843160"/>
              <a:gd name="connsiteX8" fmla="*/ 10036194 w 12211050"/>
              <a:gd name="connsiteY8" fmla="*/ 6402905 h 6843160"/>
              <a:gd name="connsiteX9" fmla="*/ 2412981 w 12211050"/>
              <a:gd name="connsiteY9" fmla="*/ 6412430 h 6843160"/>
              <a:gd name="connsiteX10" fmla="*/ 1730394 w 12211050"/>
              <a:gd name="connsiteY10" fmla="*/ 5223910 h 6843160"/>
              <a:gd name="connsiteX11" fmla="*/ 1133475 w 12211050"/>
              <a:gd name="connsiteY11" fmla="*/ 5233987 h 6843160"/>
              <a:gd name="connsiteX12" fmla="*/ 0 w 12211050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4241781 w 12211050"/>
              <a:gd name="connsiteY2" fmla="*/ 1049855 h 6843160"/>
              <a:gd name="connsiteX3" fmla="*/ 6350019 w 12211050"/>
              <a:gd name="connsiteY3" fmla="*/ 1049855 h 6843160"/>
              <a:gd name="connsiteX4" fmla="*/ 11080731 w 12211050"/>
              <a:gd name="connsiteY4" fmla="*/ 1628775 h 6843160"/>
              <a:gd name="connsiteX5" fmla="*/ 12192000 w 12211050"/>
              <a:gd name="connsiteY5" fmla="*/ 3561798 h 6843160"/>
              <a:gd name="connsiteX6" fmla="*/ 12211050 w 12211050"/>
              <a:gd name="connsiteY6" fmla="*/ 6834187 h 6843160"/>
              <a:gd name="connsiteX7" fmla="*/ 10271106 w 12211050"/>
              <a:gd name="connsiteY7" fmla="*/ 6843160 h 6843160"/>
              <a:gd name="connsiteX8" fmla="*/ 10036194 w 12211050"/>
              <a:gd name="connsiteY8" fmla="*/ 6402905 h 6843160"/>
              <a:gd name="connsiteX9" fmla="*/ 2412981 w 12211050"/>
              <a:gd name="connsiteY9" fmla="*/ 6412430 h 6843160"/>
              <a:gd name="connsiteX10" fmla="*/ 1730394 w 12211050"/>
              <a:gd name="connsiteY10" fmla="*/ 5223910 h 6843160"/>
              <a:gd name="connsiteX11" fmla="*/ 1133475 w 12211050"/>
              <a:gd name="connsiteY11" fmla="*/ 5233987 h 6843160"/>
              <a:gd name="connsiteX12" fmla="*/ 0 w 12211050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4241781 w 12211050"/>
              <a:gd name="connsiteY2" fmla="*/ 1049855 h 6843160"/>
              <a:gd name="connsiteX3" fmla="*/ 10474344 w 12211050"/>
              <a:gd name="connsiteY3" fmla="*/ 1621355 h 6843160"/>
              <a:gd name="connsiteX4" fmla="*/ 11080731 w 12211050"/>
              <a:gd name="connsiteY4" fmla="*/ 1628775 h 6843160"/>
              <a:gd name="connsiteX5" fmla="*/ 12192000 w 12211050"/>
              <a:gd name="connsiteY5" fmla="*/ 3561798 h 6843160"/>
              <a:gd name="connsiteX6" fmla="*/ 12211050 w 12211050"/>
              <a:gd name="connsiteY6" fmla="*/ 6834187 h 6843160"/>
              <a:gd name="connsiteX7" fmla="*/ 10271106 w 12211050"/>
              <a:gd name="connsiteY7" fmla="*/ 6843160 h 6843160"/>
              <a:gd name="connsiteX8" fmla="*/ 10036194 w 12211050"/>
              <a:gd name="connsiteY8" fmla="*/ 6402905 h 6843160"/>
              <a:gd name="connsiteX9" fmla="*/ 2412981 w 12211050"/>
              <a:gd name="connsiteY9" fmla="*/ 6412430 h 6843160"/>
              <a:gd name="connsiteX10" fmla="*/ 1730394 w 12211050"/>
              <a:gd name="connsiteY10" fmla="*/ 5223910 h 6843160"/>
              <a:gd name="connsiteX11" fmla="*/ 1133475 w 12211050"/>
              <a:gd name="connsiteY11" fmla="*/ 5233987 h 6843160"/>
              <a:gd name="connsiteX12" fmla="*/ 0 w 12211050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9775806 w 12211050"/>
              <a:gd name="connsiteY2" fmla="*/ 421205 h 6843160"/>
              <a:gd name="connsiteX3" fmla="*/ 10474344 w 12211050"/>
              <a:gd name="connsiteY3" fmla="*/ 1621355 h 6843160"/>
              <a:gd name="connsiteX4" fmla="*/ 11080731 w 12211050"/>
              <a:gd name="connsiteY4" fmla="*/ 1628775 h 6843160"/>
              <a:gd name="connsiteX5" fmla="*/ 12192000 w 12211050"/>
              <a:gd name="connsiteY5" fmla="*/ 3561798 h 6843160"/>
              <a:gd name="connsiteX6" fmla="*/ 12211050 w 12211050"/>
              <a:gd name="connsiteY6" fmla="*/ 6834187 h 6843160"/>
              <a:gd name="connsiteX7" fmla="*/ 10271106 w 12211050"/>
              <a:gd name="connsiteY7" fmla="*/ 6843160 h 6843160"/>
              <a:gd name="connsiteX8" fmla="*/ 10036194 w 12211050"/>
              <a:gd name="connsiteY8" fmla="*/ 6402905 h 6843160"/>
              <a:gd name="connsiteX9" fmla="*/ 2412981 w 12211050"/>
              <a:gd name="connsiteY9" fmla="*/ 6412430 h 6843160"/>
              <a:gd name="connsiteX10" fmla="*/ 1730394 w 12211050"/>
              <a:gd name="connsiteY10" fmla="*/ 5223910 h 6843160"/>
              <a:gd name="connsiteX11" fmla="*/ 1133475 w 12211050"/>
              <a:gd name="connsiteY11" fmla="*/ 5233987 h 6843160"/>
              <a:gd name="connsiteX12" fmla="*/ 0 w 12211050"/>
              <a:gd name="connsiteY12" fmla="*/ 3285573 h 6843160"/>
              <a:gd name="connsiteX0" fmla="*/ 0 w 12211050"/>
              <a:gd name="connsiteY0" fmla="*/ 3285573 h 6843160"/>
              <a:gd name="connsiteX1" fmla="*/ 6369 w 12211050"/>
              <a:gd name="connsiteY1" fmla="*/ 0 h 6843160"/>
              <a:gd name="connsiteX2" fmla="*/ 2581275 w 12211050"/>
              <a:gd name="connsiteY2" fmla="*/ 106881 h 6843160"/>
              <a:gd name="connsiteX3" fmla="*/ 9775806 w 12211050"/>
              <a:gd name="connsiteY3" fmla="*/ 421205 h 6843160"/>
              <a:gd name="connsiteX4" fmla="*/ 10474344 w 12211050"/>
              <a:gd name="connsiteY4" fmla="*/ 1621355 h 6843160"/>
              <a:gd name="connsiteX5" fmla="*/ 11080731 w 12211050"/>
              <a:gd name="connsiteY5" fmla="*/ 1628775 h 6843160"/>
              <a:gd name="connsiteX6" fmla="*/ 12192000 w 12211050"/>
              <a:gd name="connsiteY6" fmla="*/ 3561798 h 6843160"/>
              <a:gd name="connsiteX7" fmla="*/ 12211050 w 12211050"/>
              <a:gd name="connsiteY7" fmla="*/ 6834187 h 6843160"/>
              <a:gd name="connsiteX8" fmla="*/ 10271106 w 12211050"/>
              <a:gd name="connsiteY8" fmla="*/ 6843160 h 6843160"/>
              <a:gd name="connsiteX9" fmla="*/ 10036194 w 12211050"/>
              <a:gd name="connsiteY9" fmla="*/ 6402905 h 6843160"/>
              <a:gd name="connsiteX10" fmla="*/ 2412981 w 12211050"/>
              <a:gd name="connsiteY10" fmla="*/ 6412430 h 6843160"/>
              <a:gd name="connsiteX11" fmla="*/ 1730394 w 12211050"/>
              <a:gd name="connsiteY11" fmla="*/ 5223910 h 6843160"/>
              <a:gd name="connsiteX12" fmla="*/ 1133475 w 12211050"/>
              <a:gd name="connsiteY12" fmla="*/ 5233987 h 6843160"/>
              <a:gd name="connsiteX13" fmla="*/ 0 w 12211050"/>
              <a:gd name="connsiteY13" fmla="*/ 3285573 h 6843160"/>
              <a:gd name="connsiteX0" fmla="*/ 0 w 12211050"/>
              <a:gd name="connsiteY0" fmla="*/ 3302517 h 6860104"/>
              <a:gd name="connsiteX1" fmla="*/ 6369 w 12211050"/>
              <a:gd name="connsiteY1" fmla="*/ 16944 h 6860104"/>
              <a:gd name="connsiteX2" fmla="*/ 1876425 w 12211050"/>
              <a:gd name="connsiteY2" fmla="*/ 0 h 6860104"/>
              <a:gd name="connsiteX3" fmla="*/ 9775806 w 12211050"/>
              <a:gd name="connsiteY3" fmla="*/ 438149 h 6860104"/>
              <a:gd name="connsiteX4" fmla="*/ 10474344 w 12211050"/>
              <a:gd name="connsiteY4" fmla="*/ 1638299 h 6860104"/>
              <a:gd name="connsiteX5" fmla="*/ 11080731 w 12211050"/>
              <a:gd name="connsiteY5" fmla="*/ 1645719 h 6860104"/>
              <a:gd name="connsiteX6" fmla="*/ 12192000 w 12211050"/>
              <a:gd name="connsiteY6" fmla="*/ 3578742 h 6860104"/>
              <a:gd name="connsiteX7" fmla="*/ 12211050 w 12211050"/>
              <a:gd name="connsiteY7" fmla="*/ 6851131 h 6860104"/>
              <a:gd name="connsiteX8" fmla="*/ 10271106 w 12211050"/>
              <a:gd name="connsiteY8" fmla="*/ 6860104 h 6860104"/>
              <a:gd name="connsiteX9" fmla="*/ 10036194 w 12211050"/>
              <a:gd name="connsiteY9" fmla="*/ 6419849 h 6860104"/>
              <a:gd name="connsiteX10" fmla="*/ 2412981 w 12211050"/>
              <a:gd name="connsiteY10" fmla="*/ 6429374 h 6860104"/>
              <a:gd name="connsiteX11" fmla="*/ 1730394 w 12211050"/>
              <a:gd name="connsiteY11" fmla="*/ 5240854 h 6860104"/>
              <a:gd name="connsiteX12" fmla="*/ 1133475 w 12211050"/>
              <a:gd name="connsiteY12" fmla="*/ 5250931 h 6860104"/>
              <a:gd name="connsiteX13" fmla="*/ 0 w 12211050"/>
              <a:gd name="connsiteY13" fmla="*/ 3302517 h 6860104"/>
              <a:gd name="connsiteX0" fmla="*/ 0 w 12211050"/>
              <a:gd name="connsiteY0" fmla="*/ 3302517 h 6860104"/>
              <a:gd name="connsiteX1" fmla="*/ 6369 w 12211050"/>
              <a:gd name="connsiteY1" fmla="*/ 16944 h 6860104"/>
              <a:gd name="connsiteX2" fmla="*/ 1876425 w 12211050"/>
              <a:gd name="connsiteY2" fmla="*/ 0 h 6860104"/>
              <a:gd name="connsiteX3" fmla="*/ 5114925 w 12211050"/>
              <a:gd name="connsiteY3" fmla="*/ 180975 h 6860104"/>
              <a:gd name="connsiteX4" fmla="*/ 9775806 w 12211050"/>
              <a:gd name="connsiteY4" fmla="*/ 438149 h 6860104"/>
              <a:gd name="connsiteX5" fmla="*/ 10474344 w 12211050"/>
              <a:gd name="connsiteY5" fmla="*/ 1638299 h 6860104"/>
              <a:gd name="connsiteX6" fmla="*/ 11080731 w 12211050"/>
              <a:gd name="connsiteY6" fmla="*/ 164571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16944 h 6860104"/>
              <a:gd name="connsiteX2" fmla="*/ 187642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74344 w 12211050"/>
              <a:gd name="connsiteY5" fmla="*/ 1638299 h 6860104"/>
              <a:gd name="connsiteX6" fmla="*/ 11080731 w 12211050"/>
              <a:gd name="connsiteY6" fmla="*/ 164571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16944 h 6860104"/>
              <a:gd name="connsiteX2" fmla="*/ 193357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74344 w 12211050"/>
              <a:gd name="connsiteY5" fmla="*/ 1638299 h 6860104"/>
              <a:gd name="connsiteX6" fmla="*/ 11080731 w 12211050"/>
              <a:gd name="connsiteY6" fmla="*/ 164571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3357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74344 w 12211050"/>
              <a:gd name="connsiteY5" fmla="*/ 1638299 h 6860104"/>
              <a:gd name="connsiteX6" fmla="*/ 11080731 w 12211050"/>
              <a:gd name="connsiteY6" fmla="*/ 164571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3357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74344 w 12211050"/>
              <a:gd name="connsiteY5" fmla="*/ 1638299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3357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64819 w 12211050"/>
              <a:gd name="connsiteY5" fmla="*/ 1633537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33575 w 12211050"/>
              <a:gd name="connsiteY2" fmla="*/ 0 h 6860104"/>
              <a:gd name="connsiteX3" fmla="*/ 2181225 w 12211050"/>
              <a:gd name="connsiteY3" fmla="*/ 428625 h 6860104"/>
              <a:gd name="connsiteX4" fmla="*/ 9775806 w 12211050"/>
              <a:gd name="connsiteY4" fmla="*/ 438149 h 6860104"/>
              <a:gd name="connsiteX5" fmla="*/ 10455294 w 12211050"/>
              <a:gd name="connsiteY5" fmla="*/ 1628774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33575 w 12211050"/>
              <a:gd name="connsiteY2" fmla="*/ 0 h 6860104"/>
              <a:gd name="connsiteX3" fmla="*/ 2152650 w 12211050"/>
              <a:gd name="connsiteY3" fmla="*/ 428625 h 6860104"/>
              <a:gd name="connsiteX4" fmla="*/ 9775806 w 12211050"/>
              <a:gd name="connsiteY4" fmla="*/ 438149 h 6860104"/>
              <a:gd name="connsiteX5" fmla="*/ 10455294 w 12211050"/>
              <a:gd name="connsiteY5" fmla="*/ 1628774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14525 w 12211050"/>
              <a:gd name="connsiteY2" fmla="*/ 0 h 6860104"/>
              <a:gd name="connsiteX3" fmla="*/ 2152650 w 12211050"/>
              <a:gd name="connsiteY3" fmla="*/ 428625 h 6860104"/>
              <a:gd name="connsiteX4" fmla="*/ 9775806 w 12211050"/>
              <a:gd name="connsiteY4" fmla="*/ 438149 h 6860104"/>
              <a:gd name="connsiteX5" fmla="*/ 10455294 w 12211050"/>
              <a:gd name="connsiteY5" fmla="*/ 1628774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2517 h 6860104"/>
              <a:gd name="connsiteX1" fmla="*/ 6369 w 12211050"/>
              <a:gd name="connsiteY1" fmla="*/ 7419 h 6860104"/>
              <a:gd name="connsiteX2" fmla="*/ 1914525 w 12211050"/>
              <a:gd name="connsiteY2" fmla="*/ 0 h 6860104"/>
              <a:gd name="connsiteX3" fmla="*/ 2152650 w 12211050"/>
              <a:gd name="connsiteY3" fmla="*/ 428625 h 6860104"/>
              <a:gd name="connsiteX4" fmla="*/ 9775806 w 12211050"/>
              <a:gd name="connsiteY4" fmla="*/ 438149 h 6860104"/>
              <a:gd name="connsiteX5" fmla="*/ 10455294 w 12211050"/>
              <a:gd name="connsiteY5" fmla="*/ 1628774 h 6860104"/>
              <a:gd name="connsiteX6" fmla="*/ 11056919 w 12211050"/>
              <a:gd name="connsiteY6" fmla="*/ 1626669 h 6860104"/>
              <a:gd name="connsiteX7" fmla="*/ 12192000 w 12211050"/>
              <a:gd name="connsiteY7" fmla="*/ 3578742 h 6860104"/>
              <a:gd name="connsiteX8" fmla="*/ 12211050 w 12211050"/>
              <a:gd name="connsiteY8" fmla="*/ 6851131 h 6860104"/>
              <a:gd name="connsiteX9" fmla="*/ 10271106 w 12211050"/>
              <a:gd name="connsiteY9" fmla="*/ 6860104 h 6860104"/>
              <a:gd name="connsiteX10" fmla="*/ 10036194 w 12211050"/>
              <a:gd name="connsiteY10" fmla="*/ 6419849 h 6860104"/>
              <a:gd name="connsiteX11" fmla="*/ 2412981 w 12211050"/>
              <a:gd name="connsiteY11" fmla="*/ 6429374 h 6860104"/>
              <a:gd name="connsiteX12" fmla="*/ 1730394 w 12211050"/>
              <a:gd name="connsiteY12" fmla="*/ 5240854 h 6860104"/>
              <a:gd name="connsiteX13" fmla="*/ 1133475 w 12211050"/>
              <a:gd name="connsiteY13" fmla="*/ 5250931 h 6860104"/>
              <a:gd name="connsiteX14" fmla="*/ 0 w 12211050"/>
              <a:gd name="connsiteY14" fmla="*/ 3302517 h 6860104"/>
              <a:gd name="connsiteX0" fmla="*/ 0 w 12211050"/>
              <a:gd name="connsiteY0" fmla="*/ 3304623 h 6862210"/>
              <a:gd name="connsiteX1" fmla="*/ 6369 w 12211050"/>
              <a:gd name="connsiteY1" fmla="*/ 0 h 6862210"/>
              <a:gd name="connsiteX2" fmla="*/ 1914525 w 12211050"/>
              <a:gd name="connsiteY2" fmla="*/ 2106 h 6862210"/>
              <a:gd name="connsiteX3" fmla="*/ 2152650 w 12211050"/>
              <a:gd name="connsiteY3" fmla="*/ 430731 h 6862210"/>
              <a:gd name="connsiteX4" fmla="*/ 9775806 w 12211050"/>
              <a:gd name="connsiteY4" fmla="*/ 440255 h 6862210"/>
              <a:gd name="connsiteX5" fmla="*/ 10455294 w 12211050"/>
              <a:gd name="connsiteY5" fmla="*/ 1630880 h 6862210"/>
              <a:gd name="connsiteX6" fmla="*/ 11056919 w 12211050"/>
              <a:gd name="connsiteY6" fmla="*/ 1628775 h 6862210"/>
              <a:gd name="connsiteX7" fmla="*/ 12192000 w 12211050"/>
              <a:gd name="connsiteY7" fmla="*/ 3580848 h 6862210"/>
              <a:gd name="connsiteX8" fmla="*/ 12211050 w 12211050"/>
              <a:gd name="connsiteY8" fmla="*/ 6853237 h 6862210"/>
              <a:gd name="connsiteX9" fmla="*/ 10271106 w 12211050"/>
              <a:gd name="connsiteY9" fmla="*/ 6862210 h 6862210"/>
              <a:gd name="connsiteX10" fmla="*/ 10036194 w 12211050"/>
              <a:gd name="connsiteY10" fmla="*/ 6421955 h 6862210"/>
              <a:gd name="connsiteX11" fmla="*/ 2412981 w 12211050"/>
              <a:gd name="connsiteY11" fmla="*/ 6431480 h 6862210"/>
              <a:gd name="connsiteX12" fmla="*/ 1730394 w 12211050"/>
              <a:gd name="connsiteY12" fmla="*/ 5242960 h 6862210"/>
              <a:gd name="connsiteX13" fmla="*/ 1133475 w 12211050"/>
              <a:gd name="connsiteY13" fmla="*/ 5253037 h 6862210"/>
              <a:gd name="connsiteX14" fmla="*/ 0 w 12211050"/>
              <a:gd name="connsiteY14" fmla="*/ 3304623 h 6862210"/>
              <a:gd name="connsiteX0" fmla="*/ 3156 w 12214206"/>
              <a:gd name="connsiteY0" fmla="*/ 3304623 h 6862210"/>
              <a:gd name="connsiteX1" fmla="*/ 0 w 12214206"/>
              <a:gd name="connsiteY1" fmla="*/ 0 h 6862210"/>
              <a:gd name="connsiteX2" fmla="*/ 1917681 w 12214206"/>
              <a:gd name="connsiteY2" fmla="*/ 2106 h 6862210"/>
              <a:gd name="connsiteX3" fmla="*/ 2155806 w 12214206"/>
              <a:gd name="connsiteY3" fmla="*/ 430731 h 6862210"/>
              <a:gd name="connsiteX4" fmla="*/ 9778962 w 12214206"/>
              <a:gd name="connsiteY4" fmla="*/ 440255 h 6862210"/>
              <a:gd name="connsiteX5" fmla="*/ 10458450 w 12214206"/>
              <a:gd name="connsiteY5" fmla="*/ 1630880 h 6862210"/>
              <a:gd name="connsiteX6" fmla="*/ 11060075 w 12214206"/>
              <a:gd name="connsiteY6" fmla="*/ 1628775 h 6862210"/>
              <a:gd name="connsiteX7" fmla="*/ 12195156 w 12214206"/>
              <a:gd name="connsiteY7" fmla="*/ 3580848 h 6862210"/>
              <a:gd name="connsiteX8" fmla="*/ 12214206 w 12214206"/>
              <a:gd name="connsiteY8" fmla="*/ 6853237 h 6862210"/>
              <a:gd name="connsiteX9" fmla="*/ 10274262 w 12214206"/>
              <a:gd name="connsiteY9" fmla="*/ 6862210 h 6862210"/>
              <a:gd name="connsiteX10" fmla="*/ 10039350 w 12214206"/>
              <a:gd name="connsiteY10" fmla="*/ 6421955 h 6862210"/>
              <a:gd name="connsiteX11" fmla="*/ 2416137 w 12214206"/>
              <a:gd name="connsiteY11" fmla="*/ 6431480 h 6862210"/>
              <a:gd name="connsiteX12" fmla="*/ 1733550 w 12214206"/>
              <a:gd name="connsiteY12" fmla="*/ 5242960 h 6862210"/>
              <a:gd name="connsiteX13" fmla="*/ 1136631 w 12214206"/>
              <a:gd name="connsiteY13" fmla="*/ 5253037 h 6862210"/>
              <a:gd name="connsiteX14" fmla="*/ 3156 w 12214206"/>
              <a:gd name="connsiteY14" fmla="*/ 3304623 h 6862210"/>
              <a:gd name="connsiteX0" fmla="*/ 0 w 12215813"/>
              <a:gd name="connsiteY0" fmla="*/ 3261761 h 6862210"/>
              <a:gd name="connsiteX1" fmla="*/ 1607 w 12215813"/>
              <a:gd name="connsiteY1" fmla="*/ 0 h 6862210"/>
              <a:gd name="connsiteX2" fmla="*/ 1919288 w 12215813"/>
              <a:gd name="connsiteY2" fmla="*/ 2106 h 6862210"/>
              <a:gd name="connsiteX3" fmla="*/ 2157413 w 12215813"/>
              <a:gd name="connsiteY3" fmla="*/ 430731 h 6862210"/>
              <a:gd name="connsiteX4" fmla="*/ 9780569 w 12215813"/>
              <a:gd name="connsiteY4" fmla="*/ 440255 h 6862210"/>
              <a:gd name="connsiteX5" fmla="*/ 10460057 w 12215813"/>
              <a:gd name="connsiteY5" fmla="*/ 1630880 h 6862210"/>
              <a:gd name="connsiteX6" fmla="*/ 11061682 w 12215813"/>
              <a:gd name="connsiteY6" fmla="*/ 1628775 h 6862210"/>
              <a:gd name="connsiteX7" fmla="*/ 12196763 w 12215813"/>
              <a:gd name="connsiteY7" fmla="*/ 3580848 h 6862210"/>
              <a:gd name="connsiteX8" fmla="*/ 12215813 w 12215813"/>
              <a:gd name="connsiteY8" fmla="*/ 6853237 h 6862210"/>
              <a:gd name="connsiteX9" fmla="*/ 10275869 w 12215813"/>
              <a:gd name="connsiteY9" fmla="*/ 6862210 h 6862210"/>
              <a:gd name="connsiteX10" fmla="*/ 10040957 w 12215813"/>
              <a:gd name="connsiteY10" fmla="*/ 6421955 h 6862210"/>
              <a:gd name="connsiteX11" fmla="*/ 2417744 w 12215813"/>
              <a:gd name="connsiteY11" fmla="*/ 6431480 h 6862210"/>
              <a:gd name="connsiteX12" fmla="*/ 1735157 w 12215813"/>
              <a:gd name="connsiteY12" fmla="*/ 5242960 h 6862210"/>
              <a:gd name="connsiteX13" fmla="*/ 1138238 w 12215813"/>
              <a:gd name="connsiteY13" fmla="*/ 5253037 h 6862210"/>
              <a:gd name="connsiteX14" fmla="*/ 0 w 12215813"/>
              <a:gd name="connsiteY14" fmla="*/ 3261761 h 6862210"/>
              <a:gd name="connsiteX0" fmla="*/ 0 w 12215813"/>
              <a:gd name="connsiteY0" fmla="*/ 3261761 h 6862210"/>
              <a:gd name="connsiteX1" fmla="*/ 1607 w 12215813"/>
              <a:gd name="connsiteY1" fmla="*/ 0 h 6862210"/>
              <a:gd name="connsiteX2" fmla="*/ 1919288 w 12215813"/>
              <a:gd name="connsiteY2" fmla="*/ 2106 h 6862210"/>
              <a:gd name="connsiteX3" fmla="*/ 2157413 w 12215813"/>
              <a:gd name="connsiteY3" fmla="*/ 430731 h 6862210"/>
              <a:gd name="connsiteX4" fmla="*/ 9780569 w 12215813"/>
              <a:gd name="connsiteY4" fmla="*/ 440255 h 6862210"/>
              <a:gd name="connsiteX5" fmla="*/ 10460057 w 12215813"/>
              <a:gd name="connsiteY5" fmla="*/ 1630880 h 6862210"/>
              <a:gd name="connsiteX6" fmla="*/ 11061682 w 12215813"/>
              <a:gd name="connsiteY6" fmla="*/ 1628775 h 6862210"/>
              <a:gd name="connsiteX7" fmla="*/ 12196763 w 12215813"/>
              <a:gd name="connsiteY7" fmla="*/ 3580848 h 6862210"/>
              <a:gd name="connsiteX8" fmla="*/ 12215813 w 12215813"/>
              <a:gd name="connsiteY8" fmla="*/ 6853237 h 6862210"/>
              <a:gd name="connsiteX9" fmla="*/ 10275869 w 12215813"/>
              <a:gd name="connsiteY9" fmla="*/ 6862210 h 6862210"/>
              <a:gd name="connsiteX10" fmla="*/ 10040957 w 12215813"/>
              <a:gd name="connsiteY10" fmla="*/ 6421955 h 6862210"/>
              <a:gd name="connsiteX11" fmla="*/ 2417744 w 12215813"/>
              <a:gd name="connsiteY11" fmla="*/ 6431480 h 6862210"/>
              <a:gd name="connsiteX12" fmla="*/ 1735157 w 12215813"/>
              <a:gd name="connsiteY12" fmla="*/ 5242960 h 6862210"/>
              <a:gd name="connsiteX13" fmla="*/ 1128713 w 12215813"/>
              <a:gd name="connsiteY13" fmla="*/ 5233987 h 6862210"/>
              <a:gd name="connsiteX14" fmla="*/ 0 w 12215813"/>
              <a:gd name="connsiteY14" fmla="*/ 3261761 h 6862210"/>
              <a:gd name="connsiteX0" fmla="*/ 0 w 12215813"/>
              <a:gd name="connsiteY0" fmla="*/ 3261761 h 6862210"/>
              <a:gd name="connsiteX1" fmla="*/ 1607 w 12215813"/>
              <a:gd name="connsiteY1" fmla="*/ 0 h 6862210"/>
              <a:gd name="connsiteX2" fmla="*/ 1919288 w 12215813"/>
              <a:gd name="connsiteY2" fmla="*/ 2106 h 6862210"/>
              <a:gd name="connsiteX3" fmla="*/ 2157413 w 12215813"/>
              <a:gd name="connsiteY3" fmla="*/ 430731 h 6862210"/>
              <a:gd name="connsiteX4" fmla="*/ 9780569 w 12215813"/>
              <a:gd name="connsiteY4" fmla="*/ 440255 h 6862210"/>
              <a:gd name="connsiteX5" fmla="*/ 10460057 w 12215813"/>
              <a:gd name="connsiteY5" fmla="*/ 1630880 h 6862210"/>
              <a:gd name="connsiteX6" fmla="*/ 11061682 w 12215813"/>
              <a:gd name="connsiteY6" fmla="*/ 1628775 h 6862210"/>
              <a:gd name="connsiteX7" fmla="*/ 12196763 w 12215813"/>
              <a:gd name="connsiteY7" fmla="*/ 3580848 h 6862210"/>
              <a:gd name="connsiteX8" fmla="*/ 12215813 w 12215813"/>
              <a:gd name="connsiteY8" fmla="*/ 6853237 h 6862210"/>
              <a:gd name="connsiteX9" fmla="*/ 10275869 w 12215813"/>
              <a:gd name="connsiteY9" fmla="*/ 6862210 h 6862210"/>
              <a:gd name="connsiteX10" fmla="*/ 10040957 w 12215813"/>
              <a:gd name="connsiteY10" fmla="*/ 6421955 h 6862210"/>
              <a:gd name="connsiteX11" fmla="*/ 2417744 w 12215813"/>
              <a:gd name="connsiteY11" fmla="*/ 6431480 h 6862210"/>
              <a:gd name="connsiteX12" fmla="*/ 1735157 w 12215813"/>
              <a:gd name="connsiteY12" fmla="*/ 5228672 h 6862210"/>
              <a:gd name="connsiteX13" fmla="*/ 1128713 w 12215813"/>
              <a:gd name="connsiteY13" fmla="*/ 5233987 h 6862210"/>
              <a:gd name="connsiteX14" fmla="*/ 0 w 12215813"/>
              <a:gd name="connsiteY14" fmla="*/ 3261761 h 6862210"/>
              <a:gd name="connsiteX0" fmla="*/ 0 w 12215813"/>
              <a:gd name="connsiteY0" fmla="*/ 3261761 h 6862210"/>
              <a:gd name="connsiteX1" fmla="*/ 1607 w 12215813"/>
              <a:gd name="connsiteY1" fmla="*/ 0 h 6862210"/>
              <a:gd name="connsiteX2" fmla="*/ 1919288 w 12215813"/>
              <a:gd name="connsiteY2" fmla="*/ 2106 h 6862210"/>
              <a:gd name="connsiteX3" fmla="*/ 2157413 w 12215813"/>
              <a:gd name="connsiteY3" fmla="*/ 430731 h 6862210"/>
              <a:gd name="connsiteX4" fmla="*/ 9780569 w 12215813"/>
              <a:gd name="connsiteY4" fmla="*/ 440255 h 6862210"/>
              <a:gd name="connsiteX5" fmla="*/ 10460057 w 12215813"/>
              <a:gd name="connsiteY5" fmla="*/ 1630880 h 6862210"/>
              <a:gd name="connsiteX6" fmla="*/ 11061682 w 12215813"/>
              <a:gd name="connsiteY6" fmla="*/ 1628775 h 6862210"/>
              <a:gd name="connsiteX7" fmla="*/ 12196763 w 12215813"/>
              <a:gd name="connsiteY7" fmla="*/ 3580848 h 6862210"/>
              <a:gd name="connsiteX8" fmla="*/ 12215813 w 12215813"/>
              <a:gd name="connsiteY8" fmla="*/ 6853237 h 6862210"/>
              <a:gd name="connsiteX9" fmla="*/ 10275869 w 12215813"/>
              <a:gd name="connsiteY9" fmla="*/ 6862210 h 6862210"/>
              <a:gd name="connsiteX10" fmla="*/ 10040957 w 12215813"/>
              <a:gd name="connsiteY10" fmla="*/ 6421955 h 6862210"/>
              <a:gd name="connsiteX11" fmla="*/ 2432032 w 12215813"/>
              <a:gd name="connsiteY11" fmla="*/ 6431480 h 6862210"/>
              <a:gd name="connsiteX12" fmla="*/ 1735157 w 12215813"/>
              <a:gd name="connsiteY12" fmla="*/ 5228672 h 6862210"/>
              <a:gd name="connsiteX13" fmla="*/ 1128713 w 12215813"/>
              <a:gd name="connsiteY13" fmla="*/ 5233987 h 6862210"/>
              <a:gd name="connsiteX14" fmla="*/ 0 w 12215813"/>
              <a:gd name="connsiteY14" fmla="*/ 3261761 h 6862210"/>
              <a:gd name="connsiteX0" fmla="*/ 0 w 12215813"/>
              <a:gd name="connsiteY0" fmla="*/ 3261761 h 6862210"/>
              <a:gd name="connsiteX1" fmla="*/ 1607 w 12215813"/>
              <a:gd name="connsiteY1" fmla="*/ 0 h 6862210"/>
              <a:gd name="connsiteX2" fmla="*/ 1919288 w 12215813"/>
              <a:gd name="connsiteY2" fmla="*/ 2106 h 6862210"/>
              <a:gd name="connsiteX3" fmla="*/ 2157413 w 12215813"/>
              <a:gd name="connsiteY3" fmla="*/ 430731 h 6862210"/>
              <a:gd name="connsiteX4" fmla="*/ 9780569 w 12215813"/>
              <a:gd name="connsiteY4" fmla="*/ 440255 h 6862210"/>
              <a:gd name="connsiteX5" fmla="*/ 10460057 w 12215813"/>
              <a:gd name="connsiteY5" fmla="*/ 1630880 h 6862210"/>
              <a:gd name="connsiteX6" fmla="*/ 11061682 w 12215813"/>
              <a:gd name="connsiteY6" fmla="*/ 1628775 h 6862210"/>
              <a:gd name="connsiteX7" fmla="*/ 12196763 w 12215813"/>
              <a:gd name="connsiteY7" fmla="*/ 3580848 h 6862210"/>
              <a:gd name="connsiteX8" fmla="*/ 12215813 w 12215813"/>
              <a:gd name="connsiteY8" fmla="*/ 6853237 h 6862210"/>
              <a:gd name="connsiteX9" fmla="*/ 10275869 w 12215813"/>
              <a:gd name="connsiteY9" fmla="*/ 6862210 h 6862210"/>
              <a:gd name="connsiteX10" fmla="*/ 10040957 w 12215813"/>
              <a:gd name="connsiteY10" fmla="*/ 6421955 h 6862210"/>
              <a:gd name="connsiteX11" fmla="*/ 2432032 w 12215813"/>
              <a:gd name="connsiteY11" fmla="*/ 6431480 h 6862210"/>
              <a:gd name="connsiteX12" fmla="*/ 1735157 w 12215813"/>
              <a:gd name="connsiteY12" fmla="*/ 5228672 h 6862210"/>
              <a:gd name="connsiteX13" fmla="*/ 1320624 w 12215813"/>
              <a:gd name="connsiteY13" fmla="*/ 5233987 h 6862210"/>
              <a:gd name="connsiteX14" fmla="*/ 0 w 12215813"/>
              <a:gd name="connsiteY14" fmla="*/ 3261761 h 6862210"/>
              <a:gd name="connsiteX0" fmla="*/ 0 w 12227102"/>
              <a:gd name="connsiteY0" fmla="*/ 3126294 h 6862210"/>
              <a:gd name="connsiteX1" fmla="*/ 12896 w 12227102"/>
              <a:gd name="connsiteY1" fmla="*/ 0 h 6862210"/>
              <a:gd name="connsiteX2" fmla="*/ 1930577 w 12227102"/>
              <a:gd name="connsiteY2" fmla="*/ 2106 h 6862210"/>
              <a:gd name="connsiteX3" fmla="*/ 2168702 w 12227102"/>
              <a:gd name="connsiteY3" fmla="*/ 430731 h 6862210"/>
              <a:gd name="connsiteX4" fmla="*/ 9791858 w 12227102"/>
              <a:gd name="connsiteY4" fmla="*/ 440255 h 6862210"/>
              <a:gd name="connsiteX5" fmla="*/ 10471346 w 12227102"/>
              <a:gd name="connsiteY5" fmla="*/ 1630880 h 6862210"/>
              <a:gd name="connsiteX6" fmla="*/ 11072971 w 12227102"/>
              <a:gd name="connsiteY6" fmla="*/ 1628775 h 6862210"/>
              <a:gd name="connsiteX7" fmla="*/ 12208052 w 12227102"/>
              <a:gd name="connsiteY7" fmla="*/ 3580848 h 6862210"/>
              <a:gd name="connsiteX8" fmla="*/ 12227102 w 12227102"/>
              <a:gd name="connsiteY8" fmla="*/ 6853237 h 6862210"/>
              <a:gd name="connsiteX9" fmla="*/ 10287158 w 12227102"/>
              <a:gd name="connsiteY9" fmla="*/ 6862210 h 6862210"/>
              <a:gd name="connsiteX10" fmla="*/ 10052246 w 12227102"/>
              <a:gd name="connsiteY10" fmla="*/ 6421955 h 6862210"/>
              <a:gd name="connsiteX11" fmla="*/ 2443321 w 12227102"/>
              <a:gd name="connsiteY11" fmla="*/ 6431480 h 6862210"/>
              <a:gd name="connsiteX12" fmla="*/ 1746446 w 12227102"/>
              <a:gd name="connsiteY12" fmla="*/ 5228672 h 6862210"/>
              <a:gd name="connsiteX13" fmla="*/ 1331913 w 12227102"/>
              <a:gd name="connsiteY13" fmla="*/ 5233987 h 6862210"/>
              <a:gd name="connsiteX14" fmla="*/ 0 w 12227102"/>
              <a:gd name="connsiteY14" fmla="*/ 3126294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454610 w 12238391"/>
              <a:gd name="connsiteY11" fmla="*/ 6431480 h 6862210"/>
              <a:gd name="connsiteX12" fmla="*/ 1757735 w 12238391"/>
              <a:gd name="connsiteY12" fmla="*/ 5228672 h 6862210"/>
              <a:gd name="connsiteX13" fmla="*/ 1343202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454610 w 12238391"/>
              <a:gd name="connsiteY11" fmla="*/ 6431480 h 6862210"/>
              <a:gd name="connsiteX12" fmla="*/ 1757735 w 12238391"/>
              <a:gd name="connsiteY12" fmla="*/ 5228672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454610 w 12238391"/>
              <a:gd name="connsiteY11" fmla="*/ 6431480 h 6862210"/>
              <a:gd name="connsiteX12" fmla="*/ 1757735 w 12238391"/>
              <a:gd name="connsiteY12" fmla="*/ 5228672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454610 w 12238391"/>
              <a:gd name="connsiteY11" fmla="*/ 6431480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78788 w 12238391"/>
              <a:gd name="connsiteY11" fmla="*/ 6431480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78788 w 12238391"/>
              <a:gd name="connsiteY11" fmla="*/ 6431480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33633 w 12238391"/>
              <a:gd name="connsiteY11" fmla="*/ 6386325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803147 w 12238391"/>
              <a:gd name="connsiteY4" fmla="*/ 440255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482635 w 12238391"/>
              <a:gd name="connsiteY5" fmla="*/ 1630880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403613 w 12238391"/>
              <a:gd name="connsiteY5" fmla="*/ 1642169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1084260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580848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915780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87205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87205 w 12238391"/>
              <a:gd name="connsiteY12" fmla="*/ 5239961 h 6862210"/>
              <a:gd name="connsiteX13" fmla="*/ 1331913 w 12238391"/>
              <a:gd name="connsiteY13" fmla="*/ 5233987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87205 w 12238391"/>
              <a:gd name="connsiteY12" fmla="*/ 5239961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87205 w 12238391"/>
              <a:gd name="connsiteY12" fmla="*/ 5239961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49105 w 12238391"/>
              <a:gd name="connsiteY12" fmla="*/ 5154236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08903 h 6862210"/>
              <a:gd name="connsiteX12" fmla="*/ 1839580 w 12238391"/>
              <a:gd name="connsiteY12" fmla="*/ 5154236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12836 w 12238391"/>
              <a:gd name="connsiteY4" fmla="*/ 451544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23190 h 6862210"/>
              <a:gd name="connsiteX12" fmla="*/ 1839580 w 12238391"/>
              <a:gd name="connsiteY12" fmla="*/ 5154236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00929 w 12238391"/>
              <a:gd name="connsiteY4" fmla="*/ 449163 h 6862210"/>
              <a:gd name="connsiteX5" fmla="*/ 10369746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23190 h 6862210"/>
              <a:gd name="connsiteX12" fmla="*/ 1839580 w 12238391"/>
              <a:gd name="connsiteY12" fmla="*/ 5154236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  <a:gd name="connsiteX0" fmla="*/ 0 w 12238391"/>
              <a:gd name="connsiteY0" fmla="*/ 3002117 h 6862210"/>
              <a:gd name="connsiteX1" fmla="*/ 24185 w 12238391"/>
              <a:gd name="connsiteY1" fmla="*/ 0 h 6862210"/>
              <a:gd name="connsiteX2" fmla="*/ 1941866 w 12238391"/>
              <a:gd name="connsiteY2" fmla="*/ 2106 h 6862210"/>
              <a:gd name="connsiteX3" fmla="*/ 2179991 w 12238391"/>
              <a:gd name="connsiteY3" fmla="*/ 430731 h 6862210"/>
              <a:gd name="connsiteX4" fmla="*/ 9700929 w 12238391"/>
              <a:gd name="connsiteY4" fmla="*/ 449163 h 6862210"/>
              <a:gd name="connsiteX5" fmla="*/ 10376889 w 12238391"/>
              <a:gd name="connsiteY5" fmla="*/ 1642169 h 6862210"/>
              <a:gd name="connsiteX6" fmla="*/ 10926216 w 12238391"/>
              <a:gd name="connsiteY6" fmla="*/ 1628775 h 6862210"/>
              <a:gd name="connsiteX7" fmla="*/ 12219341 w 12238391"/>
              <a:gd name="connsiteY7" fmla="*/ 3806626 h 6862210"/>
              <a:gd name="connsiteX8" fmla="*/ 12238391 w 12238391"/>
              <a:gd name="connsiteY8" fmla="*/ 6853237 h 6862210"/>
              <a:gd name="connsiteX9" fmla="*/ 10298447 w 12238391"/>
              <a:gd name="connsiteY9" fmla="*/ 6862210 h 6862210"/>
              <a:gd name="connsiteX10" fmla="*/ 10063535 w 12238391"/>
              <a:gd name="connsiteY10" fmla="*/ 6421955 h 6862210"/>
              <a:gd name="connsiteX11" fmla="*/ 2544922 w 12238391"/>
              <a:gd name="connsiteY11" fmla="*/ 6423190 h 6862210"/>
              <a:gd name="connsiteX12" fmla="*/ 1839580 w 12238391"/>
              <a:gd name="connsiteY12" fmla="*/ 5154236 h 6862210"/>
              <a:gd name="connsiteX13" fmla="*/ 1279525 w 12238391"/>
              <a:gd name="connsiteY13" fmla="*/ 5153025 h 6862210"/>
              <a:gd name="connsiteX14" fmla="*/ 0 w 12238391"/>
              <a:gd name="connsiteY14" fmla="*/ 3002117 h 686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38391" h="6862210">
                <a:moveTo>
                  <a:pt x="0" y="3002117"/>
                </a:moveTo>
                <a:cubicBezTo>
                  <a:pt x="536" y="1914863"/>
                  <a:pt x="23649" y="1087254"/>
                  <a:pt x="24185" y="0"/>
                </a:cubicBezTo>
                <a:lnTo>
                  <a:pt x="1941866" y="2106"/>
                </a:lnTo>
                <a:lnTo>
                  <a:pt x="2179991" y="430731"/>
                </a:lnTo>
                <a:lnTo>
                  <a:pt x="9700929" y="449163"/>
                </a:lnTo>
                <a:lnTo>
                  <a:pt x="10376889" y="1642169"/>
                </a:lnTo>
                <a:lnTo>
                  <a:pt x="10926216" y="1628775"/>
                </a:lnTo>
                <a:lnTo>
                  <a:pt x="12219341" y="3806626"/>
                </a:lnTo>
                <a:lnTo>
                  <a:pt x="12238391" y="6853237"/>
                </a:lnTo>
                <a:lnTo>
                  <a:pt x="10298447" y="6862210"/>
                </a:lnTo>
                <a:lnTo>
                  <a:pt x="10063535" y="6421955"/>
                </a:lnTo>
                <a:lnTo>
                  <a:pt x="2544922" y="6423190"/>
                </a:lnTo>
                <a:cubicBezTo>
                  <a:pt x="2392887" y="6181886"/>
                  <a:pt x="1856501" y="5250549"/>
                  <a:pt x="1839580" y="5154236"/>
                </a:cubicBezTo>
                <a:lnTo>
                  <a:pt x="1279525" y="5153025"/>
                </a:lnTo>
                <a:cubicBezTo>
                  <a:pt x="903287" y="4495616"/>
                  <a:pt x="376238" y="3659526"/>
                  <a:pt x="0" y="30021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2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с_рисунком_текст_2_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B5672AE0-6E16-40D2-B653-10D589F1D8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832" y="0"/>
            <a:ext cx="12201832" cy="2468166"/>
          </a:xfrm>
          <a:custGeom>
            <a:avLst/>
            <a:gdLst>
              <a:gd name="connsiteX0" fmla="*/ 0 w 12192000"/>
              <a:gd name="connsiteY0" fmla="*/ 619522 h 2478088"/>
              <a:gd name="connsiteX1" fmla="*/ 619522 w 12192000"/>
              <a:gd name="connsiteY1" fmla="*/ 619522 h 2478088"/>
              <a:gd name="connsiteX2" fmla="*/ 619522 w 12192000"/>
              <a:gd name="connsiteY2" fmla="*/ 0 h 2478088"/>
              <a:gd name="connsiteX3" fmla="*/ 11572478 w 12192000"/>
              <a:gd name="connsiteY3" fmla="*/ 0 h 2478088"/>
              <a:gd name="connsiteX4" fmla="*/ 11572478 w 12192000"/>
              <a:gd name="connsiteY4" fmla="*/ 619522 h 2478088"/>
              <a:gd name="connsiteX5" fmla="*/ 12192000 w 12192000"/>
              <a:gd name="connsiteY5" fmla="*/ 619522 h 2478088"/>
              <a:gd name="connsiteX6" fmla="*/ 12192000 w 12192000"/>
              <a:gd name="connsiteY6" fmla="*/ 1858566 h 2478088"/>
              <a:gd name="connsiteX7" fmla="*/ 11572478 w 12192000"/>
              <a:gd name="connsiteY7" fmla="*/ 1858566 h 2478088"/>
              <a:gd name="connsiteX8" fmla="*/ 11572478 w 12192000"/>
              <a:gd name="connsiteY8" fmla="*/ 2478088 h 2478088"/>
              <a:gd name="connsiteX9" fmla="*/ 619522 w 12192000"/>
              <a:gd name="connsiteY9" fmla="*/ 2478088 h 2478088"/>
              <a:gd name="connsiteX10" fmla="*/ 619522 w 12192000"/>
              <a:gd name="connsiteY10" fmla="*/ 1858566 h 2478088"/>
              <a:gd name="connsiteX11" fmla="*/ 0 w 12192000"/>
              <a:gd name="connsiteY11" fmla="*/ 1858566 h 2478088"/>
              <a:gd name="connsiteX12" fmla="*/ 0 w 12192000"/>
              <a:gd name="connsiteY12" fmla="*/ 619522 h 2478088"/>
              <a:gd name="connsiteX0" fmla="*/ 0 w 12192000"/>
              <a:gd name="connsiteY0" fmla="*/ 619522 h 2478088"/>
              <a:gd name="connsiteX1" fmla="*/ 619522 w 12192000"/>
              <a:gd name="connsiteY1" fmla="*/ 619522 h 2478088"/>
              <a:gd name="connsiteX2" fmla="*/ 5014541 w 12192000"/>
              <a:gd name="connsiteY2" fmla="*/ 0 h 2478088"/>
              <a:gd name="connsiteX3" fmla="*/ 11572478 w 12192000"/>
              <a:gd name="connsiteY3" fmla="*/ 0 h 2478088"/>
              <a:gd name="connsiteX4" fmla="*/ 11572478 w 12192000"/>
              <a:gd name="connsiteY4" fmla="*/ 619522 h 2478088"/>
              <a:gd name="connsiteX5" fmla="*/ 12192000 w 12192000"/>
              <a:gd name="connsiteY5" fmla="*/ 619522 h 2478088"/>
              <a:gd name="connsiteX6" fmla="*/ 12192000 w 12192000"/>
              <a:gd name="connsiteY6" fmla="*/ 1858566 h 2478088"/>
              <a:gd name="connsiteX7" fmla="*/ 11572478 w 12192000"/>
              <a:gd name="connsiteY7" fmla="*/ 1858566 h 2478088"/>
              <a:gd name="connsiteX8" fmla="*/ 11572478 w 12192000"/>
              <a:gd name="connsiteY8" fmla="*/ 2478088 h 2478088"/>
              <a:gd name="connsiteX9" fmla="*/ 619522 w 12192000"/>
              <a:gd name="connsiteY9" fmla="*/ 2478088 h 2478088"/>
              <a:gd name="connsiteX10" fmla="*/ 619522 w 12192000"/>
              <a:gd name="connsiteY10" fmla="*/ 1858566 h 2478088"/>
              <a:gd name="connsiteX11" fmla="*/ 0 w 12192000"/>
              <a:gd name="connsiteY11" fmla="*/ 1858566 h 2478088"/>
              <a:gd name="connsiteX12" fmla="*/ 0 w 12192000"/>
              <a:gd name="connsiteY12" fmla="*/ 619522 h 2478088"/>
              <a:gd name="connsiteX0" fmla="*/ 0 w 12192000"/>
              <a:gd name="connsiteY0" fmla="*/ 619522 h 2478088"/>
              <a:gd name="connsiteX1" fmla="*/ 5014541 w 12192000"/>
              <a:gd name="connsiteY1" fmla="*/ 295058 h 2478088"/>
              <a:gd name="connsiteX2" fmla="*/ 5014541 w 12192000"/>
              <a:gd name="connsiteY2" fmla="*/ 0 h 2478088"/>
              <a:gd name="connsiteX3" fmla="*/ 11572478 w 12192000"/>
              <a:gd name="connsiteY3" fmla="*/ 0 h 2478088"/>
              <a:gd name="connsiteX4" fmla="*/ 11572478 w 12192000"/>
              <a:gd name="connsiteY4" fmla="*/ 619522 h 2478088"/>
              <a:gd name="connsiteX5" fmla="*/ 12192000 w 12192000"/>
              <a:gd name="connsiteY5" fmla="*/ 619522 h 2478088"/>
              <a:gd name="connsiteX6" fmla="*/ 12192000 w 12192000"/>
              <a:gd name="connsiteY6" fmla="*/ 1858566 h 2478088"/>
              <a:gd name="connsiteX7" fmla="*/ 11572478 w 12192000"/>
              <a:gd name="connsiteY7" fmla="*/ 1858566 h 2478088"/>
              <a:gd name="connsiteX8" fmla="*/ 11572478 w 12192000"/>
              <a:gd name="connsiteY8" fmla="*/ 2478088 h 2478088"/>
              <a:gd name="connsiteX9" fmla="*/ 619522 w 12192000"/>
              <a:gd name="connsiteY9" fmla="*/ 2478088 h 2478088"/>
              <a:gd name="connsiteX10" fmla="*/ 619522 w 12192000"/>
              <a:gd name="connsiteY10" fmla="*/ 1858566 h 2478088"/>
              <a:gd name="connsiteX11" fmla="*/ 0 w 12192000"/>
              <a:gd name="connsiteY11" fmla="*/ 1858566 h 2478088"/>
              <a:gd name="connsiteX12" fmla="*/ 0 w 12192000"/>
              <a:gd name="connsiteY12" fmla="*/ 619522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629354 w 12201832"/>
              <a:gd name="connsiteY9" fmla="*/ 2478088 h 2478088"/>
              <a:gd name="connsiteX10" fmla="*/ 629354 w 12201832"/>
              <a:gd name="connsiteY10" fmla="*/ 1858566 h 2478088"/>
              <a:gd name="connsiteX11" fmla="*/ 9832 w 12201832"/>
              <a:gd name="connsiteY11" fmla="*/ 1858566 h 2478088"/>
              <a:gd name="connsiteX12" fmla="*/ 0 w 12201832"/>
              <a:gd name="connsiteY12" fmla="*/ 295057 h 2478088"/>
              <a:gd name="connsiteX0" fmla="*/ 945 w 12202777"/>
              <a:gd name="connsiteY0" fmla="*/ 295057 h 2478088"/>
              <a:gd name="connsiteX1" fmla="*/ 5025318 w 12202777"/>
              <a:gd name="connsiteY1" fmla="*/ 295058 h 2478088"/>
              <a:gd name="connsiteX2" fmla="*/ 5025318 w 12202777"/>
              <a:gd name="connsiteY2" fmla="*/ 0 h 2478088"/>
              <a:gd name="connsiteX3" fmla="*/ 11583255 w 12202777"/>
              <a:gd name="connsiteY3" fmla="*/ 0 h 2478088"/>
              <a:gd name="connsiteX4" fmla="*/ 11583255 w 12202777"/>
              <a:gd name="connsiteY4" fmla="*/ 619522 h 2478088"/>
              <a:gd name="connsiteX5" fmla="*/ 12202777 w 12202777"/>
              <a:gd name="connsiteY5" fmla="*/ 619522 h 2478088"/>
              <a:gd name="connsiteX6" fmla="*/ 12202777 w 12202777"/>
              <a:gd name="connsiteY6" fmla="*/ 1858566 h 2478088"/>
              <a:gd name="connsiteX7" fmla="*/ 11583255 w 12202777"/>
              <a:gd name="connsiteY7" fmla="*/ 1858566 h 2478088"/>
              <a:gd name="connsiteX8" fmla="*/ 11583255 w 12202777"/>
              <a:gd name="connsiteY8" fmla="*/ 2478088 h 2478088"/>
              <a:gd name="connsiteX9" fmla="*/ 630299 w 12202777"/>
              <a:gd name="connsiteY9" fmla="*/ 2478088 h 2478088"/>
              <a:gd name="connsiteX10" fmla="*/ 630299 w 12202777"/>
              <a:gd name="connsiteY10" fmla="*/ 1858566 h 2478088"/>
              <a:gd name="connsiteX11" fmla="*/ 945 w 12202777"/>
              <a:gd name="connsiteY11" fmla="*/ 1730746 h 2478088"/>
              <a:gd name="connsiteX12" fmla="*/ 945 w 12202777"/>
              <a:gd name="connsiteY12" fmla="*/ 295057 h 2478088"/>
              <a:gd name="connsiteX0" fmla="*/ 945 w 12202777"/>
              <a:gd name="connsiteY0" fmla="*/ 295057 h 2478088"/>
              <a:gd name="connsiteX1" fmla="*/ 5025318 w 12202777"/>
              <a:gd name="connsiteY1" fmla="*/ 295058 h 2478088"/>
              <a:gd name="connsiteX2" fmla="*/ 5025318 w 12202777"/>
              <a:gd name="connsiteY2" fmla="*/ 0 h 2478088"/>
              <a:gd name="connsiteX3" fmla="*/ 11583255 w 12202777"/>
              <a:gd name="connsiteY3" fmla="*/ 0 h 2478088"/>
              <a:gd name="connsiteX4" fmla="*/ 11583255 w 12202777"/>
              <a:gd name="connsiteY4" fmla="*/ 619522 h 2478088"/>
              <a:gd name="connsiteX5" fmla="*/ 12202777 w 12202777"/>
              <a:gd name="connsiteY5" fmla="*/ 619522 h 2478088"/>
              <a:gd name="connsiteX6" fmla="*/ 12202777 w 12202777"/>
              <a:gd name="connsiteY6" fmla="*/ 1858566 h 2478088"/>
              <a:gd name="connsiteX7" fmla="*/ 11583255 w 12202777"/>
              <a:gd name="connsiteY7" fmla="*/ 1858566 h 2478088"/>
              <a:gd name="connsiteX8" fmla="*/ 11583255 w 12202777"/>
              <a:gd name="connsiteY8" fmla="*/ 2478088 h 2478088"/>
              <a:gd name="connsiteX9" fmla="*/ 630299 w 12202777"/>
              <a:gd name="connsiteY9" fmla="*/ 2478088 h 2478088"/>
              <a:gd name="connsiteX10" fmla="*/ 4464879 w 12202777"/>
              <a:gd name="connsiteY10" fmla="*/ 1730746 h 2478088"/>
              <a:gd name="connsiteX11" fmla="*/ 945 w 12202777"/>
              <a:gd name="connsiteY11" fmla="*/ 1730746 h 2478088"/>
              <a:gd name="connsiteX12" fmla="*/ 945 w 12202777"/>
              <a:gd name="connsiteY12" fmla="*/ 295057 h 2478088"/>
              <a:gd name="connsiteX0" fmla="*/ 945 w 12202777"/>
              <a:gd name="connsiteY0" fmla="*/ 295057 h 2478088"/>
              <a:gd name="connsiteX1" fmla="*/ 5025318 w 12202777"/>
              <a:gd name="connsiteY1" fmla="*/ 295058 h 2478088"/>
              <a:gd name="connsiteX2" fmla="*/ 5025318 w 12202777"/>
              <a:gd name="connsiteY2" fmla="*/ 0 h 2478088"/>
              <a:gd name="connsiteX3" fmla="*/ 11583255 w 12202777"/>
              <a:gd name="connsiteY3" fmla="*/ 0 h 2478088"/>
              <a:gd name="connsiteX4" fmla="*/ 11583255 w 12202777"/>
              <a:gd name="connsiteY4" fmla="*/ 619522 h 2478088"/>
              <a:gd name="connsiteX5" fmla="*/ 12202777 w 12202777"/>
              <a:gd name="connsiteY5" fmla="*/ 619522 h 2478088"/>
              <a:gd name="connsiteX6" fmla="*/ 12202777 w 12202777"/>
              <a:gd name="connsiteY6" fmla="*/ 1858566 h 2478088"/>
              <a:gd name="connsiteX7" fmla="*/ 11583255 w 12202777"/>
              <a:gd name="connsiteY7" fmla="*/ 1858566 h 2478088"/>
              <a:gd name="connsiteX8" fmla="*/ 11583255 w 12202777"/>
              <a:gd name="connsiteY8" fmla="*/ 2478088 h 2478088"/>
              <a:gd name="connsiteX9" fmla="*/ 4464879 w 12202777"/>
              <a:gd name="connsiteY9" fmla="*/ 2330604 h 2478088"/>
              <a:gd name="connsiteX10" fmla="*/ 4464879 w 12202777"/>
              <a:gd name="connsiteY10" fmla="*/ 1730746 h 2478088"/>
              <a:gd name="connsiteX11" fmla="*/ 945 w 12202777"/>
              <a:gd name="connsiteY11" fmla="*/ 1730746 h 2478088"/>
              <a:gd name="connsiteX12" fmla="*/ 945 w 12202777"/>
              <a:gd name="connsiteY12" fmla="*/ 295057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4463934 w 12201832"/>
              <a:gd name="connsiteY9" fmla="*/ 2330604 h 2478088"/>
              <a:gd name="connsiteX10" fmla="*/ 4463934 w 12201832"/>
              <a:gd name="connsiteY10" fmla="*/ 1730746 h 2478088"/>
              <a:gd name="connsiteX11" fmla="*/ 19664 w 12201832"/>
              <a:gd name="connsiteY11" fmla="*/ 1730746 h 2478088"/>
              <a:gd name="connsiteX12" fmla="*/ 0 w 12201832"/>
              <a:gd name="connsiteY12" fmla="*/ 295057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4463934 w 12201832"/>
              <a:gd name="connsiteY9" fmla="*/ 2330604 h 2478088"/>
              <a:gd name="connsiteX10" fmla="*/ 4463934 w 12201832"/>
              <a:gd name="connsiteY10" fmla="*/ 1730746 h 2478088"/>
              <a:gd name="connsiteX11" fmla="*/ 9832 w 12201832"/>
              <a:gd name="connsiteY11" fmla="*/ 1730746 h 2478088"/>
              <a:gd name="connsiteX12" fmla="*/ 0 w 12201832"/>
              <a:gd name="connsiteY12" fmla="*/ 295057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4463934 w 12201832"/>
              <a:gd name="connsiteY9" fmla="*/ 2330604 h 2478088"/>
              <a:gd name="connsiteX10" fmla="*/ 4414773 w 12201832"/>
              <a:gd name="connsiteY10" fmla="*/ 1740579 h 2478088"/>
              <a:gd name="connsiteX11" fmla="*/ 9832 w 12201832"/>
              <a:gd name="connsiteY11" fmla="*/ 1730746 h 2478088"/>
              <a:gd name="connsiteX12" fmla="*/ 0 w 12201832"/>
              <a:gd name="connsiteY12" fmla="*/ 295057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4463934 w 12201832"/>
              <a:gd name="connsiteY9" fmla="*/ 2330604 h 2478088"/>
              <a:gd name="connsiteX10" fmla="*/ 4414773 w 12201832"/>
              <a:gd name="connsiteY10" fmla="*/ 1730747 h 2478088"/>
              <a:gd name="connsiteX11" fmla="*/ 9832 w 12201832"/>
              <a:gd name="connsiteY11" fmla="*/ 1730746 h 2478088"/>
              <a:gd name="connsiteX12" fmla="*/ 0 w 12201832"/>
              <a:gd name="connsiteY12" fmla="*/ 295057 h 2478088"/>
              <a:gd name="connsiteX0" fmla="*/ 0 w 12201832"/>
              <a:gd name="connsiteY0" fmla="*/ 295057 h 2478088"/>
              <a:gd name="connsiteX1" fmla="*/ 5024373 w 12201832"/>
              <a:gd name="connsiteY1" fmla="*/ 295058 h 2478088"/>
              <a:gd name="connsiteX2" fmla="*/ 5024373 w 12201832"/>
              <a:gd name="connsiteY2" fmla="*/ 0 h 2478088"/>
              <a:gd name="connsiteX3" fmla="*/ 11582310 w 12201832"/>
              <a:gd name="connsiteY3" fmla="*/ 0 h 2478088"/>
              <a:gd name="connsiteX4" fmla="*/ 11582310 w 12201832"/>
              <a:gd name="connsiteY4" fmla="*/ 619522 h 2478088"/>
              <a:gd name="connsiteX5" fmla="*/ 12201832 w 12201832"/>
              <a:gd name="connsiteY5" fmla="*/ 619522 h 2478088"/>
              <a:gd name="connsiteX6" fmla="*/ 12201832 w 12201832"/>
              <a:gd name="connsiteY6" fmla="*/ 1858566 h 2478088"/>
              <a:gd name="connsiteX7" fmla="*/ 11582310 w 12201832"/>
              <a:gd name="connsiteY7" fmla="*/ 1858566 h 2478088"/>
              <a:gd name="connsiteX8" fmla="*/ 11582310 w 12201832"/>
              <a:gd name="connsiteY8" fmla="*/ 2478088 h 2478088"/>
              <a:gd name="connsiteX9" fmla="*/ 4404940 w 12201832"/>
              <a:gd name="connsiteY9" fmla="*/ 2340436 h 2478088"/>
              <a:gd name="connsiteX10" fmla="*/ 4414773 w 12201832"/>
              <a:gd name="connsiteY10" fmla="*/ 1730747 h 2478088"/>
              <a:gd name="connsiteX11" fmla="*/ 9832 w 12201832"/>
              <a:gd name="connsiteY11" fmla="*/ 1730746 h 2478088"/>
              <a:gd name="connsiteX12" fmla="*/ 0 w 12201832"/>
              <a:gd name="connsiteY12" fmla="*/ 295057 h 2478088"/>
              <a:gd name="connsiteX0" fmla="*/ 0 w 12201832"/>
              <a:gd name="connsiteY0" fmla="*/ 295057 h 2340436"/>
              <a:gd name="connsiteX1" fmla="*/ 5024373 w 12201832"/>
              <a:gd name="connsiteY1" fmla="*/ 295058 h 2340436"/>
              <a:gd name="connsiteX2" fmla="*/ 5024373 w 12201832"/>
              <a:gd name="connsiteY2" fmla="*/ 0 h 2340436"/>
              <a:gd name="connsiteX3" fmla="*/ 11582310 w 12201832"/>
              <a:gd name="connsiteY3" fmla="*/ 0 h 2340436"/>
              <a:gd name="connsiteX4" fmla="*/ 11582310 w 12201832"/>
              <a:gd name="connsiteY4" fmla="*/ 619522 h 2340436"/>
              <a:gd name="connsiteX5" fmla="*/ 12201832 w 12201832"/>
              <a:gd name="connsiteY5" fmla="*/ 619522 h 2340436"/>
              <a:gd name="connsiteX6" fmla="*/ 12201832 w 12201832"/>
              <a:gd name="connsiteY6" fmla="*/ 1858566 h 2340436"/>
              <a:gd name="connsiteX7" fmla="*/ 11582310 w 12201832"/>
              <a:gd name="connsiteY7" fmla="*/ 1858566 h 2340436"/>
              <a:gd name="connsiteX8" fmla="*/ 7816555 w 12201832"/>
              <a:gd name="connsiteY8" fmla="*/ 2320772 h 2340436"/>
              <a:gd name="connsiteX9" fmla="*/ 4404940 w 12201832"/>
              <a:gd name="connsiteY9" fmla="*/ 2340436 h 2340436"/>
              <a:gd name="connsiteX10" fmla="*/ 4414773 w 12201832"/>
              <a:gd name="connsiteY10" fmla="*/ 1730747 h 2340436"/>
              <a:gd name="connsiteX11" fmla="*/ 9832 w 12201832"/>
              <a:gd name="connsiteY11" fmla="*/ 1730746 h 2340436"/>
              <a:gd name="connsiteX12" fmla="*/ 0 w 12201832"/>
              <a:gd name="connsiteY12" fmla="*/ 295057 h 234043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1582310 w 12201832"/>
              <a:gd name="connsiteY4" fmla="*/ 619522 h 2468166"/>
              <a:gd name="connsiteX5" fmla="*/ 12201832 w 12201832"/>
              <a:gd name="connsiteY5" fmla="*/ 619522 h 2468166"/>
              <a:gd name="connsiteX6" fmla="*/ 12201832 w 12201832"/>
              <a:gd name="connsiteY6" fmla="*/ 1858566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04940 w 12201832"/>
              <a:gd name="connsiteY9" fmla="*/ 2340436 h 2468166"/>
              <a:gd name="connsiteX10" fmla="*/ 4414773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1582310 w 12201832"/>
              <a:gd name="connsiteY4" fmla="*/ 619522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04940 w 12201832"/>
              <a:gd name="connsiteY9" fmla="*/ 2340436 h 2468166"/>
              <a:gd name="connsiteX10" fmla="*/ 4414773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04940 w 12201832"/>
              <a:gd name="connsiteY9" fmla="*/ 2340436 h 2468166"/>
              <a:gd name="connsiteX10" fmla="*/ 4414773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04940 w 12201832"/>
              <a:gd name="connsiteY9" fmla="*/ 234043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33515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16555 w 12201832"/>
              <a:gd name="connsiteY8" fmla="*/ 2320772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65716 w 12201832"/>
              <a:gd name="connsiteY7" fmla="*/ 2468166 h 2468166"/>
              <a:gd name="connsiteX8" fmla="*/ 7849893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46666 w 12201832"/>
              <a:gd name="connsiteY7" fmla="*/ 2468166 h 2468166"/>
              <a:gd name="connsiteX8" fmla="*/ 7849893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46666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48501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62788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201832 w 12201832"/>
              <a:gd name="connsiteY6" fmla="*/ 2462788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24373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197070 w 12201832"/>
              <a:gd name="connsiteY6" fmla="*/ 2467551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10085 w 12201832"/>
              <a:gd name="connsiteY1" fmla="*/ 295058 h 2468166"/>
              <a:gd name="connsiteX2" fmla="*/ 502437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197070 w 12201832"/>
              <a:gd name="connsiteY6" fmla="*/ 2467551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  <a:gd name="connsiteX0" fmla="*/ 0 w 12201832"/>
              <a:gd name="connsiteY0" fmla="*/ 295057 h 2468166"/>
              <a:gd name="connsiteX1" fmla="*/ 5010085 w 12201832"/>
              <a:gd name="connsiteY1" fmla="*/ 295058 h 2468166"/>
              <a:gd name="connsiteX2" fmla="*/ 5005323 w 12201832"/>
              <a:gd name="connsiteY2" fmla="*/ 0 h 2468166"/>
              <a:gd name="connsiteX3" fmla="*/ 11582310 w 12201832"/>
              <a:gd name="connsiteY3" fmla="*/ 0 h 2468166"/>
              <a:gd name="connsiteX4" fmla="*/ 12201742 w 12201832"/>
              <a:gd name="connsiteY4" fmla="*/ 89 h 2468166"/>
              <a:gd name="connsiteX5" fmla="*/ 12201832 w 12201832"/>
              <a:gd name="connsiteY5" fmla="*/ 619522 h 2468166"/>
              <a:gd name="connsiteX6" fmla="*/ 12197070 w 12201832"/>
              <a:gd name="connsiteY6" fmla="*/ 2467551 h 2468166"/>
              <a:gd name="connsiteX7" fmla="*/ 7841903 w 12201832"/>
              <a:gd name="connsiteY7" fmla="*/ 2468166 h 2468166"/>
              <a:gd name="connsiteX8" fmla="*/ 7840368 w 12201832"/>
              <a:gd name="connsiteY8" fmla="*/ 2316010 h 2468166"/>
              <a:gd name="connsiteX9" fmla="*/ 4438277 w 12201832"/>
              <a:gd name="connsiteY9" fmla="*/ 2321386 h 2468166"/>
              <a:gd name="connsiteX10" fmla="*/ 4438586 w 12201832"/>
              <a:gd name="connsiteY10" fmla="*/ 1730747 h 2468166"/>
              <a:gd name="connsiteX11" fmla="*/ 9832 w 12201832"/>
              <a:gd name="connsiteY11" fmla="*/ 1730746 h 2468166"/>
              <a:gd name="connsiteX12" fmla="*/ 0 w 12201832"/>
              <a:gd name="connsiteY12" fmla="*/ 295057 h 24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01832" h="2468166">
                <a:moveTo>
                  <a:pt x="0" y="295057"/>
                </a:moveTo>
                <a:lnTo>
                  <a:pt x="5010085" y="295058"/>
                </a:lnTo>
                <a:cubicBezTo>
                  <a:pt x="5008498" y="196705"/>
                  <a:pt x="5006910" y="98353"/>
                  <a:pt x="5005323" y="0"/>
                </a:cubicBezTo>
                <a:lnTo>
                  <a:pt x="11582310" y="0"/>
                </a:lnTo>
                <a:lnTo>
                  <a:pt x="12201742" y="89"/>
                </a:lnTo>
                <a:cubicBezTo>
                  <a:pt x="12201772" y="206567"/>
                  <a:pt x="12201802" y="413044"/>
                  <a:pt x="12201832" y="619522"/>
                </a:cubicBezTo>
                <a:cubicBezTo>
                  <a:pt x="12200245" y="1235532"/>
                  <a:pt x="12198657" y="1851541"/>
                  <a:pt x="12197070" y="2467551"/>
                </a:cubicBezTo>
                <a:lnTo>
                  <a:pt x="7841903" y="2468166"/>
                </a:lnTo>
                <a:cubicBezTo>
                  <a:pt x="7842979" y="2417447"/>
                  <a:pt x="7839292" y="2366729"/>
                  <a:pt x="7840368" y="2316010"/>
                </a:cubicBezTo>
                <a:lnTo>
                  <a:pt x="4438277" y="2321386"/>
                </a:lnTo>
                <a:cubicBezTo>
                  <a:pt x="4439967" y="2124506"/>
                  <a:pt x="4436896" y="1927627"/>
                  <a:pt x="4438586" y="1730747"/>
                </a:cubicBezTo>
                <a:lnTo>
                  <a:pt x="9832" y="1730746"/>
                </a:lnTo>
                <a:cubicBezTo>
                  <a:pt x="6555" y="1209576"/>
                  <a:pt x="3277" y="816227"/>
                  <a:pt x="0" y="2950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anchor="ctr" anchorCtr="1"/>
          <a:lstStyle>
            <a:lvl1pPr marL="0" indent="0" algn="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6D0C6D7-6431-4B4B-B1F2-CDC9A71395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849" y="2822575"/>
            <a:ext cx="11739511" cy="11303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239F8C6-B9C7-410D-8F11-669B1639D3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849" y="4129088"/>
            <a:ext cx="5614989" cy="248761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4AC3C493-FC5B-4805-A4EA-A15597297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162" y="4129088"/>
            <a:ext cx="5556198" cy="248761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0FE99E-3571-4BB4-9EFA-D67B154618C3}"/>
              </a:ext>
            </a:extLst>
          </p:cNvPr>
          <p:cNvSpPr/>
          <p:nvPr userDrawn="1"/>
        </p:nvSpPr>
        <p:spPr>
          <a:xfrm>
            <a:off x="-9832" y="0"/>
            <a:ext cx="5010810" cy="290513"/>
          </a:xfrm>
          <a:prstGeom prst="rect">
            <a:avLst/>
          </a:prstGeom>
          <a:solidFill>
            <a:srgbClr val="0057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C88904-7E8E-4B5B-934A-0D102104CBB5}"/>
              </a:ext>
            </a:extLst>
          </p:cNvPr>
          <p:cNvSpPr/>
          <p:nvPr userDrawn="1"/>
        </p:nvSpPr>
        <p:spPr>
          <a:xfrm>
            <a:off x="-9833" y="2314222"/>
            <a:ext cx="7848907" cy="330157"/>
          </a:xfrm>
          <a:prstGeom prst="rect">
            <a:avLst/>
          </a:prstGeom>
          <a:solidFill>
            <a:srgbClr val="00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F551B9-0199-462E-A3C9-F030F566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32" y="1724025"/>
            <a:ext cx="4435076" cy="920354"/>
          </a:xfr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20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16CCCA-D86E-4A61-8E76-1627CCF4F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867" y="3241736"/>
            <a:ext cx="11227338" cy="293293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4A94907-FCB6-4422-978D-A0702531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5" y="0"/>
            <a:ext cx="7315200" cy="904568"/>
          </a:xfr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453E3C-CF84-4443-995F-F784BC79E5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03120" y="6597141"/>
            <a:ext cx="12928250" cy="265779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D436FD4B-2F79-40B7-B17E-9ECB2C4AA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325" y="1052052"/>
            <a:ext cx="11226800" cy="176734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658C4A5F-84B5-4C34-973A-85FF17B33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613" y="4002088"/>
            <a:ext cx="1612900" cy="1425575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 algn="ctr">
              <a:buNone/>
              <a:defRPr/>
            </a:lvl4pPr>
          </a:lstStyle>
          <a:p>
            <a:pPr lvl="0"/>
            <a:r>
              <a:rPr lang="ru-RU" dirty="0"/>
              <a:t>ШАГ 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B0A44998-E14F-4F9F-AED7-F5F10EADCA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68226" y="3995483"/>
            <a:ext cx="1612900" cy="1425575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 algn="ctr">
              <a:buNone/>
              <a:defRPr/>
            </a:lvl4pPr>
          </a:lstStyle>
          <a:p>
            <a:pPr lvl="0"/>
            <a:r>
              <a:rPr lang="ru-RU" dirty="0"/>
              <a:t>ШАГ 2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25A13304-472A-4951-AA60-A6B9612FAE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2264" y="3995483"/>
            <a:ext cx="1612900" cy="1425575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 algn="ctr">
              <a:buNone/>
              <a:defRPr/>
            </a:lvl4pPr>
          </a:lstStyle>
          <a:p>
            <a:pPr lvl="0"/>
            <a:r>
              <a:rPr lang="ru-RU" dirty="0"/>
              <a:t>ШАГ 3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2C18B1C2-6C9D-44C7-BB11-642824ED7D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6302" y="3995414"/>
            <a:ext cx="1612900" cy="1425575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 algn="ctr">
              <a:buNone/>
              <a:defRPr/>
            </a:lvl4pPr>
          </a:lstStyle>
          <a:p>
            <a:pPr lvl="0"/>
            <a:r>
              <a:rPr lang="ru-RU" dirty="0"/>
              <a:t>ШАГ 4</a:t>
            </a:r>
          </a:p>
        </p:txBody>
      </p:sp>
    </p:spTree>
    <p:extLst>
      <p:ext uri="{BB962C8B-B14F-4D97-AF65-F5344CB8AC3E}">
        <p14:creationId xmlns:p14="http://schemas.microsoft.com/office/powerpoint/2010/main" val="336500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_рисунок_под_углом_и_текст_на_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40FB53F4-DC0D-4E73-9309-2158CF23A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5" y="0"/>
            <a:ext cx="5192713" cy="6858000"/>
          </a:xfrm>
          <a:prstGeom prst="parallelogram">
            <a:avLst>
              <a:gd name="adj" fmla="val 13627"/>
            </a:avLst>
          </a:prstGeo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54764D0-2723-4EA1-9107-C7C63259CA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247775"/>
            <a:ext cx="5854700" cy="53943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E6F36DA-ADA1-442A-A579-991D9999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1" y="215900"/>
            <a:ext cx="6791324" cy="811096"/>
          </a:xfrm>
          <a:prstGeom prst="parallelogram">
            <a:avLst>
              <a:gd name="adj" fmla="val 10908"/>
            </a:avLst>
          </a:prstGeo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F324FF8-D23D-40A7-BD8E-4F8D9958A364}"/>
              </a:ext>
            </a:extLst>
          </p:cNvPr>
          <p:cNvSpPr/>
          <p:nvPr userDrawn="1"/>
        </p:nvSpPr>
        <p:spPr>
          <a:xfrm>
            <a:off x="-2105025" y="0"/>
            <a:ext cx="2809875" cy="6858000"/>
          </a:xfrm>
          <a:prstGeom prst="parallelogram">
            <a:avLst>
              <a:gd name="adj" fmla="val 25167"/>
            </a:avLst>
          </a:prstGeom>
          <a:solidFill>
            <a:srgbClr val="00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BDEAB289-E3E5-46A9-8C76-936C11E90501}"/>
              </a:ext>
            </a:extLst>
          </p:cNvPr>
          <p:cNvSpPr/>
          <p:nvPr userDrawn="1"/>
        </p:nvSpPr>
        <p:spPr>
          <a:xfrm>
            <a:off x="4505326" y="0"/>
            <a:ext cx="983456" cy="6858000"/>
          </a:xfrm>
          <a:prstGeom prst="parallelogram">
            <a:avLst>
              <a:gd name="adj" fmla="val 71656"/>
            </a:avLst>
          </a:prstGeom>
          <a:solidFill>
            <a:srgbClr val="00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7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_рисунок_и_текст_на_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253467-B44D-4DAC-9E18-C0F6FAE16382}"/>
              </a:ext>
            </a:extLst>
          </p:cNvPr>
          <p:cNvSpPr/>
          <p:nvPr userDrawn="1"/>
        </p:nvSpPr>
        <p:spPr>
          <a:xfrm>
            <a:off x="5433756" y="0"/>
            <a:ext cx="347920" cy="6858000"/>
          </a:xfrm>
          <a:prstGeom prst="rect">
            <a:avLst/>
          </a:prstGeom>
          <a:solidFill>
            <a:srgbClr val="00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138357-2479-4DA9-8341-45F5578D0728}"/>
              </a:ext>
            </a:extLst>
          </p:cNvPr>
          <p:cNvSpPr/>
          <p:nvPr userDrawn="1"/>
        </p:nvSpPr>
        <p:spPr>
          <a:xfrm>
            <a:off x="-91440" y="0"/>
            <a:ext cx="332509" cy="6858000"/>
          </a:xfrm>
          <a:prstGeom prst="rect">
            <a:avLst/>
          </a:prstGeom>
          <a:solidFill>
            <a:srgbClr val="005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40FB53F4-DC0D-4E73-9309-2158CF23A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300" y="0"/>
            <a:ext cx="5192713" cy="6858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54764D0-2723-4EA1-9107-C7C63259CA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7467" y="1361085"/>
            <a:ext cx="4703233" cy="8110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E6F36DA-ADA1-442A-A579-991D9999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5900"/>
            <a:ext cx="6096000" cy="811096"/>
          </a:xfrm>
          <a:solidFill>
            <a:srgbClr val="00579C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ebas Neue Bold" panose="020B0606020202050201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B9B1063-D91F-4B61-B65A-AF53DB672331}"/>
              </a:ext>
            </a:extLst>
          </p:cNvPr>
          <p:cNvGrpSpPr/>
          <p:nvPr userDrawn="1"/>
        </p:nvGrpSpPr>
        <p:grpSpPr>
          <a:xfrm>
            <a:off x="6148388" y="1375374"/>
            <a:ext cx="928687" cy="830997"/>
            <a:chOff x="6148388" y="1375374"/>
            <a:chExt cx="928687" cy="830997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26E44F2-E193-4F3C-BDBD-F1B793B78C1A}"/>
                </a:ext>
              </a:extLst>
            </p:cNvPr>
            <p:cNvSpPr/>
            <p:nvPr userDrawn="1"/>
          </p:nvSpPr>
          <p:spPr>
            <a:xfrm rot="2700000">
              <a:off x="6247970" y="1399745"/>
              <a:ext cx="733778" cy="733778"/>
            </a:xfrm>
            <a:prstGeom prst="roundRect">
              <a:avLst/>
            </a:prstGeom>
            <a:gradFill flip="none" rotWithShape="1">
              <a:gsLst>
                <a:gs pos="0">
                  <a:srgbClr val="00579C"/>
                </a:gs>
                <a:gs pos="45000">
                  <a:srgbClr val="0084E3"/>
                </a:gs>
                <a:gs pos="100000">
                  <a:srgbClr val="00579C"/>
                </a:gs>
              </a:gsLst>
              <a:lin ang="8700000" scaled="0"/>
              <a:tileRect/>
            </a:gradFill>
            <a:ln>
              <a:gradFill flip="none" rotWithShape="1">
                <a:gsLst>
                  <a:gs pos="0">
                    <a:srgbClr val="00579C"/>
                  </a:gs>
                  <a:gs pos="46000">
                    <a:srgbClr val="0084E3"/>
                  </a:gs>
                  <a:gs pos="100000">
                    <a:srgbClr val="00579C"/>
                  </a:gs>
                </a:gsLst>
                <a:lin ang="6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/>
              <a:endParaRPr lang="ru-RU" sz="4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EEE6E3-7D64-4C26-8921-981CF7E68D14}"/>
                </a:ext>
              </a:extLst>
            </p:cNvPr>
            <p:cNvSpPr txBox="1"/>
            <p:nvPr userDrawn="1"/>
          </p:nvSpPr>
          <p:spPr>
            <a:xfrm>
              <a:off x="6148388" y="1375374"/>
              <a:ext cx="9286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</p:grpSp>
      <p:sp>
        <p:nvSpPr>
          <p:cNvPr id="12" name="Текст 9">
            <a:extLst>
              <a:ext uri="{FF2B5EF4-FFF2-40B4-BE49-F238E27FC236}">
                <a16:creationId xmlns:a16="http://schemas.microsoft.com/office/drawing/2014/main" id="{999D0466-0407-44DE-B008-C40EC7F822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7467" y="2734341"/>
            <a:ext cx="4703233" cy="8110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  <a:p>
            <a:pPr lvl="0"/>
            <a:r>
              <a:rPr lang="ru-RU" dirty="0"/>
              <a:t>Текст слайда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1C16B1D-CBB7-478D-9312-E0B301552060}"/>
              </a:ext>
            </a:extLst>
          </p:cNvPr>
          <p:cNvGrpSpPr/>
          <p:nvPr userDrawn="1"/>
        </p:nvGrpSpPr>
        <p:grpSpPr>
          <a:xfrm>
            <a:off x="6140096" y="2748630"/>
            <a:ext cx="928687" cy="830997"/>
            <a:chOff x="6148388" y="1375374"/>
            <a:chExt cx="928687" cy="830997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DEA60630-56D9-4389-9797-6382C3F43885}"/>
                </a:ext>
              </a:extLst>
            </p:cNvPr>
            <p:cNvSpPr/>
            <p:nvPr userDrawn="1"/>
          </p:nvSpPr>
          <p:spPr>
            <a:xfrm rot="2700000">
              <a:off x="6247970" y="1399745"/>
              <a:ext cx="733778" cy="733778"/>
            </a:xfrm>
            <a:prstGeom prst="roundRect">
              <a:avLst/>
            </a:prstGeom>
            <a:gradFill flip="none" rotWithShape="1">
              <a:gsLst>
                <a:gs pos="0">
                  <a:srgbClr val="00579C"/>
                </a:gs>
                <a:gs pos="45000">
                  <a:srgbClr val="0084E3"/>
                </a:gs>
                <a:gs pos="100000">
                  <a:srgbClr val="00579C"/>
                </a:gs>
              </a:gsLst>
              <a:lin ang="8700000" scaled="0"/>
              <a:tileRect/>
            </a:gradFill>
            <a:ln>
              <a:gradFill flip="none" rotWithShape="1">
                <a:gsLst>
                  <a:gs pos="0">
                    <a:srgbClr val="00579C"/>
                  </a:gs>
                  <a:gs pos="46000">
                    <a:srgbClr val="0084E3"/>
                  </a:gs>
                  <a:gs pos="100000">
                    <a:srgbClr val="00579C"/>
                  </a:gs>
                </a:gsLst>
                <a:lin ang="6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/>
              <a:endParaRPr lang="ru-RU" sz="4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F6AF62-526E-45BA-AD71-7D355E753933}"/>
                </a:ext>
              </a:extLst>
            </p:cNvPr>
            <p:cNvSpPr txBox="1"/>
            <p:nvPr userDrawn="1"/>
          </p:nvSpPr>
          <p:spPr>
            <a:xfrm>
              <a:off x="6148388" y="1375374"/>
              <a:ext cx="9286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6" name="Текст 9">
            <a:extLst>
              <a:ext uri="{FF2B5EF4-FFF2-40B4-BE49-F238E27FC236}">
                <a16:creationId xmlns:a16="http://schemas.microsoft.com/office/drawing/2014/main" id="{3A8FF2BE-73B3-40E4-8968-E7EC87134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7467" y="4106038"/>
            <a:ext cx="4703233" cy="8110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  <a:p>
            <a:pPr lvl="0"/>
            <a:r>
              <a:rPr lang="ru-RU" dirty="0"/>
              <a:t>Текст слайда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470198C-836F-4736-95D1-AC131B4FB960}"/>
              </a:ext>
            </a:extLst>
          </p:cNvPr>
          <p:cNvGrpSpPr/>
          <p:nvPr userDrawn="1"/>
        </p:nvGrpSpPr>
        <p:grpSpPr>
          <a:xfrm>
            <a:off x="6148388" y="4121886"/>
            <a:ext cx="928687" cy="830997"/>
            <a:chOff x="6148388" y="1375374"/>
            <a:chExt cx="928687" cy="830997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9D2E519F-5556-4607-8F73-8910E42A1E24}"/>
                </a:ext>
              </a:extLst>
            </p:cNvPr>
            <p:cNvSpPr/>
            <p:nvPr userDrawn="1"/>
          </p:nvSpPr>
          <p:spPr>
            <a:xfrm rot="2700000">
              <a:off x="6247970" y="1399745"/>
              <a:ext cx="733778" cy="733778"/>
            </a:xfrm>
            <a:prstGeom prst="roundRect">
              <a:avLst/>
            </a:prstGeom>
            <a:gradFill flip="none" rotWithShape="1">
              <a:gsLst>
                <a:gs pos="0">
                  <a:srgbClr val="00579C"/>
                </a:gs>
                <a:gs pos="45000">
                  <a:srgbClr val="0084E3"/>
                </a:gs>
                <a:gs pos="100000">
                  <a:srgbClr val="00579C"/>
                </a:gs>
              </a:gsLst>
              <a:lin ang="8700000" scaled="0"/>
              <a:tileRect/>
            </a:gradFill>
            <a:ln>
              <a:gradFill flip="none" rotWithShape="1">
                <a:gsLst>
                  <a:gs pos="0">
                    <a:srgbClr val="00579C"/>
                  </a:gs>
                  <a:gs pos="46000">
                    <a:srgbClr val="0084E3"/>
                  </a:gs>
                  <a:gs pos="100000">
                    <a:srgbClr val="00579C"/>
                  </a:gs>
                </a:gsLst>
                <a:lin ang="6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/>
              <a:endParaRPr lang="ru-RU" sz="4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0EA587-CB88-4EBC-8D7A-B9F9EDFE6D0A}"/>
                </a:ext>
              </a:extLst>
            </p:cNvPr>
            <p:cNvSpPr txBox="1"/>
            <p:nvPr userDrawn="1"/>
          </p:nvSpPr>
          <p:spPr>
            <a:xfrm>
              <a:off x="6148388" y="1375374"/>
              <a:ext cx="9286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20" name="Текст 9">
            <a:extLst>
              <a:ext uri="{FF2B5EF4-FFF2-40B4-BE49-F238E27FC236}">
                <a16:creationId xmlns:a16="http://schemas.microsoft.com/office/drawing/2014/main" id="{2BEFBFF8-735C-405A-ACF7-3B3DE4E44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7467" y="5477735"/>
            <a:ext cx="4703233" cy="8110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  <a:p>
            <a:pPr lvl="0"/>
            <a:r>
              <a:rPr lang="ru-RU" dirty="0"/>
              <a:t>Текст слайда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9D0E266-C775-4E13-912B-351027E1C2BA}"/>
              </a:ext>
            </a:extLst>
          </p:cNvPr>
          <p:cNvGrpSpPr/>
          <p:nvPr userDrawn="1"/>
        </p:nvGrpSpPr>
        <p:grpSpPr>
          <a:xfrm>
            <a:off x="6148388" y="5495142"/>
            <a:ext cx="928687" cy="830997"/>
            <a:chOff x="6148388" y="1375374"/>
            <a:chExt cx="928687" cy="830997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F4507855-68CB-4BE1-8424-198D0A64E5B0}"/>
                </a:ext>
              </a:extLst>
            </p:cNvPr>
            <p:cNvSpPr/>
            <p:nvPr userDrawn="1"/>
          </p:nvSpPr>
          <p:spPr>
            <a:xfrm rot="2700000">
              <a:off x="6247970" y="1399745"/>
              <a:ext cx="733778" cy="733778"/>
            </a:xfrm>
            <a:prstGeom prst="roundRect">
              <a:avLst/>
            </a:prstGeom>
            <a:gradFill flip="none" rotWithShape="1">
              <a:gsLst>
                <a:gs pos="0">
                  <a:srgbClr val="00579C"/>
                </a:gs>
                <a:gs pos="45000">
                  <a:srgbClr val="0084E3"/>
                </a:gs>
                <a:gs pos="100000">
                  <a:srgbClr val="00579C"/>
                </a:gs>
              </a:gsLst>
              <a:lin ang="8700000" scaled="0"/>
              <a:tileRect/>
            </a:gradFill>
            <a:ln>
              <a:gradFill flip="none" rotWithShape="1">
                <a:gsLst>
                  <a:gs pos="0">
                    <a:srgbClr val="00579C"/>
                  </a:gs>
                  <a:gs pos="46000">
                    <a:srgbClr val="0084E3"/>
                  </a:gs>
                  <a:gs pos="100000">
                    <a:srgbClr val="00579C"/>
                  </a:gs>
                </a:gsLst>
                <a:lin ang="6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1"/>
            <a:lstStyle/>
            <a:p>
              <a:pPr algn="ctr"/>
              <a:endParaRPr lang="ru-RU" sz="4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E19FB2-2EBE-43E3-910D-71FB3276CC99}"/>
                </a:ext>
              </a:extLst>
            </p:cNvPr>
            <p:cNvSpPr txBox="1"/>
            <p:nvPr userDrawn="1"/>
          </p:nvSpPr>
          <p:spPr>
            <a:xfrm>
              <a:off x="6148388" y="1375374"/>
              <a:ext cx="9286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17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2DBA1-4738-4703-9B13-49D3DA6D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10D018-E992-4E6F-819A-24E544347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5778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67" r:id="rId5"/>
    <p:sldLayoutId id="2147483660" r:id="rId6"/>
    <p:sldLayoutId id="2147483661" r:id="rId7"/>
    <p:sldLayoutId id="2147483663" r:id="rId8"/>
    <p:sldLayoutId id="2147483662" r:id="rId9"/>
    <p:sldLayoutId id="2147483664" r:id="rId10"/>
    <p:sldLayoutId id="2147483665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 Bold" panose="020B0606020202050201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Sans Narrow" panose="020B0506020203020204" pitchFamily="34" charset="0"/>
          <a:ea typeface="Roboto Cn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 Narrow" panose="020B0506020203020204" pitchFamily="34" charset="0"/>
          <a:ea typeface="Roboto Cn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 Narrow" panose="020B0506020203020204" pitchFamily="34" charset="0"/>
          <a:ea typeface="Roboto Cn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 Narrow" panose="020B0506020203020204" pitchFamily="34" charset="0"/>
          <a:ea typeface="Roboto Cn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 Narrow" panose="020B0506020203020204" pitchFamily="34" charset="0"/>
          <a:ea typeface="Roboto Cn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48;&#1085;&#1092;&#1086;&#1088;&#1084;&#1072;&#1090;&#1080;&#1082;&#1072;.%208&#1082;&#1083;._&#1041;&#1086;&#1089;&#1086;&#1074;&#1072;%20&#1051;.&#1051;._2014%20-160&#1089;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48;&#1085;&#1092;&#1086;&#1088;&#1084;&#1072;&#1090;&#1080;&#1082;&#1072;.%208&#1082;&#1083;._&#1041;&#1086;&#1089;&#1086;&#1074;&#1072;%20&#1051;.&#1051;._2014%20-160&#1089;.pdf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5;&#1092;&#1086;&#1088;&#1084;&#1072;&#1090;&#1080;&#1082;&#1072;.%208&#1082;&#1083;.%20&#1056;&#1072;&#1073;.%20&#1090;&#1077;&#1090;&#1088;.%20&#1063;.2_&#1041;&#1086;&#1089;&#1086;&#1074;&#1072;_2017%20-88&#1089;.pd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BA755-0349-4C57-9200-D9043DFBBB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3756"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6DE78-6349-45A9-BEB4-3F3020BF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277" y="1721727"/>
            <a:ext cx="5938684" cy="224175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00579C"/>
                </a:solidFill>
              </a:rPr>
              <a:t>ПАКЕТ МАТЕРИАЛОВ </a:t>
            </a:r>
            <a:r>
              <a:rPr lang="en-US" b="1" dirty="0">
                <a:solidFill>
                  <a:srgbClr val="00579C"/>
                </a:solidFill>
              </a:rPr>
              <a:t/>
            </a:r>
            <a:br>
              <a:rPr lang="en-US" b="1" dirty="0">
                <a:solidFill>
                  <a:srgbClr val="00579C"/>
                </a:solidFill>
              </a:rPr>
            </a:br>
            <a:r>
              <a:rPr lang="ru-RU" b="1" dirty="0">
                <a:solidFill>
                  <a:srgbClr val="00579C"/>
                </a:solidFill>
              </a:rPr>
              <a:t>И РЕКОМЕНДАЦИЙ </a:t>
            </a:r>
            <a:br>
              <a:rPr lang="ru-RU" b="1" dirty="0">
                <a:solidFill>
                  <a:srgbClr val="00579C"/>
                </a:solidFill>
              </a:rPr>
            </a:br>
            <a:r>
              <a:rPr lang="ru-RU" b="1" dirty="0">
                <a:solidFill>
                  <a:srgbClr val="00579C"/>
                </a:solidFill>
              </a:rPr>
              <a:t>ДЛЯ САМОСТОЯТЕЛЬНОЙ РАБОТЫ ГИМНАЗИСТОВ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D55B733-1949-4448-BFD8-17CA7C1076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83277" y="4321319"/>
            <a:ext cx="3492687" cy="120129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b="1" dirty="0">
                <a:solidFill>
                  <a:srgbClr val="00579C"/>
                </a:solidFill>
              </a:rPr>
              <a:t>НА ПЕРИОД: </a:t>
            </a:r>
            <a:r>
              <a:rPr lang="en-US" b="1" dirty="0">
                <a:solidFill>
                  <a:srgbClr val="00579C"/>
                </a:solidFill>
              </a:rPr>
              <a:t>	</a:t>
            </a:r>
            <a:r>
              <a:rPr lang="ru-RU" b="1" dirty="0">
                <a:solidFill>
                  <a:srgbClr val="00579C"/>
                </a:solidFill>
              </a:rPr>
              <a:t>	</a:t>
            </a:r>
            <a:endParaRPr lang="ru-RU" b="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b="1" dirty="0">
                <a:solidFill>
                  <a:srgbClr val="00579C"/>
                </a:solidFill>
              </a:rPr>
              <a:t>КЛАСС (ПАРАЛЛЕЛЬ</a:t>
            </a:r>
            <a:r>
              <a:rPr lang="ru-RU" b="1" dirty="0" smtClean="0">
                <a:solidFill>
                  <a:srgbClr val="00579C"/>
                </a:solidFill>
              </a:rPr>
              <a:t>): </a:t>
            </a:r>
            <a:r>
              <a:rPr lang="en-US" b="1" dirty="0">
                <a:solidFill>
                  <a:srgbClr val="00579C"/>
                </a:solidFill>
              </a:rPr>
              <a:t>	</a:t>
            </a:r>
            <a:endParaRPr lang="ru-RU" b="1" dirty="0">
              <a:solidFill>
                <a:srgbClr val="00579C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b="1" dirty="0">
                <a:solidFill>
                  <a:srgbClr val="00579C"/>
                </a:solidFill>
              </a:rPr>
              <a:t>ПРЕДМЕТ</a:t>
            </a:r>
            <a:r>
              <a:rPr lang="ru-RU" b="1" dirty="0" smtClean="0">
                <a:solidFill>
                  <a:srgbClr val="00579C"/>
                </a:solidFill>
              </a:rPr>
              <a:t>: </a:t>
            </a:r>
            <a:r>
              <a:rPr lang="en-US" b="1" dirty="0">
                <a:solidFill>
                  <a:srgbClr val="00579C"/>
                </a:solidFill>
              </a:rPr>
              <a:t>		</a:t>
            </a:r>
            <a:endParaRPr lang="ru-RU" b="1" dirty="0">
              <a:solidFill>
                <a:srgbClr val="00579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9782" y="4321319"/>
            <a:ext cx="24516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PT Sans Narrow" panose="020B0604020202020204" charset="0"/>
              </a:rPr>
              <a:t>13</a:t>
            </a:r>
            <a:r>
              <a:rPr lang="ru-RU" sz="2000" b="1" dirty="0">
                <a:solidFill>
                  <a:srgbClr val="FF0000"/>
                </a:solidFill>
                <a:latin typeface="PT Sans Narrow" panose="020B0604020202020204" charset="0"/>
              </a:rPr>
              <a:t> АПРЕЛЯ – </a:t>
            </a:r>
            <a:r>
              <a:rPr lang="ru-RU" sz="2000" b="1" dirty="0" smtClean="0">
                <a:solidFill>
                  <a:srgbClr val="FF0000"/>
                </a:solidFill>
                <a:latin typeface="PT Sans Narrow" panose="020B0604020202020204" charset="0"/>
              </a:rPr>
              <a:t>18 АПРЕЛЯ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PT Sans Narrow" panose="020B0604020202020204" charset="0"/>
              </a:rPr>
              <a:t>8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PT Sans Narrow" panose="020B0604020202020204" charset="0"/>
              </a:rPr>
              <a:t>ИНФОРМАТИКА И ИКТ</a:t>
            </a:r>
            <a:endParaRPr lang="ru-RU" sz="2000" dirty="0"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ТЕМА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41307"/>
              </p:ext>
            </p:extLst>
          </p:nvPr>
        </p:nvGraphicFramePr>
        <p:xfrm>
          <a:off x="1700981" y="2136611"/>
          <a:ext cx="9648825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8825">
                  <a:extLst>
                    <a:ext uri="{9D8B030D-6E8A-4147-A177-3AD203B41FA5}">
                      <a16:colId xmlns:a16="http://schemas.microsoft.com/office/drawing/2014/main" val="496469079"/>
                    </a:ext>
                  </a:extLst>
                </a:gridCol>
              </a:tblGrid>
              <a:tr h="99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C00000"/>
                          </a:solidFill>
                          <a:effectLst/>
                        </a:rPr>
                        <a:t>Составной оператор. </a:t>
                      </a:r>
                      <a:endParaRPr lang="ru-RU" sz="44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rgbClr val="C00000"/>
                          </a:solidFill>
                          <a:effectLst/>
                        </a:rPr>
                        <a:t>Многообразие </a:t>
                      </a:r>
                      <a:r>
                        <a:rPr lang="ru-RU" sz="4400" dirty="0">
                          <a:solidFill>
                            <a:srgbClr val="C00000"/>
                          </a:solidFill>
                          <a:effectLst/>
                        </a:rPr>
                        <a:t>способов записи </a:t>
                      </a:r>
                      <a:r>
                        <a:rPr lang="ru-RU" sz="4400" dirty="0" smtClean="0">
                          <a:solidFill>
                            <a:srgbClr val="C00000"/>
                          </a:solidFill>
                          <a:effectLst/>
                        </a:rPr>
                        <a:t>ветвлений.</a:t>
                      </a:r>
                      <a:endParaRPr lang="ru-RU" sz="4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63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2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ОСНОВНЫЕ ВОПРОСЫ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8341" y="1817408"/>
            <a:ext cx="10280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  <a:latin typeface="Bebas Neue Bold" panose="020B0606020202050201" charset="-52"/>
                <a:ea typeface="Times New Roman" panose="02020603050405020304" pitchFamily="18" charset="0"/>
              </a:rPr>
              <a:t>Сложные условия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  <a:latin typeface="Bebas Neue Bold" panose="020B0606020202050201" charset="-52"/>
                <a:ea typeface="Times New Roman" panose="02020603050405020304" pitchFamily="18" charset="0"/>
              </a:rPr>
              <a:t>Составной оператор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  <a:latin typeface="Bebas Neue Bold" panose="020B0606020202050201" charset="-52"/>
                <a:ea typeface="Times New Roman" panose="02020603050405020304" pitchFamily="18" charset="0"/>
              </a:rPr>
              <a:t>Вложенные ветвления</a:t>
            </a:r>
          </a:p>
        </p:txBody>
      </p:sp>
    </p:spTree>
    <p:extLst>
      <p:ext uri="{BB962C8B-B14F-4D97-AF65-F5344CB8AC3E}">
        <p14:creationId xmlns:p14="http://schemas.microsoft.com/office/powerpoint/2010/main" val="20729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НАШ УЧЕБНИК (ТЕОРИЯ)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86640" y="1235219"/>
            <a:ext cx="78754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Информатика</a:t>
            </a:r>
            <a:r>
              <a:rPr lang="en-US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:</a:t>
            </a:r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 учебник для 8 </a:t>
            </a:r>
            <a:r>
              <a:rPr lang="ru-RU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класса</a:t>
            </a:r>
          </a:p>
          <a:p>
            <a:r>
              <a:rPr lang="ru-RU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/ Л.Л. </a:t>
            </a:r>
            <a:r>
              <a:rPr lang="ru-RU" altLang="ru-RU" sz="3200" dirty="0" err="1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Босова</a:t>
            </a:r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, А.Ю. </a:t>
            </a:r>
            <a:r>
              <a:rPr lang="ru-RU" altLang="ru-RU" sz="3200" dirty="0" err="1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Босова</a:t>
            </a:r>
            <a:endParaRPr lang="ru-RU" altLang="ru-RU" sz="3200" dirty="0">
              <a:solidFill>
                <a:srgbClr val="000099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М. : БИНОМ. Лаборатория знаний</a:t>
            </a:r>
            <a:r>
              <a:rPr lang="ru-RU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</a:p>
          <a:p>
            <a:endParaRPr lang="ru-RU" altLang="ru-RU" sz="3200" dirty="0" smtClean="0">
              <a:solidFill>
                <a:srgbClr val="000099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</a:rPr>
              <a:t>§§ </a:t>
            </a:r>
            <a:r>
              <a:rPr lang="en-US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ru-RU" sz="3200" dirty="0">
                <a:solidFill>
                  <a:srgbClr val="000099"/>
                </a:solidFill>
                <a:latin typeface="Bookman Old Style" panose="02050604050505020204" pitchFamily="18" charset="0"/>
              </a:rPr>
              <a:t>3.4.1</a:t>
            </a:r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</a:rPr>
              <a:t>, 3.4.2, 3.4.3</a:t>
            </a:r>
          </a:p>
          <a:p>
            <a:r>
              <a:rPr lang="en-US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  <a:endParaRPr lang="ru-RU" altLang="ru-RU" dirty="0">
              <a:solidFill>
                <a:srgbClr val="000099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6" name="Picture 6" descr="Информатика. Учебник для 8 класса - Босова Л.Л., Босова А.Ю.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742" y="1580712"/>
            <a:ext cx="2305050" cy="332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76644" y="4349034"/>
            <a:ext cx="56929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zh-CN" sz="2000" b="1" i="1" kern="0" dirty="0">
                <a:solidFill>
                  <a:srgbClr val="000099"/>
                </a:solidFill>
                <a:latin typeface="Bookman Old Style" pitchFamily="18" charset="0"/>
              </a:rPr>
              <a:t>Вы можете скачать электронную версию из ПЕРВОГО пакета</a:t>
            </a:r>
            <a:r>
              <a:rPr lang="ru-RU" altLang="zh-CN" sz="2000" b="1" i="1" kern="0" dirty="0">
                <a:solidFill>
                  <a:srgbClr val="000099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ru-RU" altLang="zh-CN" sz="2000" b="1" i="1" kern="0" dirty="0">
              <a:solidFill>
                <a:srgbClr val="000099"/>
              </a:solidFill>
              <a:latin typeface="Bookman Old Style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6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25" y="1180248"/>
            <a:ext cx="11180617" cy="518556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dirty="0">
                <a:solidFill>
                  <a:srgbClr val="C00000"/>
                </a:solidFill>
                <a:latin typeface="Bebas Neue Bold" panose="020B0606020202050201" charset="-52"/>
                <a:ea typeface="Times New Roman" panose="02020603050405020304" pitchFamily="18" charset="0"/>
              </a:rPr>
              <a:t>Сложные </a:t>
            </a:r>
            <a:r>
              <a:rPr lang="ru-RU" dirty="0" smtClean="0">
                <a:solidFill>
                  <a:srgbClr val="C00000"/>
                </a:solidFill>
                <a:latin typeface="Bebas Neue Bold" panose="020B0606020202050201" charset="-52"/>
                <a:ea typeface="Times New Roman" panose="02020603050405020304" pitchFamily="18" charset="0"/>
              </a:rPr>
              <a:t>условия</a:t>
            </a:r>
            <a:endParaRPr lang="ru-RU" altLang="ru-RU" dirty="0" smtClean="0">
              <a:solidFill>
                <a:srgbClr val="3333FF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ru-RU" altLang="ru-RU" sz="2400" dirty="0" smtClean="0">
                <a:solidFill>
                  <a:srgbClr val="3333FF"/>
                </a:solidFill>
              </a:rPr>
              <a:t>Сложное </a:t>
            </a:r>
            <a:r>
              <a:rPr lang="ru-RU" altLang="ru-RU" sz="2400" dirty="0">
                <a:solidFill>
                  <a:srgbClr val="3333FF"/>
                </a:solidFill>
              </a:rPr>
              <a:t>условие </a:t>
            </a:r>
            <a:r>
              <a:rPr lang="ru-RU" altLang="ru-RU" sz="2400" dirty="0"/>
              <a:t>– это условие, состоящее из нескольких простых условий (отношений), связанных с помощью логических операций</a:t>
            </a:r>
            <a:r>
              <a:rPr lang="ru-RU" altLang="ru-RU" sz="2400" dirty="0" smtClean="0"/>
              <a:t>:</a:t>
            </a:r>
            <a:endParaRPr lang="en-US" altLang="ru-RU" sz="2400" dirty="0" smtClean="0"/>
          </a:p>
          <a:p>
            <a:pPr>
              <a:spcBef>
                <a:spcPct val="50000"/>
              </a:spcBef>
              <a:buNone/>
            </a:pPr>
            <a:endParaRPr lang="ru-RU" altLang="ru-RU" sz="2400" dirty="0"/>
          </a:p>
          <a:p>
            <a:pPr marL="457200" lvl="1" indent="0">
              <a:spcBef>
                <a:spcPct val="15000"/>
              </a:spcBef>
              <a:buNone/>
            </a:pPr>
            <a:r>
              <a:rPr lang="en-US" altLang="ru-RU" dirty="0" smtClean="0"/>
              <a:t>           – </a:t>
            </a:r>
            <a:r>
              <a:rPr lang="ru-RU" altLang="ru-RU" dirty="0"/>
              <a:t>И (логическое умножение, конъюнкция,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ru-RU" altLang="ru-RU" dirty="0"/>
              <a:t>    </a:t>
            </a:r>
            <a:r>
              <a:rPr lang="en-US" altLang="ru-RU" dirty="0"/>
              <a:t>   </a:t>
            </a:r>
            <a:r>
              <a:rPr lang="en-US" altLang="ru-RU" dirty="0" smtClean="0"/>
              <a:t>          </a:t>
            </a:r>
            <a:r>
              <a:rPr lang="ru-RU" altLang="ru-RU" dirty="0" smtClean="0"/>
              <a:t> </a:t>
            </a:r>
            <a:r>
              <a:rPr lang="ru-RU" altLang="ru-RU" dirty="0"/>
              <a:t>одновременное выполнение условий</a:t>
            </a:r>
            <a:r>
              <a:rPr lang="ru-RU" altLang="ru-RU" dirty="0" smtClean="0"/>
              <a:t>)</a:t>
            </a:r>
            <a:endParaRPr lang="en-US" altLang="ru-RU" dirty="0"/>
          </a:p>
          <a:p>
            <a:pPr marL="457200" lvl="1" indent="0">
              <a:spcBef>
                <a:spcPct val="15000"/>
              </a:spcBef>
              <a:buNone/>
            </a:pPr>
            <a:r>
              <a:rPr lang="en-US" altLang="ru-RU" dirty="0" smtClean="0"/>
              <a:t>           – </a:t>
            </a:r>
            <a:r>
              <a:rPr lang="ru-RU" altLang="ru-RU" dirty="0" smtClean="0"/>
              <a:t>ИЛИ (логическое сложение, дизъюнкция,</a:t>
            </a:r>
            <a:r>
              <a:rPr lang="en-US" altLang="ru-RU" dirty="0" smtClean="0"/>
              <a:t/>
            </a:r>
            <a:br>
              <a:rPr lang="en-US" altLang="ru-RU" dirty="0" smtClean="0"/>
            </a:br>
            <a:r>
              <a:rPr lang="en-US" altLang="ru-RU" dirty="0" smtClean="0"/>
              <a:t>    </a:t>
            </a:r>
            <a:r>
              <a:rPr lang="ru-RU" altLang="ru-RU" dirty="0" smtClean="0"/>
              <a:t>  </a:t>
            </a:r>
            <a:r>
              <a:rPr lang="en-US" altLang="ru-RU" dirty="0" smtClean="0"/>
              <a:t>               </a:t>
            </a:r>
            <a:r>
              <a:rPr lang="ru-RU" altLang="ru-RU" dirty="0" smtClean="0"/>
              <a:t> выполнение хотя бы одного из условий)</a:t>
            </a:r>
            <a:endParaRPr lang="en-US" altLang="ru-RU" dirty="0" smtClean="0"/>
          </a:p>
          <a:p>
            <a:pPr marL="457200" lvl="1" indent="0">
              <a:spcBef>
                <a:spcPct val="15000"/>
              </a:spcBef>
              <a:buNone/>
            </a:pPr>
            <a:r>
              <a:rPr lang="en-US" altLang="ru-RU" dirty="0" smtClean="0"/>
              <a:t>           –  </a:t>
            </a:r>
            <a:r>
              <a:rPr lang="ru-RU" altLang="ru-RU" dirty="0" smtClean="0"/>
              <a:t>НЕ</a:t>
            </a:r>
            <a:r>
              <a:rPr lang="en-US" altLang="ru-RU" dirty="0" smtClean="0"/>
              <a:t> </a:t>
            </a:r>
            <a:r>
              <a:rPr lang="ru-RU" altLang="ru-RU" dirty="0"/>
              <a:t>(отрицание, инверсия)</a:t>
            </a:r>
            <a:endParaRPr lang="en-US" altLang="ru-RU" dirty="0"/>
          </a:p>
          <a:p>
            <a:pPr marL="457200" lvl="1" indent="0">
              <a:spcBef>
                <a:spcPct val="15000"/>
              </a:spcBef>
              <a:buNone/>
            </a:pPr>
            <a:endParaRPr lang="ru-RU" alt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Пример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1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dirty="0" smtClean="0"/>
              <a:t> Условие определения  принадлежности числа 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ru-RU" dirty="0" smtClean="0"/>
              <a:t> отрезку </a:t>
            </a:r>
            <a:r>
              <a:rPr lang="ru-RU" b="1" dirty="0" smtClean="0">
                <a:solidFill>
                  <a:srgbClr val="C00000"/>
                </a:solidFill>
              </a:rPr>
              <a:t>[</a:t>
            </a:r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en-US" b="1" dirty="0" smtClean="0">
                <a:solidFill>
                  <a:srgbClr val="C00000"/>
                </a:solidFill>
              </a:rPr>
              <a:t> b</a:t>
            </a:r>
            <a:r>
              <a:rPr lang="ru-RU" b="1" dirty="0" smtClean="0">
                <a:solidFill>
                  <a:srgbClr val="C00000"/>
                </a:solidFill>
              </a:rPr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err="1" smtClean="0">
                <a:latin typeface="PT Sans Narrow" panose="020B0604020202020204" charset="0"/>
                <a:cs typeface="Courier New" panose="02070309020205020404" pitchFamily="49" charset="0"/>
              </a:rPr>
              <a:t>If</a:t>
            </a:r>
            <a:r>
              <a:rPr lang="ru-RU" dirty="0" smtClean="0">
                <a:latin typeface="PT Sans Narrow" panose="020B0604020202020204" charset="0"/>
                <a:cs typeface="Courier New" panose="02070309020205020404" pitchFamily="49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PT Sans Narrow" panose="020B0604020202020204" charset="0"/>
                <a:cs typeface="Courier New" panose="02070309020205020404" pitchFamily="49" charset="0"/>
              </a:rPr>
              <a:t>(x&gt;=a) </a:t>
            </a:r>
            <a:r>
              <a:rPr lang="ru-RU" b="1" dirty="0" err="1" smtClean="0">
                <a:solidFill>
                  <a:srgbClr val="C00000"/>
                </a:solidFill>
                <a:latin typeface="PT Sans Narrow" panose="020B0604020202020204" charset="0"/>
                <a:cs typeface="Courier New" panose="02070309020205020404" pitchFamily="49" charset="0"/>
              </a:rPr>
              <a:t>and</a:t>
            </a:r>
            <a:r>
              <a:rPr lang="ru-RU" b="1" dirty="0" smtClean="0">
                <a:solidFill>
                  <a:srgbClr val="C00000"/>
                </a:solidFill>
                <a:latin typeface="PT Sans Narrow" panose="020B0604020202020204" charset="0"/>
                <a:cs typeface="Courier New" panose="02070309020205020404" pitchFamily="49" charset="0"/>
              </a:rPr>
              <a:t> (x&lt;=b) </a:t>
            </a:r>
            <a:r>
              <a:rPr lang="ru-RU" dirty="0" err="1" smtClean="0">
                <a:latin typeface="PT Sans Narrow" panose="020B0604020202020204" charset="0"/>
                <a:cs typeface="Courier New" panose="02070309020205020404" pitchFamily="49" charset="0"/>
              </a:rPr>
              <a:t>then</a:t>
            </a:r>
            <a:r>
              <a:rPr lang="ru-RU" dirty="0" smtClean="0">
                <a:latin typeface="PT Sans Narrow" panose="020B0604020202020204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latin typeface="PT Sans Narrow" panose="020B0604020202020204" charset="0"/>
                <a:cs typeface="Courier New" panose="02070309020205020404" pitchFamily="49" charset="0"/>
              </a:rPr>
              <a:t>Writeln</a:t>
            </a:r>
            <a:r>
              <a:rPr lang="ru-RU" dirty="0" smtClean="0">
                <a:latin typeface="PT Sans Narrow" panose="020B0604020202020204" charset="0"/>
                <a:cs typeface="Courier New" panose="02070309020205020404" pitchFamily="49" charset="0"/>
              </a:rPr>
              <a:t> ('число ', х, 'принадлежит </a:t>
            </a:r>
            <a:r>
              <a:rPr lang="ru-RU" dirty="0" err="1" smtClean="0">
                <a:latin typeface="PT Sans Narrow" panose="020B0604020202020204" charset="0"/>
                <a:cs typeface="Courier New" panose="02070309020205020404" pitchFamily="49" charset="0"/>
              </a:rPr>
              <a:t>даному</a:t>
            </a:r>
            <a:r>
              <a:rPr lang="ru-RU" dirty="0" smtClean="0">
                <a:latin typeface="PT Sans Narrow" panose="020B0604020202020204" charset="0"/>
                <a:cs typeface="Courier New" panose="02070309020205020404" pitchFamily="49" charset="0"/>
              </a:rPr>
              <a:t> отрезку')</a:t>
            </a:r>
            <a:br>
              <a:rPr lang="ru-RU" dirty="0" smtClean="0">
                <a:latin typeface="PT Sans Narrow" panose="020B0604020202020204" charset="0"/>
                <a:cs typeface="Courier New" panose="02070309020205020404" pitchFamily="49" charset="0"/>
              </a:rPr>
            </a:br>
            <a:r>
              <a:rPr lang="ru-RU" dirty="0" err="1" smtClean="0">
                <a:latin typeface="PT Sans Narrow" panose="020B0604020202020204" charset="0"/>
                <a:cs typeface="Courier New" panose="02070309020205020404" pitchFamily="49" charset="0"/>
              </a:rPr>
              <a:t>Else</a:t>
            </a:r>
            <a:r>
              <a:rPr lang="ru-RU" dirty="0" smtClean="0">
                <a:latin typeface="PT Sans Narrow" panose="020B0604020202020204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latin typeface="PT Sans Narrow" panose="020B0604020202020204" charset="0"/>
                <a:cs typeface="Courier New" panose="02070309020205020404" pitchFamily="49" charset="0"/>
              </a:rPr>
              <a:t>writeln</a:t>
            </a:r>
            <a:r>
              <a:rPr lang="ru-RU" dirty="0" smtClean="0">
                <a:latin typeface="PT Sans Narrow" panose="020B0604020202020204" charset="0"/>
                <a:cs typeface="Courier New" panose="02070309020205020404" pitchFamily="49" charset="0"/>
              </a:rPr>
              <a:t> (x, 'не принадлежит отрезку')</a:t>
            </a:r>
            <a:r>
              <a:rPr lang="en-US" dirty="0" smtClean="0">
                <a:latin typeface="PT Sans Narrow" panose="020B0604020202020204" charset="0"/>
                <a:cs typeface="Courier New" panose="02070309020205020404" pitchFamily="49" charset="0"/>
              </a:rPr>
              <a:t>;</a:t>
            </a:r>
            <a:endParaRPr lang="ru-RU" dirty="0">
              <a:latin typeface="PT Sans Narrow" panose="020B0604020202020204" charset="0"/>
              <a:cs typeface="Courier New" panose="02070309020205020404" pitchFamily="49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63" y="2519362"/>
            <a:ext cx="10001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64" y="1420045"/>
            <a:ext cx="6762568" cy="436251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rgbClr val="004780"/>
                </a:solidFill>
              </a:rPr>
              <a:t>Пример 2.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 модельное агентство принимаются девушки с ростом выше 170 см и весом меньше 58.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подходит ли кандидат в модели по введенному весу и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росту </a:t>
            </a:r>
            <a:r>
              <a:rPr lang="ru-RU" alt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вывести ответ «подходит» или «не подходит»</a:t>
            </a:r>
            <a:r>
              <a:rPr lang="en-US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ru-RU" altLang="ru-RU" sz="2400" b="1" dirty="0">
                <a:solidFill>
                  <a:srgbClr val="004780"/>
                </a:solidFill>
                <a:latin typeface="PT Sans Narrow" panose="020B0604020202020204" charset="0"/>
                <a:cs typeface="Courier New" panose="02070309020205020404" pitchFamily="49" charset="0"/>
              </a:rPr>
              <a:t>Особенность:</a:t>
            </a:r>
            <a:r>
              <a:rPr lang="ru-RU" altLang="ru-RU" sz="2400" b="1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надо проверить, выполняются ли два условия одновременно.</a:t>
            </a:r>
          </a:p>
          <a:p>
            <a:pPr marL="0" indent="0">
              <a:buNone/>
            </a:pPr>
            <a:endParaRPr lang="ru-RU" sz="2400" b="1" dirty="0">
              <a:solidFill>
                <a:srgbClr val="004780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858000" y="1900239"/>
            <a:ext cx="5099367" cy="3561556"/>
            <a:chOff x="884238" y="1347788"/>
            <a:chExt cx="6967537" cy="4184650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487738" y="1347788"/>
              <a:ext cx="1481137" cy="377825"/>
            </a:xfrm>
            <a:prstGeom prst="flowChartTerminato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200" b="0" dirty="0"/>
                <a:t>начало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3102462" y="1898541"/>
              <a:ext cx="2269151" cy="489168"/>
            </a:xfrm>
            <a:prstGeom prst="flowChartInputOutpu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200" b="0" dirty="0"/>
                <a:t>ввод </a:t>
              </a:r>
              <a:r>
                <a:rPr lang="en-US" altLang="ru-RU" sz="2200" dirty="0" smtClean="0">
                  <a:latin typeface="Courier New" panose="02070309020205020404" pitchFamily="49" charset="0"/>
                </a:rPr>
                <a:t>x</a:t>
              </a:r>
              <a:r>
                <a:rPr lang="ru-RU" altLang="ru-RU" sz="2200" dirty="0" smtClean="0">
                  <a:latin typeface="Courier New" panose="02070309020205020404" pitchFamily="49" charset="0"/>
                </a:rPr>
                <a:t>,</a:t>
              </a:r>
              <a:r>
                <a:rPr lang="en-US" altLang="ru-RU" sz="2200" dirty="0" smtClean="0">
                  <a:latin typeface="Courier New" panose="02070309020205020404" pitchFamily="49" charset="0"/>
                </a:rPr>
                <a:t>y</a:t>
              </a:r>
              <a:endParaRPr lang="ru-RU" altLang="ru-RU" sz="2200" dirty="0">
                <a:latin typeface="Courier New" panose="02070309020205020404" pitchFamily="49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884238" y="3951288"/>
              <a:ext cx="1604962" cy="615950"/>
            </a:xfrm>
            <a:prstGeom prst="flowChartDocumen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0" dirty="0"/>
                <a:t>'</a:t>
              </a:r>
              <a:r>
                <a:rPr lang="ru-RU" altLang="ru-RU" sz="1800" b="0" dirty="0"/>
                <a:t>подходит</a:t>
              </a:r>
              <a:r>
                <a:rPr lang="en-US" altLang="ru-RU" sz="2200" b="0" dirty="0"/>
                <a:t>'</a:t>
              </a:r>
              <a:endParaRPr lang="ru-RU" altLang="ru-RU" sz="2200" dirty="0">
                <a:latin typeface="Courier New" panose="02070309020205020404" pitchFamily="49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227513" y="1724025"/>
              <a:ext cx="0" cy="2651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227513" y="2379663"/>
              <a:ext cx="0" cy="265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 flipH="1">
              <a:off x="1662113" y="3362325"/>
              <a:ext cx="989012" cy="604838"/>
            </a:xfrm>
            <a:custGeom>
              <a:avLst/>
              <a:gdLst>
                <a:gd name="T0" fmla="*/ 0 w 623"/>
                <a:gd name="T1" fmla="*/ 0 h 524"/>
                <a:gd name="T2" fmla="*/ 2147483646 w 623"/>
                <a:gd name="T3" fmla="*/ 0 h 524"/>
                <a:gd name="T4" fmla="*/ 2147483646 w 623"/>
                <a:gd name="T5" fmla="*/ 2147483646 h 524"/>
                <a:gd name="T6" fmla="*/ 0 60000 65536"/>
                <a:gd name="T7" fmla="*/ 0 60000 65536"/>
                <a:gd name="T8" fmla="*/ 0 60000 65536"/>
                <a:gd name="T9" fmla="*/ 0 w 623"/>
                <a:gd name="T10" fmla="*/ 0 h 524"/>
                <a:gd name="T11" fmla="*/ 623 w 623"/>
                <a:gd name="T12" fmla="*/ 524 h 5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3" h="524">
                  <a:moveTo>
                    <a:pt x="0" y="0"/>
                  </a:moveTo>
                  <a:lnTo>
                    <a:pt x="623" y="0"/>
                  </a:lnTo>
                  <a:lnTo>
                    <a:pt x="623" y="52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 flipH="1">
              <a:off x="5821363" y="3346450"/>
              <a:ext cx="1176337" cy="604838"/>
            </a:xfrm>
            <a:custGeom>
              <a:avLst/>
              <a:gdLst>
                <a:gd name="T0" fmla="*/ 2147483646 w 623"/>
                <a:gd name="T1" fmla="*/ 0 h 887"/>
                <a:gd name="T2" fmla="*/ 0 w 623"/>
                <a:gd name="T3" fmla="*/ 0 h 887"/>
                <a:gd name="T4" fmla="*/ 2147483646 w 623"/>
                <a:gd name="T5" fmla="*/ 2147483646 h 887"/>
                <a:gd name="T6" fmla="*/ 0 60000 65536"/>
                <a:gd name="T7" fmla="*/ 0 60000 65536"/>
                <a:gd name="T8" fmla="*/ 0 60000 65536"/>
                <a:gd name="T9" fmla="*/ 0 w 623"/>
                <a:gd name="T10" fmla="*/ 0 h 887"/>
                <a:gd name="T11" fmla="*/ 623 w 623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3" h="887">
                  <a:moveTo>
                    <a:pt x="623" y="0"/>
                  </a:moveTo>
                  <a:lnTo>
                    <a:pt x="0" y="0"/>
                  </a:lnTo>
                  <a:lnTo>
                    <a:pt x="2" y="887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635125" y="2932113"/>
              <a:ext cx="6842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0"/>
                <a:t>да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6291263" y="2914650"/>
              <a:ext cx="6842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0"/>
                <a:t>нет</a:t>
              </a: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2649538" y="2619375"/>
              <a:ext cx="3175000" cy="1476375"/>
            </a:xfrm>
            <a:prstGeom prst="flowChartDecision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800" b="1" dirty="0">
                  <a:latin typeface="Courier New" panose="02070309020205020404" pitchFamily="49" charset="0"/>
                </a:rPr>
                <a:t>x</a:t>
              </a:r>
              <a:r>
                <a:rPr lang="en-US" altLang="ru-RU" sz="1800" b="1" dirty="0"/>
                <a:t> </a:t>
              </a:r>
              <a:r>
                <a:rPr lang="en-US" altLang="ru-RU" sz="1800" b="1" dirty="0" smtClean="0">
                  <a:latin typeface="Courier New" panose="02070309020205020404" pitchFamily="49" charset="0"/>
                </a:rPr>
                <a:t>&gt;</a:t>
              </a:r>
              <a:r>
                <a:rPr lang="en-US" altLang="ru-RU" sz="1800" b="1" dirty="0" smtClean="0"/>
                <a:t> </a:t>
              </a:r>
              <a:r>
                <a:rPr lang="en-US" altLang="ru-RU" sz="1800" b="1" dirty="0" smtClean="0">
                  <a:latin typeface="Courier New" panose="02070309020205020404" pitchFamily="49" charset="0"/>
                </a:rPr>
                <a:t>170</a:t>
              </a:r>
              <a:r>
                <a:rPr lang="en-US" altLang="ru-RU" sz="1800" b="1" dirty="0" smtClean="0"/>
                <a:t> </a:t>
              </a:r>
              <a:r>
                <a:rPr lang="ru-RU" altLang="ru-RU" sz="1800" b="1" dirty="0">
                  <a:latin typeface="Courier New" panose="02070309020205020404" pitchFamily="49" charset="0"/>
                </a:rPr>
                <a:t/>
              </a:r>
              <a:br>
                <a:rPr lang="ru-RU" altLang="ru-RU" sz="1800" b="1" dirty="0">
                  <a:latin typeface="Courier New" panose="02070309020205020404" pitchFamily="49" charset="0"/>
                </a:rPr>
              </a:br>
              <a:r>
                <a:rPr lang="ru-RU" altLang="ru-RU" sz="1800" b="1" dirty="0">
                  <a:latin typeface="Courier New" panose="02070309020205020404" pitchFamily="49" charset="0"/>
                </a:rPr>
                <a:t>и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800" b="1" dirty="0" smtClean="0">
                  <a:latin typeface="Courier New" panose="02070309020205020404" pitchFamily="49" charset="0"/>
                </a:rPr>
                <a:t>y</a:t>
              </a:r>
              <a:r>
                <a:rPr lang="en-US" altLang="ru-RU" sz="1800" b="1" dirty="0" smtClean="0"/>
                <a:t> </a:t>
              </a:r>
              <a:r>
                <a:rPr lang="en-US" altLang="ru-RU" sz="1800" b="1" dirty="0" smtClean="0">
                  <a:latin typeface="Courier New" panose="02070309020205020404" pitchFamily="49" charset="0"/>
                </a:rPr>
                <a:t>&lt;</a:t>
              </a:r>
              <a:r>
                <a:rPr lang="en-US" altLang="ru-RU" sz="1800" b="1" dirty="0" smtClean="0"/>
                <a:t> </a:t>
              </a:r>
              <a:r>
                <a:rPr lang="en-US" altLang="ru-RU" sz="1800" b="1" dirty="0" smtClean="0">
                  <a:latin typeface="Courier New" panose="02070309020205020404" pitchFamily="49" charset="0"/>
                </a:rPr>
                <a:t>58?</a:t>
              </a:r>
              <a:endParaRPr lang="ru-RU" altLang="ru-RU" sz="1800" b="1" dirty="0">
                <a:latin typeface="Courier New" panose="02070309020205020404" pitchFamily="49" charset="0"/>
              </a:endParaRPr>
            </a:p>
          </p:txBody>
        </p:sp>
        <p:sp>
          <p:nvSpPr>
            <p:cNvPr id="16" name="AutoShape 26"/>
            <p:cNvSpPr>
              <a:spLocks noChangeArrowheads="1"/>
            </p:cNvSpPr>
            <p:nvPr/>
          </p:nvSpPr>
          <p:spPr bwMode="auto">
            <a:xfrm>
              <a:off x="5929313" y="3951288"/>
              <a:ext cx="1922462" cy="615950"/>
            </a:xfrm>
            <a:prstGeom prst="flowChartDocumen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200" b="0" dirty="0"/>
                <a:t>'</a:t>
              </a:r>
              <a:r>
                <a:rPr lang="ru-RU" altLang="ru-RU" sz="1800" dirty="0">
                  <a:solidFill>
                    <a:srgbClr val="FF0000"/>
                  </a:solidFill>
                </a:rPr>
                <a:t>не подходит</a:t>
              </a:r>
              <a:r>
                <a:rPr lang="en-US" altLang="ru-RU" sz="2200" b="0" dirty="0"/>
                <a:t>'</a:t>
              </a:r>
              <a:endParaRPr lang="ru-RU" altLang="ru-RU" sz="2200" dirty="0">
                <a:latin typeface="Courier New" panose="02070309020205020404" pitchFamily="49" charset="0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1663700" y="4513263"/>
              <a:ext cx="5338763" cy="319087"/>
            </a:xfrm>
            <a:custGeom>
              <a:avLst/>
              <a:gdLst>
                <a:gd name="T0" fmla="*/ 0 w 3363"/>
                <a:gd name="T1" fmla="*/ 2147483646 h 201"/>
                <a:gd name="T2" fmla="*/ 0 w 3363"/>
                <a:gd name="T3" fmla="*/ 2147483646 h 201"/>
                <a:gd name="T4" fmla="*/ 2147483646 w 3363"/>
                <a:gd name="T5" fmla="*/ 2147483646 h 201"/>
                <a:gd name="T6" fmla="*/ 2147483646 w 3363"/>
                <a:gd name="T7" fmla="*/ 0 h 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3"/>
                <a:gd name="T13" fmla="*/ 0 h 201"/>
                <a:gd name="T14" fmla="*/ 3363 w 3363"/>
                <a:gd name="T15" fmla="*/ 201 h 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3" h="201">
                  <a:moveTo>
                    <a:pt x="0" y="34"/>
                  </a:moveTo>
                  <a:lnTo>
                    <a:pt x="0" y="201"/>
                  </a:lnTo>
                  <a:lnTo>
                    <a:pt x="3362" y="201"/>
                  </a:lnTo>
                  <a:lnTo>
                    <a:pt x="3363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3529013" y="4800600"/>
              <a:ext cx="1481137" cy="731838"/>
              <a:chOff x="2693" y="3280"/>
              <a:chExt cx="933" cy="461"/>
            </a:xfrm>
          </p:grpSpPr>
          <p:sp>
            <p:nvSpPr>
              <p:cNvPr id="19" name="AutoShape 10"/>
              <p:cNvSpPr>
                <a:spLocks noChangeArrowheads="1"/>
              </p:cNvSpPr>
              <p:nvPr/>
            </p:nvSpPr>
            <p:spPr bwMode="auto">
              <a:xfrm>
                <a:off x="2693" y="3480"/>
                <a:ext cx="933" cy="261"/>
              </a:xfrm>
              <a:prstGeom prst="flowChartTerminator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200" b="0"/>
                  <a:t>конец</a:t>
                </a:r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3160" y="3292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1" name="Oval 28"/>
              <p:cNvSpPr>
                <a:spLocks noChangeArrowheads="1"/>
              </p:cNvSpPr>
              <p:nvPr/>
            </p:nvSpPr>
            <p:spPr bwMode="auto">
              <a:xfrm>
                <a:off x="3141" y="3280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26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491699" y="3950709"/>
            <a:ext cx="6883400" cy="1543050"/>
          </a:xfrm>
          <a:prstGeom prst="rect">
            <a:avLst/>
          </a:prstGeom>
          <a:solidFill>
            <a:srgbClr val="E6E6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32" y="991402"/>
            <a:ext cx="10280768" cy="5185561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4780"/>
                </a:solidFill>
              </a:rPr>
              <a:t>Программа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3032" y="1512939"/>
            <a:ext cx="8091055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ru-RU" sz="2800" b="1" dirty="0">
                <a:latin typeface="Courier New" panose="02070309020205020404" pitchFamily="49" charset="0"/>
              </a:rPr>
              <a:t>program </a:t>
            </a:r>
            <a:r>
              <a:rPr lang="en-US" altLang="ru-RU" sz="2800" b="1" dirty="0" err="1">
                <a:latin typeface="Courier New" panose="02070309020205020404" pitchFamily="49" charset="0"/>
              </a:rPr>
              <a:t>qq</a:t>
            </a:r>
            <a:r>
              <a:rPr lang="en-US" altLang="ru-RU" sz="2800" b="1" dirty="0"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15000"/>
              </a:spcBef>
            </a:pPr>
            <a:r>
              <a:rPr lang="en-US" altLang="ru-RU" sz="2800" b="1" dirty="0">
                <a:latin typeface="Courier New" panose="02070309020205020404" pitchFamily="49" charset="0"/>
              </a:rPr>
              <a:t>	</a:t>
            </a:r>
            <a:r>
              <a:rPr lang="en-US" altLang="ru-RU" sz="2800" b="1" dirty="0" err="1">
                <a:latin typeface="Courier New" panose="02070309020205020404" pitchFamily="49" charset="0"/>
              </a:rPr>
              <a:t>var</a:t>
            </a:r>
            <a:r>
              <a:rPr lang="en-US" altLang="ru-RU" sz="2800" b="1" dirty="0">
                <a:latin typeface="Courier New" panose="02070309020205020404" pitchFamily="49" charset="0"/>
              </a:rPr>
              <a:t> </a:t>
            </a:r>
            <a:r>
              <a:rPr lang="en-US" altLang="ru-RU" sz="2800" b="1" dirty="0" err="1" smtClean="0">
                <a:latin typeface="Courier New" panose="02070309020205020404" pitchFamily="49" charset="0"/>
              </a:rPr>
              <a:t>x,y</a:t>
            </a:r>
            <a:r>
              <a:rPr lang="en-US" altLang="ru-RU" sz="2800" b="1" dirty="0" smtClean="0">
                <a:latin typeface="Courier New" panose="02070309020205020404" pitchFamily="49" charset="0"/>
              </a:rPr>
              <a:t>: </a:t>
            </a:r>
            <a:r>
              <a:rPr lang="en-US" altLang="ru-RU" sz="2800" b="1" dirty="0">
                <a:latin typeface="Courier New" panose="02070309020205020404" pitchFamily="49" charset="0"/>
              </a:rPr>
              <a:t>integer;</a:t>
            </a:r>
            <a:endParaRPr lang="ru-RU" altLang="ru-RU" sz="2800" b="1" dirty="0">
              <a:latin typeface="Courier New" panose="02070309020205020404" pitchFamily="49" charset="0"/>
            </a:endParaRPr>
          </a:p>
          <a:p>
            <a:pPr>
              <a:spcBef>
                <a:spcPct val="15000"/>
              </a:spcBef>
            </a:pPr>
            <a:r>
              <a:rPr lang="en-US" altLang="ru-RU" sz="2800" b="1" dirty="0">
                <a:latin typeface="Courier New" panose="02070309020205020404" pitchFamily="49" charset="0"/>
              </a:rPr>
              <a:t>	begin</a:t>
            </a:r>
          </a:p>
          <a:p>
            <a:pPr>
              <a:spcBef>
                <a:spcPct val="15000"/>
              </a:spcBef>
            </a:pPr>
            <a:r>
              <a:rPr lang="en-US" altLang="ru-RU" sz="2800" b="1" dirty="0">
                <a:latin typeface="Courier New" panose="02070309020205020404" pitchFamily="49" charset="0"/>
              </a:rPr>
              <a:t>   </a:t>
            </a:r>
            <a:r>
              <a:rPr lang="en-US" altLang="ru-RU" sz="2800" b="1" dirty="0" err="1">
                <a:latin typeface="Courier New" panose="02070309020205020404" pitchFamily="49" charset="0"/>
              </a:rPr>
              <a:t>writeln</a:t>
            </a:r>
            <a:r>
              <a:rPr lang="en-US" altLang="ru-RU" sz="2800" b="1" dirty="0">
                <a:latin typeface="Courier New" panose="02070309020205020404" pitchFamily="49" charset="0"/>
              </a:rPr>
              <a:t>('</a:t>
            </a:r>
            <a:r>
              <a:rPr lang="ru-RU" altLang="ru-RU" sz="2800" b="1" dirty="0">
                <a:latin typeface="Courier New" panose="02070309020205020404" pitchFamily="49" charset="0"/>
              </a:rPr>
              <a:t>Введите </a:t>
            </a:r>
            <a:r>
              <a:rPr lang="ru-RU" altLang="ru-RU" sz="2800" b="1" dirty="0" smtClean="0">
                <a:latin typeface="Courier New" panose="02070309020205020404" pitchFamily="49" charset="0"/>
              </a:rPr>
              <a:t>рост и вес</a:t>
            </a:r>
            <a:r>
              <a:rPr lang="en-US" altLang="ru-RU" sz="2800" b="1" dirty="0" smtClean="0">
                <a:latin typeface="Courier New" panose="02070309020205020404" pitchFamily="49" charset="0"/>
              </a:rPr>
              <a:t>');</a:t>
            </a:r>
            <a:endParaRPr lang="ru-RU" altLang="ru-RU" sz="2800" b="1" dirty="0">
              <a:latin typeface="Courier New" panose="02070309020205020404" pitchFamily="49" charset="0"/>
            </a:endParaRPr>
          </a:p>
          <a:p>
            <a:pPr>
              <a:spcBef>
                <a:spcPct val="15000"/>
              </a:spcBef>
            </a:pPr>
            <a:r>
              <a:rPr lang="ru-RU" altLang="ru-RU" sz="2800" b="1" dirty="0">
                <a:latin typeface="Courier New" panose="02070309020205020404" pitchFamily="49" charset="0"/>
              </a:rPr>
              <a:t>   </a:t>
            </a:r>
            <a:r>
              <a:rPr lang="en-US" altLang="ru-RU" sz="2800" b="1" dirty="0">
                <a:latin typeface="Courier New" panose="02070309020205020404" pitchFamily="49" charset="0"/>
              </a:rPr>
              <a:t>read ( </a:t>
            </a:r>
            <a:r>
              <a:rPr lang="en-US" altLang="ru-RU" sz="2800" b="1" dirty="0" smtClean="0">
                <a:latin typeface="Courier New" panose="02070309020205020404" pitchFamily="49" charset="0"/>
              </a:rPr>
              <a:t>x</a:t>
            </a:r>
            <a:r>
              <a:rPr lang="ru-RU" altLang="ru-RU" sz="2800" b="1" dirty="0" smtClean="0">
                <a:latin typeface="Courier New" panose="02070309020205020404" pitchFamily="49" charset="0"/>
              </a:rPr>
              <a:t>,</a:t>
            </a:r>
            <a:r>
              <a:rPr lang="en-US" altLang="ru-RU" sz="2800" b="1" dirty="0" smtClean="0">
                <a:latin typeface="Courier New" panose="02070309020205020404" pitchFamily="49" charset="0"/>
              </a:rPr>
              <a:t>y </a:t>
            </a:r>
            <a:r>
              <a:rPr lang="en-US" altLang="ru-RU" sz="2800" b="1" dirty="0">
                <a:latin typeface="Courier New" panose="02070309020205020404" pitchFamily="49" charset="0"/>
              </a:rPr>
              <a:t>);</a:t>
            </a:r>
            <a:endParaRPr lang="ru-RU" altLang="ru-RU" sz="2800" b="1" dirty="0">
              <a:latin typeface="Courier New" panose="02070309020205020404" pitchFamily="49" charset="0"/>
            </a:endParaRPr>
          </a:p>
          <a:p>
            <a:pPr>
              <a:spcBef>
                <a:spcPct val="15000"/>
              </a:spcBef>
            </a:pPr>
            <a:r>
              <a:rPr lang="en-US" altLang="ru-RU" sz="2800" b="1" dirty="0">
                <a:latin typeface="Courier New" panose="02070309020205020404" pitchFamily="49" charset="0"/>
              </a:rPr>
              <a:t>   if (x </a:t>
            </a:r>
            <a:r>
              <a:rPr lang="en-US" altLang="ru-RU" sz="2800" b="1" dirty="0" smtClean="0">
                <a:latin typeface="Courier New" panose="02070309020205020404" pitchFamily="49" charset="0"/>
              </a:rPr>
              <a:t>&gt;170) </a:t>
            </a:r>
            <a:r>
              <a:rPr lang="en-US" altLang="ru-RU" sz="2800" b="1" dirty="0">
                <a:latin typeface="Courier New" panose="02070309020205020404" pitchFamily="49" charset="0"/>
              </a:rPr>
              <a:t>and </a:t>
            </a:r>
            <a:r>
              <a:rPr lang="en-US" altLang="ru-RU" sz="2800" b="1" dirty="0" smtClean="0">
                <a:latin typeface="Courier New" panose="02070309020205020404" pitchFamily="49" charset="0"/>
              </a:rPr>
              <a:t>(y &lt; 58) </a:t>
            </a:r>
            <a:r>
              <a:rPr lang="en-US" altLang="ru-RU" sz="2800" b="1" dirty="0">
                <a:latin typeface="Courier New" panose="02070309020205020404" pitchFamily="49" charset="0"/>
              </a:rPr>
              <a:t>then</a:t>
            </a:r>
          </a:p>
          <a:p>
            <a:pPr>
              <a:spcBef>
                <a:spcPct val="15000"/>
              </a:spcBef>
            </a:pPr>
            <a:r>
              <a:rPr lang="en-US" altLang="ru-RU" sz="2800" b="1" dirty="0">
                <a:latin typeface="Courier New" panose="02070309020205020404" pitchFamily="49" charset="0"/>
              </a:rPr>
              <a:t>        </a:t>
            </a:r>
            <a:r>
              <a:rPr lang="en-US" altLang="ru-RU" sz="2800" b="1" dirty="0" err="1">
                <a:latin typeface="Courier New" panose="02070309020205020404" pitchFamily="49" charset="0"/>
              </a:rPr>
              <a:t>writeln</a:t>
            </a:r>
            <a:r>
              <a:rPr lang="en-US" altLang="ru-RU" sz="2800" b="1" dirty="0">
                <a:latin typeface="Courier New" panose="02070309020205020404" pitchFamily="49" charset="0"/>
              </a:rPr>
              <a:t> ('</a:t>
            </a:r>
            <a:r>
              <a:rPr lang="ru-RU" altLang="ru-RU" sz="2800" b="1" dirty="0">
                <a:latin typeface="Courier New" panose="02070309020205020404" pitchFamily="49" charset="0"/>
              </a:rPr>
              <a:t>Подходит</a:t>
            </a:r>
            <a:r>
              <a:rPr lang="en-US" altLang="ru-RU" sz="2800" b="1" dirty="0">
                <a:latin typeface="Courier New" panose="02070309020205020404" pitchFamily="49" charset="0"/>
              </a:rPr>
              <a:t>')</a:t>
            </a:r>
            <a:endParaRPr lang="ru-RU" altLang="ru-RU" sz="2800" b="1" dirty="0">
              <a:solidFill>
                <a:srgbClr val="3333FF"/>
              </a:solidFill>
              <a:latin typeface="Courier New" panose="02070309020205020404" pitchFamily="49" charset="0"/>
            </a:endParaRPr>
          </a:p>
          <a:p>
            <a:pPr>
              <a:spcBef>
                <a:spcPct val="15000"/>
              </a:spcBef>
            </a:pPr>
            <a:r>
              <a:rPr lang="en-US" altLang="ru-RU" sz="2800" b="1" dirty="0">
                <a:latin typeface="Courier New" panose="02070309020205020404" pitchFamily="49" charset="0"/>
              </a:rPr>
              <a:t>   else </a:t>
            </a:r>
            <a:r>
              <a:rPr lang="en-US" altLang="ru-RU" sz="2800" b="1" dirty="0" err="1">
                <a:latin typeface="Courier New" panose="02070309020205020404" pitchFamily="49" charset="0"/>
              </a:rPr>
              <a:t>writeln</a:t>
            </a:r>
            <a:r>
              <a:rPr lang="en-US" altLang="ru-RU" sz="2800" b="1" dirty="0">
                <a:latin typeface="Courier New" panose="02070309020205020404" pitchFamily="49" charset="0"/>
              </a:rPr>
              <a:t> ('</a:t>
            </a:r>
            <a:r>
              <a:rPr lang="ru-RU" altLang="ru-RU" sz="2800" b="1" dirty="0">
                <a:latin typeface="Courier New" panose="02070309020205020404" pitchFamily="49" charset="0"/>
              </a:rPr>
              <a:t>Не подходит</a:t>
            </a:r>
            <a:r>
              <a:rPr lang="en-US" altLang="ru-RU" sz="2800" b="1" dirty="0">
                <a:latin typeface="Courier New" panose="02070309020205020404" pitchFamily="49" charset="0"/>
              </a:rPr>
              <a:t>')</a:t>
            </a:r>
            <a:endParaRPr lang="ru-RU" altLang="ru-RU" sz="2800" b="1" dirty="0">
              <a:solidFill>
                <a:srgbClr val="3333FF"/>
              </a:solidFill>
              <a:latin typeface="Courier New" panose="02070309020205020404" pitchFamily="49" charset="0"/>
            </a:endParaRPr>
          </a:p>
          <a:p>
            <a:pPr>
              <a:spcBef>
                <a:spcPct val="15000"/>
              </a:spcBef>
            </a:pPr>
            <a:r>
              <a:rPr lang="en-US" altLang="ru-RU" sz="2800" b="1" dirty="0">
                <a:latin typeface="Courier New" panose="02070309020205020404" pitchFamily="49" charset="0"/>
              </a:rPr>
              <a:t>	end.</a:t>
            </a:r>
            <a:endParaRPr lang="ru-RU" altLang="ru-RU" sz="2800" b="1" dirty="0">
              <a:latin typeface="Courier New" panose="02070309020205020404" pitchFamily="49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7891981" y="2821593"/>
            <a:ext cx="1577975" cy="935037"/>
          </a:xfrm>
          <a:prstGeom prst="wedgeRoundRectCallout">
            <a:avLst>
              <a:gd name="adj1" fmla="val -129278"/>
              <a:gd name="adj2" fmla="val 91426"/>
              <a:gd name="adj3" fmla="val 16667"/>
            </a:avLst>
          </a:prstGeom>
          <a:solidFill>
            <a:srgbClr val="E6E6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0"/>
              <a:t>сложное условие</a:t>
            </a:r>
          </a:p>
        </p:txBody>
      </p:sp>
    </p:spTree>
    <p:extLst>
      <p:ext uri="{BB962C8B-B14F-4D97-AF65-F5344CB8AC3E}">
        <p14:creationId xmlns:p14="http://schemas.microsoft.com/office/powerpoint/2010/main" val="40785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86" y="673573"/>
            <a:ext cx="10280768" cy="479530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Bebas Neue Bold" panose="020B0606020202050201" charset="-52"/>
                <a:ea typeface="Times New Roman" panose="02020603050405020304" pitchFamily="18" charset="0"/>
              </a:rPr>
              <a:t>СОСТАВНОЙ ОПЕРАТОР</a:t>
            </a:r>
          </a:p>
          <a:p>
            <a:pPr>
              <a:spcBef>
                <a:spcPct val="50000"/>
              </a:spcBef>
              <a:buNone/>
            </a:pPr>
            <a:endParaRPr lang="ru-RU" altLang="ru-RU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62145" y="1039535"/>
            <a:ext cx="10949250" cy="1322636"/>
          </a:xfrm>
          <a:prstGeom prst="rect">
            <a:avLst/>
          </a:prstGeom>
          <a:solidFill>
            <a:srgbClr val="D9D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Если в условном операторе после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или после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нужно выполнить</a:t>
            </a:r>
          </a:p>
          <a:p>
            <a:pPr algn="l">
              <a:defRPr/>
            </a:pP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несколько операторов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то 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используют </a:t>
            </a:r>
            <a:r>
              <a:rPr lang="ru-RU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составной оператор </a:t>
            </a:r>
            <a:endParaRPr lang="ru-RU" sz="2000" b="1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defRPr/>
            </a:pP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конструкцию вида: 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&lt;последовательность операторов&gt;</a:t>
            </a:r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9601" y="2362171"/>
            <a:ext cx="74537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a,b:integer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Введите два числа');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  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a&gt;b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:=b+2;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:=a*2;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:=a+2;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:=b*2;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    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('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полученные  числа 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a=',a,'  b=',b);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04" y="2647909"/>
            <a:ext cx="419169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780"/>
                </a:solidFill>
                <a:latin typeface="PT Sans Narrow" panose="020B0604020202020204" charset="0"/>
              </a:rPr>
              <a:t>Пример.</a:t>
            </a:r>
            <a:r>
              <a:rPr lang="ru-RU" sz="2400" dirty="0">
                <a:solidFill>
                  <a:srgbClr val="000000"/>
                </a:solidFill>
                <a:latin typeface="PT Sans Narrow" panose="020B0604020202020204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PT Sans Narrow" panose="020B060402020202020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Даны </a:t>
            </a: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целые числа x, y (</a:t>
            </a:r>
            <a:r>
              <a:rPr lang="ru-RU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x≠y</a:t>
            </a: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 </a:t>
            </a:r>
            <a:endParaRPr lang="en-US" sz="20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Меньшее </a:t>
            </a: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 этих двух чисел </a:t>
            </a:r>
            <a:endParaRPr lang="en-US" sz="20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увеличить </a:t>
            </a: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 </a:t>
            </a: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большее – удвоить.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4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991402"/>
            <a:ext cx="11485418" cy="518556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Bebas Neue Bold" panose="020B0606020202050201" charset="-52"/>
                <a:ea typeface="Times New Roman" panose="02020603050405020304" pitchFamily="18" charset="0"/>
              </a:rPr>
              <a:t>Вложенные ветвления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218" y="1340085"/>
            <a:ext cx="115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E4E3F"/>
                </a:solidFill>
                <a:latin typeface="PT Sans Narrow" panose="020B0604020202020204" charset="0"/>
              </a:rPr>
              <a:t>В качестве оператора после </a:t>
            </a:r>
            <a:r>
              <a:rPr lang="ru-RU" sz="2400" b="1" dirty="0" err="1">
                <a:solidFill>
                  <a:srgbClr val="FF0000"/>
                </a:solidFill>
                <a:latin typeface="PT Sans Narrow" panose="020B0604020202020204" charset="0"/>
              </a:rPr>
              <a:t>then</a:t>
            </a:r>
            <a:r>
              <a:rPr lang="ru-RU" sz="2400" dirty="0">
                <a:solidFill>
                  <a:srgbClr val="4E4E3F"/>
                </a:solidFill>
                <a:latin typeface="PT Sans Narrow" panose="020B0604020202020204" charset="0"/>
              </a:rPr>
              <a:t> и </a:t>
            </a:r>
            <a:r>
              <a:rPr lang="ru-RU" sz="2400" b="1" dirty="0" err="1">
                <a:solidFill>
                  <a:srgbClr val="FF0000"/>
                </a:solidFill>
                <a:latin typeface="PT Sans Narrow" panose="020B0604020202020204" charset="0"/>
              </a:rPr>
              <a:t>else</a:t>
            </a:r>
            <a:r>
              <a:rPr lang="ru-RU" sz="2400" dirty="0">
                <a:solidFill>
                  <a:srgbClr val="4E4E3F"/>
                </a:solidFill>
                <a:latin typeface="PT Sans Narrow" panose="020B0604020202020204" charset="0"/>
              </a:rPr>
              <a:t> можно использовать условный оператор. Например, возможна следующая конструкция:</a:t>
            </a:r>
            <a:endParaRPr lang="ru-RU" sz="2400" dirty="0">
              <a:latin typeface="PT Sans Narrow" panose="020B06040202020202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2971" y="2969202"/>
            <a:ext cx="5072063" cy="10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409" y="2326265"/>
            <a:ext cx="7643812" cy="22145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91058" y="1716605"/>
            <a:ext cx="78698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sz="2400" dirty="0">
                <a:latin typeface="Arial" charset="0"/>
                <a:cs typeface="Arial" charset="0"/>
              </a:rPr>
              <a:t>     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Narrow" panose="020B0604020202020204" charset="0"/>
                <a:cs typeface="Arial" charset="0"/>
              </a:rPr>
              <a:t>if</a:t>
            </a:r>
            <a:r>
              <a:rPr lang="ru-RU" sz="2400" b="1" dirty="0">
                <a:latin typeface="PT Sans Narrow" panose="020B0604020202020204" charset="0"/>
                <a:cs typeface="Arial" charset="0"/>
              </a:rPr>
              <a:t>  </a:t>
            </a:r>
            <a:r>
              <a:rPr lang="ru-RU" sz="2400" dirty="0">
                <a:latin typeface="PT Sans Narrow" panose="020B0604020202020204" charset="0"/>
                <a:cs typeface="Arial" charset="0"/>
              </a:rPr>
              <a:t>&lt;условие1&gt;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Narrow" panose="020B0604020202020204" charset="0"/>
                <a:cs typeface="Arial" charset="0"/>
              </a:rPr>
              <a:t>then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 Narrow" panose="020B0604020202020204" charset="0"/>
              <a:cs typeface="Arial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sz="2400" b="1" dirty="0">
                <a:latin typeface="PT Sans Narrow" panose="020B0604020202020204" charset="0"/>
                <a:cs typeface="Arial" charset="0"/>
              </a:rPr>
              <a:t>                               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Narrow" panose="020B0604020202020204" charset="0"/>
                <a:cs typeface="Arial" charset="0"/>
              </a:rPr>
              <a:t>if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Narrow" panose="020B0604020202020204" charset="0"/>
                <a:cs typeface="Arial" charset="0"/>
              </a:rPr>
              <a:t> </a:t>
            </a:r>
            <a:r>
              <a:rPr lang="ru-RU" sz="2400" dirty="0">
                <a:latin typeface="PT Sans Narrow" panose="020B0604020202020204" charset="0"/>
                <a:cs typeface="Arial" charset="0"/>
              </a:rPr>
              <a:t>&lt;условие2&gt;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Narrow" panose="020B0604020202020204" charset="0"/>
                <a:cs typeface="Arial" charset="0"/>
              </a:rPr>
              <a:t>then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Narrow" panose="020B0604020202020204" charset="0"/>
                <a:cs typeface="Arial" charset="0"/>
              </a:rPr>
              <a:t>  </a:t>
            </a:r>
            <a:r>
              <a:rPr lang="ru-RU" sz="2400" dirty="0">
                <a:latin typeface="PT Sans Narrow" panose="020B0604020202020204" charset="0"/>
                <a:cs typeface="Arial" charset="0"/>
              </a:rPr>
              <a:t>&lt;оператор1&gt;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sz="2400" b="1" dirty="0">
                <a:latin typeface="PT Sans Narrow" panose="020B0604020202020204" charset="0"/>
                <a:cs typeface="Arial" charset="0"/>
              </a:rPr>
              <a:t>                                                          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Narrow" panose="020B0604020202020204" charset="0"/>
                <a:cs typeface="Arial" charset="0"/>
              </a:rPr>
              <a:t>else</a:t>
            </a:r>
            <a:r>
              <a:rPr lang="ru-RU" sz="2400" b="1" dirty="0">
                <a:latin typeface="PT Sans Narrow" panose="020B0604020202020204" charset="0"/>
                <a:cs typeface="Arial" charset="0"/>
              </a:rPr>
              <a:t>   </a:t>
            </a:r>
            <a:r>
              <a:rPr lang="ru-RU" sz="2400" dirty="0">
                <a:latin typeface="PT Sans Narrow" panose="020B0604020202020204" charset="0"/>
                <a:cs typeface="Arial" charset="0"/>
              </a:rPr>
              <a:t>&lt;оператор2&gt;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Narrow" panose="020B0604020202020204" charset="0"/>
                <a:cs typeface="Arial" charset="0"/>
              </a:rPr>
              <a:t>                       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 Narrow" panose="020B0604020202020204" charset="0"/>
                <a:cs typeface="Arial" charset="0"/>
              </a:rPr>
              <a:t>else</a:t>
            </a:r>
            <a:r>
              <a:rPr lang="ru-RU" sz="2400" b="1" dirty="0">
                <a:latin typeface="PT Sans Narrow" panose="020B0604020202020204" charset="0"/>
                <a:cs typeface="Arial" charset="0"/>
              </a:rPr>
              <a:t>  </a:t>
            </a:r>
            <a:r>
              <a:rPr lang="ru-RU" sz="2400" dirty="0">
                <a:latin typeface="PT Sans Narrow" panose="020B0604020202020204" charset="0"/>
                <a:cs typeface="Arial" charset="0"/>
              </a:rPr>
              <a:t>&lt;оператор3&gt;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10145" y="4708668"/>
            <a:ext cx="9906000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E4E3F"/>
                </a:solidFill>
                <a:latin typeface="PT Sans Narrow" panose="020B0604020202020204" charset="0"/>
              </a:rPr>
              <a:t>При использовании таких сложных конструкций (их ещё называют </a:t>
            </a:r>
            <a:r>
              <a:rPr lang="ru-RU" sz="2400" b="1" dirty="0">
                <a:solidFill>
                  <a:srgbClr val="FF0000"/>
                </a:solidFill>
                <a:latin typeface="PT Sans Narrow" panose="020B0604020202020204" charset="0"/>
              </a:rPr>
              <a:t>вложенными ветвлениями</a:t>
            </a:r>
            <a:r>
              <a:rPr lang="ru-RU" sz="2400" dirty="0">
                <a:solidFill>
                  <a:srgbClr val="4E4E3F"/>
                </a:solidFill>
                <a:latin typeface="PT Sans Narrow" panose="020B0604020202020204" charset="0"/>
              </a:rPr>
              <a:t>) следует иметь в виду, что </a:t>
            </a:r>
            <a:r>
              <a:rPr lang="ru-RU" sz="2400" b="1" dirty="0" err="1">
                <a:solidFill>
                  <a:srgbClr val="FF0000"/>
                </a:solidFill>
                <a:latin typeface="PT Sans Narrow" panose="020B0604020202020204" charset="0"/>
              </a:rPr>
              <a:t>else</a:t>
            </a:r>
            <a:r>
              <a:rPr lang="ru-RU" sz="2400" dirty="0">
                <a:solidFill>
                  <a:srgbClr val="4E4E3F"/>
                </a:solidFill>
                <a:latin typeface="PT Sans Narrow" panose="020B0604020202020204" charset="0"/>
              </a:rPr>
              <a:t> всегда относится к ближайшему оператору </a:t>
            </a:r>
            <a:r>
              <a:rPr lang="ru-RU" sz="2400" b="1" dirty="0" err="1">
                <a:solidFill>
                  <a:srgbClr val="FF0000"/>
                </a:solidFill>
                <a:latin typeface="PT Sans Narrow" panose="020B0604020202020204" charset="0"/>
              </a:rPr>
              <a:t>if</a:t>
            </a:r>
            <a:r>
              <a:rPr lang="ru-RU" sz="2400" dirty="0">
                <a:solidFill>
                  <a:srgbClr val="4E4E3F"/>
                </a:solidFill>
                <a:latin typeface="PT Sans Narrow" panose="020B0604020202020204" charset="0"/>
              </a:rPr>
              <a:t>.</a:t>
            </a:r>
            <a:endParaRPr lang="ru-RU" sz="2400" dirty="0"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320037" y="4267038"/>
            <a:ext cx="3337380" cy="1524000"/>
          </a:xfrm>
          <a:prstGeom prst="rect">
            <a:avLst/>
          </a:prstGeom>
          <a:solidFill>
            <a:srgbClr val="CCECFF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86" y="857001"/>
            <a:ext cx="8447050" cy="546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4780"/>
                </a:solidFill>
              </a:rPr>
              <a:t>Пример</a:t>
            </a:r>
            <a:r>
              <a:rPr lang="ru-RU" sz="2400" b="1" dirty="0">
                <a:solidFill>
                  <a:srgbClr val="004780"/>
                </a:solidFill>
              </a:rPr>
              <a:t>. </a:t>
            </a:r>
            <a:r>
              <a:rPr lang="ru-RU" sz="2400" b="1" dirty="0" smtClean="0">
                <a:solidFill>
                  <a:srgbClr val="004780"/>
                </a:solidFill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Для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данного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целого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найти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значение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725080" y="1277396"/>
            <a:ext cx="3712088" cy="1097638"/>
            <a:chOff x="813273" y="1579417"/>
            <a:chExt cx="3712088" cy="1097638"/>
          </a:xfrm>
        </p:grpSpPr>
        <p:sp>
          <p:nvSpPr>
            <p:cNvPr id="2" name="Левая фигурная скобка 1"/>
            <p:cNvSpPr/>
            <p:nvPr/>
          </p:nvSpPr>
          <p:spPr>
            <a:xfrm>
              <a:off x="1547017" y="1579418"/>
              <a:ext cx="242157" cy="1097637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3273" y="1917972"/>
              <a:ext cx="579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Y=</a:t>
              </a:r>
              <a:endParaRPr lang="ru-RU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0980" y="1579417"/>
              <a:ext cx="28243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x-12,  </a:t>
              </a:r>
              <a:r>
                <a:rPr lang="ru-RU" sz="2000" b="1" i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при </a:t>
              </a:r>
              <a:r>
                <a:rPr lang="en-US" sz="2000" b="1" i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x&gt;0</a:t>
              </a:r>
            </a:p>
            <a:p>
              <a:r>
                <a:rPr lang="en-US" sz="2000" b="1" i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5,     </a:t>
              </a:r>
              <a:r>
                <a:rPr lang="ru-RU" sz="2000" b="1" i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при </a:t>
              </a:r>
              <a:r>
                <a:rPr lang="en-US" sz="2000" b="1" i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x=0</a:t>
              </a:r>
            </a:p>
            <a:p>
              <a:r>
                <a:rPr lang="en-US" sz="2000" b="1" i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2000" b="1" i="1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000" b="1" i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    </a:t>
              </a:r>
              <a:r>
                <a:rPr lang="ru-RU" sz="2000" b="1" i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при </a:t>
              </a:r>
              <a:r>
                <a:rPr lang="en-US" sz="2000" b="1" i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x&lt;0</a:t>
              </a:r>
              <a:endParaRPr lang="ru-RU" sz="2000" b="1" i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428861" y="1277396"/>
            <a:ext cx="567543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ru-RU" sz="2000" b="1" dirty="0">
                <a:latin typeface="Courier New" panose="02070309020205020404" pitchFamily="49" charset="0"/>
              </a:rPr>
              <a:t>program </a:t>
            </a:r>
            <a:r>
              <a:rPr lang="en-US" altLang="ru-RU" sz="2000" b="1" dirty="0" err="1">
                <a:latin typeface="Courier New" panose="02070309020205020404" pitchFamily="49" charset="0"/>
              </a:rPr>
              <a:t>qq</a:t>
            </a:r>
            <a:r>
              <a:rPr lang="en-US" altLang="ru-RU" sz="2000" b="1" dirty="0"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15000"/>
              </a:spcBef>
            </a:pPr>
            <a:r>
              <a:rPr lang="en-US" altLang="ru-RU" sz="2000" b="1" dirty="0">
                <a:latin typeface="Courier New" panose="02070309020205020404" pitchFamily="49" charset="0"/>
              </a:rPr>
              <a:t>	</a:t>
            </a:r>
            <a:r>
              <a:rPr lang="en-US" altLang="ru-RU" sz="2000" b="1" dirty="0" err="1">
                <a:latin typeface="Courier New" panose="02070309020205020404" pitchFamily="49" charset="0"/>
              </a:rPr>
              <a:t>var</a:t>
            </a:r>
            <a:r>
              <a:rPr lang="en-US" altLang="ru-RU" sz="2000" b="1" dirty="0">
                <a:latin typeface="Courier New" panose="02070309020205020404" pitchFamily="49" charset="0"/>
              </a:rPr>
              <a:t> </a:t>
            </a:r>
            <a:r>
              <a:rPr lang="en-US" altLang="ru-RU" sz="2000" b="1" dirty="0" err="1" smtClean="0">
                <a:latin typeface="Courier New" panose="02070309020205020404" pitchFamily="49" charset="0"/>
              </a:rPr>
              <a:t>x,y</a:t>
            </a:r>
            <a:r>
              <a:rPr lang="en-US" altLang="ru-RU" sz="2000" b="1" dirty="0" smtClean="0">
                <a:latin typeface="Courier New" panose="02070309020205020404" pitchFamily="49" charset="0"/>
              </a:rPr>
              <a:t>: </a:t>
            </a:r>
            <a:r>
              <a:rPr lang="en-US" altLang="ru-RU" sz="2000" b="1" dirty="0">
                <a:latin typeface="Courier New" panose="02070309020205020404" pitchFamily="49" charset="0"/>
              </a:rPr>
              <a:t>integer;</a:t>
            </a:r>
            <a:endParaRPr lang="ru-RU" altLang="ru-RU" sz="2000" b="1" dirty="0">
              <a:latin typeface="Courier New" panose="02070309020205020404" pitchFamily="49" charset="0"/>
            </a:endParaRPr>
          </a:p>
          <a:p>
            <a:pPr>
              <a:spcBef>
                <a:spcPct val="15000"/>
              </a:spcBef>
            </a:pPr>
            <a:r>
              <a:rPr lang="en-US" altLang="ru-RU" sz="2000" b="1" dirty="0">
                <a:latin typeface="Courier New" panose="02070309020205020404" pitchFamily="49" charset="0"/>
              </a:rPr>
              <a:t>	begin</a:t>
            </a:r>
          </a:p>
          <a:p>
            <a:pPr>
              <a:spcBef>
                <a:spcPct val="15000"/>
              </a:spcBef>
            </a:pPr>
            <a:r>
              <a:rPr lang="en-US" altLang="ru-RU" sz="2000" b="1" dirty="0">
                <a:latin typeface="Courier New" panose="02070309020205020404" pitchFamily="49" charset="0"/>
              </a:rPr>
              <a:t>   </a:t>
            </a:r>
            <a:r>
              <a:rPr lang="en-US" altLang="ru-RU" sz="2000" b="1" dirty="0" err="1">
                <a:latin typeface="Courier New" panose="02070309020205020404" pitchFamily="49" charset="0"/>
              </a:rPr>
              <a:t>writeln</a:t>
            </a:r>
            <a:r>
              <a:rPr lang="en-US" altLang="ru-RU" sz="2000" b="1" dirty="0">
                <a:latin typeface="Courier New" panose="02070309020205020404" pitchFamily="49" charset="0"/>
              </a:rPr>
              <a:t>('</a:t>
            </a:r>
            <a:r>
              <a:rPr lang="ru-RU" altLang="ru-RU" sz="2000" b="1" dirty="0">
                <a:latin typeface="Courier New" panose="02070309020205020404" pitchFamily="49" charset="0"/>
              </a:rPr>
              <a:t>Введите </a:t>
            </a:r>
            <a:r>
              <a:rPr lang="en-US" altLang="ru-RU" sz="2000" b="1" dirty="0" smtClean="0">
                <a:latin typeface="Courier New" panose="02070309020205020404" pitchFamily="49" charset="0"/>
              </a:rPr>
              <a:t>x');</a:t>
            </a:r>
            <a:endParaRPr lang="ru-RU" altLang="ru-RU" sz="2000" b="1" dirty="0">
              <a:latin typeface="Courier New" panose="02070309020205020404" pitchFamily="49" charset="0"/>
            </a:endParaRPr>
          </a:p>
          <a:p>
            <a:pPr>
              <a:spcBef>
                <a:spcPct val="15000"/>
              </a:spcBef>
            </a:pPr>
            <a:r>
              <a:rPr lang="ru-RU" altLang="ru-RU" sz="2000" b="1" dirty="0">
                <a:latin typeface="Courier New" panose="02070309020205020404" pitchFamily="49" charset="0"/>
              </a:rPr>
              <a:t>   </a:t>
            </a:r>
            <a:r>
              <a:rPr lang="en-US" altLang="ru-RU" sz="2000" b="1" dirty="0">
                <a:latin typeface="Courier New" panose="02070309020205020404" pitchFamily="49" charset="0"/>
              </a:rPr>
              <a:t>read ( x );</a:t>
            </a:r>
            <a:endParaRPr lang="ru-RU" altLang="ru-RU" sz="2000" b="1" dirty="0">
              <a:latin typeface="Courier New" panose="02070309020205020404" pitchFamily="49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if</a:t>
            </a:r>
            <a:r>
              <a:rPr lang="ru-RU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х&gt;0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 </a:t>
            </a:r>
            <a:r>
              <a:rPr lang="ru-RU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then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   у := х-12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 </a:t>
            </a:r>
            <a:r>
              <a:rPr lang="ru-RU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else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   </a:t>
            </a:r>
            <a:r>
              <a:rPr lang="ru-RU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if</a:t>
            </a: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х=0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     </a:t>
            </a:r>
            <a:r>
              <a:rPr lang="ru-RU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then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  у := 5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     </a:t>
            </a:r>
            <a:r>
              <a:rPr lang="ru-RU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else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  у := 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x*</a:t>
            </a:r>
            <a:r>
              <a:rPr lang="ru-RU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x;</a:t>
            </a:r>
            <a:endParaRPr lang="en-US" sz="2000" b="1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ru-RU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ru-RU" sz="2000" b="1" dirty="0" err="1" smtClean="0">
                <a:latin typeface="Courier New" panose="02070309020205020404" pitchFamily="49" charset="0"/>
              </a:rPr>
              <a:t>writeln</a:t>
            </a:r>
            <a:r>
              <a:rPr lang="en-US" altLang="ru-RU" sz="2000" b="1" dirty="0" smtClean="0">
                <a:latin typeface="Courier New" panose="02070309020205020404" pitchFamily="49" charset="0"/>
              </a:rPr>
              <a:t>(‘y=‘, y);</a:t>
            </a:r>
          </a:p>
          <a:p>
            <a:r>
              <a:rPr lang="en-US" sz="2000" b="1" dirty="0"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</a:rPr>
              <a:t>       end.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8794" y="3074087"/>
            <a:ext cx="5347855" cy="27860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0061498" y="3224384"/>
            <a:ext cx="1775791" cy="831273"/>
          </a:xfrm>
          <a:prstGeom prst="wedgeRoundRectCallout">
            <a:avLst>
              <a:gd name="adj1" fmla="val -129278"/>
              <a:gd name="adj2" fmla="val 91426"/>
              <a:gd name="adj3" fmla="val 16667"/>
            </a:avLst>
          </a:prstGeom>
          <a:solidFill>
            <a:srgbClr val="E6E6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0" dirty="0" smtClean="0"/>
              <a:t>вложенное ветвление</a:t>
            </a:r>
            <a:endParaRPr lang="ru-RU" altLang="ru-RU" sz="2000" b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36261" y="4379608"/>
            <a:ext cx="1065352" cy="260664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y=x-12</a:t>
            </a:r>
            <a:endParaRPr lang="ru-RU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09249" y="2472790"/>
            <a:ext cx="4617902" cy="4325714"/>
            <a:chOff x="709249" y="2472790"/>
            <a:chExt cx="4617902" cy="4325714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1603086" y="2472790"/>
              <a:ext cx="1016079" cy="275199"/>
            </a:xfrm>
            <a:prstGeom prst="flowChartTerminator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0" dirty="0"/>
                <a:t>начало</a:t>
              </a: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401613" y="2922589"/>
              <a:ext cx="1417937" cy="289074"/>
            </a:xfrm>
            <a:prstGeom prst="flowChartInputOutpu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ввод </a:t>
              </a:r>
              <a:r>
                <a:rPr lang="en-US" altLang="ru-RU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ru-RU" altLang="ru-RU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1994455" y="5966451"/>
              <a:ext cx="768128" cy="372110"/>
            </a:xfrm>
            <a:prstGeom prst="flowChartDocumen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 dirty="0" smtClean="0"/>
                <a:t>y</a:t>
              </a:r>
              <a:endParaRPr lang="ru-RU" altLang="ru-RU" sz="2200" b="1" dirty="0">
                <a:latin typeface="Courier New" panose="02070309020205020404" pitchFamily="49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110581" y="2746832"/>
              <a:ext cx="0" cy="1931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110581" y="3224383"/>
              <a:ext cx="0" cy="1931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 flipH="1">
              <a:off x="709249" y="3759217"/>
              <a:ext cx="749575" cy="616513"/>
            </a:xfrm>
            <a:custGeom>
              <a:avLst/>
              <a:gdLst>
                <a:gd name="T0" fmla="*/ 0 w 623"/>
                <a:gd name="T1" fmla="*/ 0 h 524"/>
                <a:gd name="T2" fmla="*/ 2147483646 w 623"/>
                <a:gd name="T3" fmla="*/ 0 h 524"/>
                <a:gd name="T4" fmla="*/ 2147483646 w 623"/>
                <a:gd name="T5" fmla="*/ 2147483646 h 524"/>
                <a:gd name="T6" fmla="*/ 0 60000 65536"/>
                <a:gd name="T7" fmla="*/ 0 60000 65536"/>
                <a:gd name="T8" fmla="*/ 0 60000 65536"/>
                <a:gd name="T9" fmla="*/ 0 w 623"/>
                <a:gd name="T10" fmla="*/ 0 h 524"/>
                <a:gd name="T11" fmla="*/ 623 w 623"/>
                <a:gd name="T12" fmla="*/ 524 h 5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3" h="524">
                  <a:moveTo>
                    <a:pt x="0" y="0"/>
                  </a:moveTo>
                  <a:lnTo>
                    <a:pt x="623" y="0"/>
                  </a:lnTo>
                  <a:lnTo>
                    <a:pt x="623" y="52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 flipH="1">
              <a:off x="2702408" y="3747989"/>
              <a:ext cx="907203" cy="454498"/>
            </a:xfrm>
            <a:custGeom>
              <a:avLst/>
              <a:gdLst>
                <a:gd name="T0" fmla="*/ 2147483646 w 623"/>
                <a:gd name="T1" fmla="*/ 0 h 887"/>
                <a:gd name="T2" fmla="*/ 0 w 623"/>
                <a:gd name="T3" fmla="*/ 0 h 887"/>
                <a:gd name="T4" fmla="*/ 2147483646 w 623"/>
                <a:gd name="T5" fmla="*/ 2147483646 h 887"/>
                <a:gd name="T6" fmla="*/ 0 60000 65536"/>
                <a:gd name="T7" fmla="*/ 0 60000 65536"/>
                <a:gd name="T8" fmla="*/ 0 60000 65536"/>
                <a:gd name="T9" fmla="*/ 0 w 623"/>
                <a:gd name="T10" fmla="*/ 0 h 887"/>
                <a:gd name="T11" fmla="*/ 623 w 623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3" h="887">
                  <a:moveTo>
                    <a:pt x="623" y="0"/>
                  </a:moveTo>
                  <a:lnTo>
                    <a:pt x="0" y="0"/>
                  </a:lnTo>
                  <a:lnTo>
                    <a:pt x="2" y="887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829499" y="3471396"/>
              <a:ext cx="469379" cy="26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0"/>
                <a:t>да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762583" y="3433824"/>
              <a:ext cx="665794" cy="3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0" dirty="0"/>
                <a:t>нет</a:t>
              </a:r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1445909" y="3423535"/>
              <a:ext cx="1296650" cy="620068"/>
            </a:xfrm>
            <a:prstGeom prst="flowChartDecision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ru-RU" altLang="ru-RU" sz="1800" dirty="0" smtClean="0">
                <a:latin typeface="Courier New" panose="02070309020205020404" pitchFamily="49" charset="0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800" b="1" dirty="0" smtClean="0">
                  <a:latin typeface="Courier New" panose="02070309020205020404" pitchFamily="49" charset="0"/>
                </a:rPr>
                <a:t>x</a:t>
              </a:r>
              <a:r>
                <a:rPr lang="en-US" altLang="ru-RU" sz="1800" b="1" dirty="0" smtClean="0"/>
                <a:t> </a:t>
              </a:r>
              <a:r>
                <a:rPr lang="en-US" altLang="ru-RU" sz="1800" b="1" dirty="0" smtClean="0">
                  <a:latin typeface="Courier New" panose="02070309020205020404" pitchFamily="49" charset="0"/>
                </a:rPr>
                <a:t>&gt;</a:t>
              </a:r>
              <a:r>
                <a:rPr lang="en-US" altLang="ru-RU" sz="1800" b="1" dirty="0" smtClean="0"/>
                <a:t> </a:t>
              </a:r>
              <a:r>
                <a:rPr lang="ru-RU" altLang="ru-RU" sz="1800" b="1" dirty="0" smtClean="0">
                  <a:latin typeface="Courier New" panose="02070309020205020404" pitchFamily="49" charset="0"/>
                </a:rPr>
                <a:t>0</a:t>
              </a:r>
              <a:r>
                <a:rPr lang="en-US" altLang="ru-RU" sz="1800" b="1" dirty="0" smtClean="0"/>
                <a:t> </a:t>
              </a:r>
              <a:r>
                <a:rPr lang="ru-RU" altLang="ru-RU" sz="1800" dirty="0">
                  <a:latin typeface="Courier New" panose="02070309020205020404" pitchFamily="49" charset="0"/>
                </a:rPr>
                <a:t/>
              </a:r>
              <a:br>
                <a:rPr lang="ru-RU" altLang="ru-RU" sz="1800" dirty="0">
                  <a:latin typeface="Courier New" panose="02070309020205020404" pitchFamily="49" charset="0"/>
                </a:rPr>
              </a:br>
              <a:endParaRPr lang="ru-RU" altLang="ru-RU" sz="1800" dirty="0">
                <a:latin typeface="Courier New" panose="02070309020205020404" pitchFamily="49" charset="0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709250" y="5143636"/>
              <a:ext cx="4281751" cy="537995"/>
            </a:xfrm>
            <a:custGeom>
              <a:avLst/>
              <a:gdLst>
                <a:gd name="T0" fmla="*/ 0 w 3363"/>
                <a:gd name="T1" fmla="*/ 2147483646 h 201"/>
                <a:gd name="T2" fmla="*/ 0 w 3363"/>
                <a:gd name="T3" fmla="*/ 2147483646 h 201"/>
                <a:gd name="T4" fmla="*/ 2147483646 w 3363"/>
                <a:gd name="T5" fmla="*/ 2147483646 h 201"/>
                <a:gd name="T6" fmla="*/ 2147483646 w 3363"/>
                <a:gd name="T7" fmla="*/ 0 h 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3"/>
                <a:gd name="T13" fmla="*/ 0 h 201"/>
                <a:gd name="T14" fmla="*/ 3363 w 3363"/>
                <a:gd name="T15" fmla="*/ 201 h 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3" h="201">
                  <a:moveTo>
                    <a:pt x="0" y="34"/>
                  </a:moveTo>
                  <a:lnTo>
                    <a:pt x="0" y="201"/>
                  </a:lnTo>
                  <a:lnTo>
                    <a:pt x="3362" y="201"/>
                  </a:lnTo>
                  <a:lnTo>
                    <a:pt x="3363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grpSp>
          <p:nvGrpSpPr>
            <p:cNvPr id="24" name="Group 29"/>
            <p:cNvGrpSpPr>
              <a:grpSpLocks/>
            </p:cNvGrpSpPr>
            <p:nvPr/>
          </p:nvGrpSpPr>
          <p:grpSpPr bwMode="auto">
            <a:xfrm>
              <a:off x="1879704" y="4987739"/>
              <a:ext cx="1016079" cy="1810765"/>
              <a:chOff x="2921" y="3280"/>
              <a:chExt cx="933" cy="1566"/>
            </a:xfrm>
          </p:grpSpPr>
          <p:sp>
            <p:nvSpPr>
              <p:cNvPr id="25" name="AutoShape 10"/>
              <p:cNvSpPr>
                <a:spLocks noChangeArrowheads="1"/>
              </p:cNvSpPr>
              <p:nvPr/>
            </p:nvSpPr>
            <p:spPr bwMode="auto">
              <a:xfrm>
                <a:off x="2921" y="4585"/>
                <a:ext cx="933" cy="261"/>
              </a:xfrm>
              <a:prstGeom prst="flowChartTerminator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конец</a:t>
                </a: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3329" y="3838"/>
                <a:ext cx="10" cy="3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7" name="Oval 28"/>
              <p:cNvSpPr>
                <a:spLocks noChangeArrowheads="1"/>
              </p:cNvSpPr>
              <p:nvPr/>
            </p:nvSpPr>
            <p:spPr bwMode="auto">
              <a:xfrm>
                <a:off x="3141" y="3280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lIns="90000" tIns="46800" rIns="90000" bIns="4680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29" name="AutoShape 19"/>
            <p:cNvSpPr>
              <a:spLocks noChangeArrowheads="1"/>
            </p:cNvSpPr>
            <p:nvPr/>
          </p:nvSpPr>
          <p:spPr bwMode="auto">
            <a:xfrm>
              <a:off x="3004832" y="4185963"/>
              <a:ext cx="1196788" cy="562311"/>
            </a:xfrm>
            <a:prstGeom prst="flowChartDecision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endParaRPr lang="ru-RU" altLang="ru-RU" sz="1800" dirty="0" smtClean="0">
                <a:latin typeface="Courier New" panose="02070309020205020404" pitchFamily="49" charset="0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800" b="1" dirty="0" smtClean="0">
                  <a:latin typeface="Courier New" panose="02070309020205020404" pitchFamily="49" charset="0"/>
                </a:rPr>
                <a:t>x</a:t>
              </a:r>
              <a:r>
                <a:rPr lang="en-US" altLang="ru-RU" sz="1800" b="1" dirty="0" smtClean="0"/>
                <a:t> </a:t>
              </a:r>
              <a:r>
                <a:rPr lang="en-US" altLang="ru-RU" sz="1800" b="1" dirty="0" smtClean="0">
                  <a:latin typeface="Courier New" panose="02070309020205020404" pitchFamily="49" charset="0"/>
                </a:rPr>
                <a:t>=</a:t>
              </a:r>
              <a:r>
                <a:rPr lang="en-US" altLang="ru-RU" sz="1800" b="1" dirty="0" smtClean="0"/>
                <a:t> </a:t>
              </a:r>
              <a:r>
                <a:rPr lang="ru-RU" altLang="ru-RU" sz="1800" b="1" dirty="0" smtClean="0">
                  <a:latin typeface="Courier New" panose="02070309020205020404" pitchFamily="49" charset="0"/>
                </a:rPr>
                <a:t>0</a:t>
              </a:r>
              <a:r>
                <a:rPr lang="en-US" altLang="ru-RU" sz="1800" b="1" dirty="0" smtClean="0"/>
                <a:t> </a:t>
              </a:r>
              <a:r>
                <a:rPr lang="ru-RU" altLang="ru-RU" sz="1800" dirty="0">
                  <a:latin typeface="Courier New" panose="02070309020205020404" pitchFamily="49" charset="0"/>
                </a:rPr>
                <a:t/>
              </a:r>
              <a:br>
                <a:rPr lang="ru-RU" altLang="ru-RU" sz="1800" dirty="0">
                  <a:latin typeface="Courier New" panose="02070309020205020404" pitchFamily="49" charset="0"/>
                </a:rPr>
              </a:br>
              <a:endParaRPr lang="ru-RU" altLang="ru-RU" sz="1800" dirty="0">
                <a:latin typeface="Courier New" panose="02070309020205020404" pitchFamily="49" charset="0"/>
              </a:endParaRPr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 flipH="1">
              <a:off x="2325543" y="4467117"/>
              <a:ext cx="678475" cy="440550"/>
            </a:xfrm>
            <a:custGeom>
              <a:avLst/>
              <a:gdLst>
                <a:gd name="T0" fmla="*/ 0 w 623"/>
                <a:gd name="T1" fmla="*/ 0 h 524"/>
                <a:gd name="T2" fmla="*/ 2147483646 w 623"/>
                <a:gd name="T3" fmla="*/ 0 h 524"/>
                <a:gd name="T4" fmla="*/ 2147483646 w 623"/>
                <a:gd name="T5" fmla="*/ 2147483646 h 524"/>
                <a:gd name="T6" fmla="*/ 0 60000 65536"/>
                <a:gd name="T7" fmla="*/ 0 60000 65536"/>
                <a:gd name="T8" fmla="*/ 0 60000 65536"/>
                <a:gd name="T9" fmla="*/ 0 w 623"/>
                <a:gd name="T10" fmla="*/ 0 h 524"/>
                <a:gd name="T11" fmla="*/ 623 w 623"/>
                <a:gd name="T12" fmla="*/ 524 h 5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3" h="524">
                  <a:moveTo>
                    <a:pt x="0" y="0"/>
                  </a:moveTo>
                  <a:lnTo>
                    <a:pt x="623" y="0"/>
                  </a:lnTo>
                  <a:lnTo>
                    <a:pt x="623" y="52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2407830" y="4108627"/>
              <a:ext cx="469379" cy="26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0"/>
                <a:t>да</a:t>
              </a:r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 flipH="1">
              <a:off x="4184019" y="4476451"/>
              <a:ext cx="789244" cy="597430"/>
            </a:xfrm>
            <a:custGeom>
              <a:avLst/>
              <a:gdLst>
                <a:gd name="T0" fmla="*/ 2147483646 w 623"/>
                <a:gd name="T1" fmla="*/ 0 h 887"/>
                <a:gd name="T2" fmla="*/ 0 w 623"/>
                <a:gd name="T3" fmla="*/ 0 h 887"/>
                <a:gd name="T4" fmla="*/ 2147483646 w 623"/>
                <a:gd name="T5" fmla="*/ 2147483646 h 887"/>
                <a:gd name="T6" fmla="*/ 0 60000 65536"/>
                <a:gd name="T7" fmla="*/ 0 60000 65536"/>
                <a:gd name="T8" fmla="*/ 0 60000 65536"/>
                <a:gd name="T9" fmla="*/ 0 w 623"/>
                <a:gd name="T10" fmla="*/ 0 h 887"/>
                <a:gd name="T11" fmla="*/ 623 w 623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3" h="887">
                  <a:moveTo>
                    <a:pt x="623" y="0"/>
                  </a:moveTo>
                  <a:lnTo>
                    <a:pt x="0" y="0"/>
                  </a:lnTo>
                  <a:lnTo>
                    <a:pt x="2" y="887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4189416" y="4142336"/>
              <a:ext cx="665794" cy="3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0" dirty="0"/>
                <a:t>нет</a:t>
              </a:r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2334924" y="6338561"/>
              <a:ext cx="0" cy="1931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847674" y="4934317"/>
              <a:ext cx="948701" cy="260664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y=5</a:t>
              </a:r>
              <a:endPara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378450" y="5073882"/>
              <a:ext cx="948701" cy="260664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y=x*x</a:t>
              </a:r>
              <a:endPara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709249" y="4660989"/>
              <a:ext cx="0" cy="673557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328628" y="5194981"/>
              <a:ext cx="0" cy="51648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9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AB0B0A-0CCF-4043-857E-0C890C46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426" y="918781"/>
            <a:ext cx="7315200" cy="811096"/>
          </a:xfrm>
        </p:spPr>
        <p:txBody>
          <a:bodyPr/>
          <a:lstStyle/>
          <a:p>
            <a:r>
              <a:rPr lang="ru-RU" dirty="0"/>
              <a:t>ТРЕНАЖЁР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E7C92DA-4E94-4016-A128-60E44B07D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3" y="1757935"/>
            <a:ext cx="4446871" cy="4451612"/>
          </a:xfrm>
        </p:spPr>
      </p:pic>
    </p:spTree>
    <p:extLst>
      <p:ext uri="{BB962C8B-B14F-4D97-AF65-F5344CB8AC3E}">
        <p14:creationId xmlns:p14="http://schemas.microsoft.com/office/powerpoint/2010/main" val="25349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EB743-CD10-410C-993F-6B275F08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ОБРАЩЕНИЕ К ГИМНАЗИСТАМ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069D2-6BD2-4992-98C1-36267241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58" y="698090"/>
            <a:ext cx="9542920" cy="474145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b="1" dirty="0">
                <a:solidFill>
                  <a:srgbClr val="004780"/>
                </a:solidFill>
                <a:latin typeface="PT Sans Narrow" panose="020B0506020203020204" pitchFamily="34" charset="0"/>
              </a:rPr>
              <a:t>Уважаемые гимназисты!</a:t>
            </a:r>
          </a:p>
          <a:p>
            <a:pPr marL="0" indent="0" algn="just" defTabSz="449263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	В период эпидемии коронавируса (</a:t>
            </a:r>
            <a:r>
              <a:rPr lang="en-US" dirty="0">
                <a:solidFill>
                  <a:srgbClr val="004780"/>
                </a:solidFill>
                <a:latin typeface="PT Sans Narrow" panose="020B0506020203020204" pitchFamily="34" charset="0"/>
              </a:rPr>
              <a:t>COVID</a:t>
            </a:r>
            <a:r>
              <a:rPr 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-19) мы временно перешли на дистанционное обучение.</a:t>
            </a:r>
          </a:p>
          <a:p>
            <a:pPr marL="0" indent="0" algn="just" defTabSz="449263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	Администрация гимназии приняла решение работать с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0"/>
              </a:rPr>
              <a:t>«пакетом материалов и рекомендаций»</a:t>
            </a:r>
            <a:r>
              <a:rPr lang="ru-RU" dirty="0">
                <a:solidFill>
                  <a:srgbClr val="000099"/>
                </a:solidFill>
                <a:latin typeface="PT Sans Narrow" panose="020B0506020203020204" pitchFamily="34" charset="0"/>
              </a:rPr>
              <a:t> </a:t>
            </a:r>
            <a:r>
              <a:rPr 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по предметам.</a:t>
            </a:r>
          </a:p>
          <a:p>
            <a:pPr marL="0" indent="0" algn="just" defTabSz="449263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	Они (как и на прошлой неделе) будут общими для классов одной параллели. При этом для 8-11 классов мы учитываем </a:t>
            </a:r>
            <a:r>
              <a:rPr lang="ru-RU" i="1" dirty="0">
                <a:solidFill>
                  <a:srgbClr val="004780"/>
                </a:solidFill>
                <a:latin typeface="PT Sans Narrow" panose="020B0506020203020204" pitchFamily="34" charset="0"/>
              </a:rPr>
              <a:t>ПРОФИЛЬ</a:t>
            </a:r>
            <a:r>
              <a:rPr 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.</a:t>
            </a:r>
          </a:p>
          <a:p>
            <a:pPr marL="0" indent="0" algn="just" defTabSz="449263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	Каждый </a:t>
            </a:r>
            <a:r>
              <a:rPr lang="ru-RU" b="1" dirty="0">
                <a:solidFill>
                  <a:srgbClr val="0047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0"/>
              </a:rPr>
              <a:t>«пакет» </a:t>
            </a:r>
            <a:r>
              <a:rPr 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учитывает содержание программы, количество часов на предмет (в неделю), учебный комплекс (учебник, пособия и т.п.), по которому работали весь год.</a:t>
            </a:r>
          </a:p>
          <a:p>
            <a:pPr marL="0" indent="0" algn="just" defTabSz="449263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b="1" dirty="0">
                <a:solidFill>
                  <a:srgbClr val="0047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0"/>
              </a:rPr>
              <a:t>	</a:t>
            </a:r>
            <a:r>
              <a:rPr 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В каждом пакете материал УСЛОВНО делится на </a:t>
            </a:r>
            <a:r>
              <a:rPr lang="ru-RU" b="1" dirty="0">
                <a:solidFill>
                  <a:srgbClr val="004780"/>
                </a:solidFill>
                <a:latin typeface="PT Sans Narrow" panose="020B0506020203020204" pitchFamily="34" charset="0"/>
              </a:rPr>
              <a:t>«базовый»</a:t>
            </a:r>
            <a:r>
              <a:rPr 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 (его необходимо освоить ОБЯЗАТЕЛЬНО) и </a:t>
            </a:r>
            <a:r>
              <a:rPr lang="ru-RU" b="1" dirty="0">
                <a:solidFill>
                  <a:srgbClr val="004780"/>
                </a:solidFill>
                <a:latin typeface="PT Sans Narrow" panose="020B0506020203020204" pitchFamily="34" charset="0"/>
              </a:rPr>
              <a:t>«дополнительный»</a:t>
            </a:r>
            <a:r>
              <a:rPr 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 (его можно осваивать по желанию, в том объеме, который вы сами для себя определите).</a:t>
            </a:r>
          </a:p>
        </p:txBody>
      </p:sp>
    </p:spTree>
    <p:extLst>
      <p:ext uri="{BB962C8B-B14F-4D97-AF65-F5344CB8AC3E}">
        <p14:creationId xmlns:p14="http://schemas.microsoft.com/office/powerpoint/2010/main" val="15322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ТРЕНАЖЕР: ЗАДАНИЕ</a:t>
            </a: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2A83DF9-D824-4BD4-9838-67B429209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/>
          <a:stretch/>
        </p:blipFill>
        <p:spPr>
          <a:xfrm>
            <a:off x="318433" y="0"/>
            <a:ext cx="991403" cy="952902"/>
          </a:xfrm>
          <a:prstGeom prst="rect">
            <a:avLst/>
          </a:prstGeom>
        </p:spPr>
      </p:pic>
      <p:sp>
        <p:nvSpPr>
          <p:cNvPr id="6" name="Text Box 116"/>
          <p:cNvSpPr txBox="1">
            <a:spLocks noChangeArrowheads="1"/>
          </p:cNvSpPr>
          <p:nvPr/>
        </p:nvSpPr>
        <p:spPr bwMode="auto">
          <a:xfrm>
            <a:off x="1574219" y="1341781"/>
            <a:ext cx="8784431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Вопрос 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условный оператор: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a&lt;5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c:=1</a:t>
            </a:r>
            <a:endParaRPr lang="en-US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a&gt;5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c:=2</a:t>
            </a:r>
            <a:endParaRPr lang="en-US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c:=3</a:t>
            </a:r>
            <a:endParaRPr lang="en-US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Какое значение имеет переменная </a:t>
            </a:r>
            <a:r>
              <a:rPr lang="ru-RU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если в результате выполнения условного оператора переменной </a:t>
            </a:r>
            <a:r>
              <a:rPr lang="ru-RU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присваивается значение 3?</a:t>
            </a:r>
          </a:p>
        </p:txBody>
      </p:sp>
    </p:spTree>
    <p:extLst>
      <p:ext uri="{BB962C8B-B14F-4D97-AF65-F5344CB8AC3E}">
        <p14:creationId xmlns:p14="http://schemas.microsoft.com/office/powerpoint/2010/main" val="34458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ТРЕНАЖЕР: ЗАДАНИЕ</a:t>
            </a: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2A83DF9-D824-4BD4-9838-67B429209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/>
          <a:stretch/>
        </p:blipFill>
        <p:spPr>
          <a:xfrm>
            <a:off x="318433" y="0"/>
            <a:ext cx="991403" cy="952902"/>
          </a:xfrm>
          <a:prstGeom prst="rect">
            <a:avLst/>
          </a:prstGeom>
        </p:spPr>
      </p:pic>
      <p:sp>
        <p:nvSpPr>
          <p:cNvPr id="6" name="Text Box 116"/>
          <p:cNvSpPr txBox="1">
            <a:spLocks noChangeArrowheads="1"/>
          </p:cNvSpPr>
          <p:nvPr/>
        </p:nvSpPr>
        <p:spPr bwMode="auto">
          <a:xfrm>
            <a:off x="1574219" y="1341781"/>
            <a:ext cx="777449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Вопрос 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значение будет иметь переменная 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z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после выполнения операторов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z := 0;</a:t>
            </a:r>
            <a:b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х&gt;0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у&gt;0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z:=1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z :=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при следующих значениях переменных:</a:t>
            </a:r>
            <a:b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а) х=у=1</a:t>
            </a:r>
            <a:b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б) х=1, у=-1</a:t>
            </a:r>
            <a:b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в) х=-1, у=1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ТРЕНАЖЕР: ЗАДАНИЕ</a:t>
            </a: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2A83DF9-D824-4BD4-9838-67B429209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/>
          <a:stretch/>
        </p:blipFill>
        <p:spPr>
          <a:xfrm>
            <a:off x="318433" y="0"/>
            <a:ext cx="991403" cy="952902"/>
          </a:xfrm>
          <a:prstGeom prst="rect">
            <a:avLst/>
          </a:prstGeom>
        </p:spPr>
      </p:pic>
      <p:sp>
        <p:nvSpPr>
          <p:cNvPr id="6" name="Text Box 116"/>
          <p:cNvSpPr txBox="1">
            <a:spLocks noChangeArrowheads="1"/>
          </p:cNvSpPr>
          <p:nvPr/>
        </p:nvSpPr>
        <p:spPr bwMode="auto">
          <a:xfrm>
            <a:off x="1574219" y="1341781"/>
            <a:ext cx="7774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Вопрос </a:t>
            </a: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3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00981" y="1818834"/>
            <a:ext cx="842486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 Используя составной оператор, упростите следующий фрагмент программы: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a&gt;b </a:t>
            </a:r>
            <a:r>
              <a:rPr lang="ru-RU" alt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c:=1;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a&gt;b </a:t>
            </a:r>
            <a:r>
              <a:rPr lang="ru-RU" alt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d:=2;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a&lt;=b </a:t>
            </a:r>
            <a:r>
              <a:rPr lang="ru-RU" alt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c:=3;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a&lt;=b </a:t>
            </a:r>
            <a:r>
              <a:rPr lang="ru-RU" alt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alt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d:=4</a:t>
            </a:r>
          </a:p>
        </p:txBody>
      </p:sp>
    </p:spTree>
    <p:extLst>
      <p:ext uri="{BB962C8B-B14F-4D97-AF65-F5344CB8AC3E}">
        <p14:creationId xmlns:p14="http://schemas.microsoft.com/office/powerpoint/2010/main" val="28114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ТРЕНАЖЕР: ЗАДАНИЕ</a:t>
            </a: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2A83DF9-D824-4BD4-9838-67B429209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/>
          <a:stretch/>
        </p:blipFill>
        <p:spPr>
          <a:xfrm>
            <a:off x="318433" y="0"/>
            <a:ext cx="991403" cy="952902"/>
          </a:xfrm>
          <a:prstGeom prst="rect">
            <a:avLst/>
          </a:prstGeom>
        </p:spPr>
      </p:pic>
      <p:sp>
        <p:nvSpPr>
          <p:cNvPr id="6" name="Text Box 116"/>
          <p:cNvSpPr txBox="1">
            <a:spLocks noChangeArrowheads="1"/>
          </p:cNvSpPr>
          <p:nvPr/>
        </p:nvSpPr>
        <p:spPr bwMode="auto">
          <a:xfrm>
            <a:off x="1574219" y="1341781"/>
            <a:ext cx="2178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Вопрос </a:t>
            </a: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4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6997" y="1992279"/>
            <a:ext cx="101830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будет напечатано в результате выполнения следующей программы, 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значение R = -10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 R=0 </a:t>
            </a:r>
            <a:endParaRPr lang="en-US" sz="2400" b="1" dirty="0" smtClean="0">
              <a:solidFill>
                <a:srgbClr val="0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then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Y:=R*10 </a:t>
            </a:r>
            <a:endParaRPr lang="en-US" sz="2400" b="1" dirty="0" smtClean="0">
              <a:solidFill>
                <a:srgbClr val="0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else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 R&gt;0 </a:t>
            </a:r>
            <a:endParaRPr lang="en-US" sz="2400" b="1" dirty="0" smtClean="0">
              <a:solidFill>
                <a:srgbClr val="0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then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Y:=R+10</a:t>
            </a:r>
            <a:endParaRPr lang="ru-RU" sz="2400" b="1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else 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Y:=R*R/2;</a:t>
            </a:r>
            <a:b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writeln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('Y=', Y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ru-RU" sz="2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ТРЕНАЖЕР: ЗАДАНИЕ</a:t>
            </a: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2A83DF9-D824-4BD4-9838-67B429209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/>
          <a:stretch/>
        </p:blipFill>
        <p:spPr>
          <a:xfrm>
            <a:off x="318433" y="0"/>
            <a:ext cx="991403" cy="952902"/>
          </a:xfrm>
          <a:prstGeom prst="rect">
            <a:avLst/>
          </a:prstGeom>
        </p:spPr>
      </p:pic>
      <p:sp>
        <p:nvSpPr>
          <p:cNvPr id="6" name="Text Box 116"/>
          <p:cNvSpPr txBox="1">
            <a:spLocks noChangeArrowheads="1"/>
          </p:cNvSpPr>
          <p:nvPr/>
        </p:nvSpPr>
        <p:spPr bwMode="auto">
          <a:xfrm>
            <a:off x="1574219" y="1341781"/>
            <a:ext cx="2178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Вопрос </a:t>
            </a: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5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0644" y="1964353"/>
            <a:ext cx="10112281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каком из условных операторов допущена синтаксическая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B=0 then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('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Деление на нуль невозможно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a&gt;b then max := a else max:=b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(a&gt;b) and (b&gt;0) then c:=a+b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a&lt;b then min:=a; else min:=b;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8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E395AE-6C4E-4B23-9D4B-953140AAE1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73" y="-2106"/>
            <a:ext cx="12189451" cy="68622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C7924-5EE7-46F7-B5A1-FFB2FDB0FB49}"/>
              </a:ext>
            </a:extLst>
          </p:cNvPr>
          <p:cNvSpPr txBox="1"/>
          <p:nvPr/>
        </p:nvSpPr>
        <p:spPr>
          <a:xfrm>
            <a:off x="2367815" y="5399772"/>
            <a:ext cx="929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579C"/>
                </a:solidFill>
                <a:latin typeface="+mj-lt"/>
              </a:rPr>
              <a:t>ПОПРОБУЙ САМ! НЕ СПЕШИ ЗАГЛЯДЫВАТЬ В ОТВЕТ!</a:t>
            </a:r>
          </a:p>
        </p:txBody>
      </p:sp>
    </p:spTree>
    <p:extLst>
      <p:ext uri="{BB962C8B-B14F-4D97-AF65-F5344CB8AC3E}">
        <p14:creationId xmlns:p14="http://schemas.microsoft.com/office/powerpoint/2010/main" val="192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ОТВЕТЫ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82568"/>
              </p:ext>
            </p:extLst>
          </p:nvPr>
        </p:nvGraphicFramePr>
        <p:xfrm>
          <a:off x="2932751" y="784649"/>
          <a:ext cx="7480492" cy="570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683">
                  <a:extLst>
                    <a:ext uri="{9D8B030D-6E8A-4147-A177-3AD203B41FA5}">
                      <a16:colId xmlns:a16="http://schemas.microsoft.com/office/drawing/2014/main" val="2016146020"/>
                    </a:ext>
                  </a:extLst>
                </a:gridCol>
                <a:gridCol w="4789809">
                  <a:extLst>
                    <a:ext uri="{9D8B030D-6E8A-4147-A177-3AD203B41FA5}">
                      <a16:colId xmlns:a16="http://schemas.microsoft.com/office/drawing/2014/main" val="874590699"/>
                    </a:ext>
                  </a:extLst>
                </a:gridCol>
              </a:tblGrid>
              <a:tr h="54931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Вопрос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ответ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96157"/>
                  </a:ext>
                </a:extLst>
              </a:tr>
              <a:tr h="46229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2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а=5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55841"/>
                  </a:ext>
                </a:extLst>
              </a:tr>
              <a:tr h="45958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z=1; 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z=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в)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z=</a:t>
                      </a:r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659521"/>
                  </a:ext>
                </a:extLst>
              </a:tr>
              <a:tr h="28622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2400" dirty="0" err="1" smtClean="0">
                          <a:latin typeface="Arial" panose="020B0604020202020204" pitchFamily="34" charset="0"/>
                        </a:rPr>
                        <a:t>if</a:t>
                      </a:r>
                      <a:r>
                        <a:rPr lang="ru-RU" altLang="ru-RU" sz="2400" dirty="0" smtClean="0">
                          <a:latin typeface="Arial" panose="020B0604020202020204" pitchFamily="34" charset="0"/>
                        </a:rPr>
                        <a:t> a&gt;b </a:t>
                      </a:r>
                      <a:r>
                        <a:rPr lang="ru-RU" altLang="ru-RU" sz="2400" b="0" dirty="0" err="1" smtClean="0">
                          <a:latin typeface="Arial" panose="020B0604020202020204" pitchFamily="34" charset="0"/>
                        </a:rPr>
                        <a:t>then</a:t>
                      </a:r>
                      <a:r>
                        <a:rPr lang="ru-RU" altLang="ru-RU" sz="2400" dirty="0" smtClean="0">
                          <a:latin typeface="Arial" panose="020B0604020202020204" pitchFamily="34" charset="0"/>
                        </a:rPr>
                        <a:t> </a:t>
                      </a:r>
                      <a:endParaRPr lang="en-US" altLang="ru-RU" sz="240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en-US" altLang="ru-RU" sz="2400" b="1" dirty="0" smtClean="0">
                          <a:latin typeface="Arial" panose="020B0604020202020204" pitchFamily="34" charset="0"/>
                        </a:rPr>
                        <a:t>begin</a:t>
                      </a:r>
                      <a:r>
                        <a:rPr lang="en-US" altLang="ru-RU" sz="2400" baseline="0" dirty="0" smtClean="0"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altLang="ru-RU" sz="2400" dirty="0" smtClean="0">
                          <a:latin typeface="Arial" panose="020B0604020202020204" pitchFamily="34" charset="0"/>
                        </a:rPr>
                        <a:t>c:=1</a:t>
                      </a:r>
                      <a:r>
                        <a:rPr lang="en-US" altLang="ru-RU" sz="2400" dirty="0" smtClean="0">
                          <a:latin typeface="Arial" panose="020B0604020202020204" pitchFamily="34" charset="0"/>
                        </a:rPr>
                        <a:t>; d:=2</a:t>
                      </a:r>
                    </a:p>
                    <a:p>
                      <a:r>
                        <a:rPr lang="en-US" altLang="ru-RU" sz="2400" b="1" dirty="0" smtClean="0">
                          <a:latin typeface="Arial" panose="020B0604020202020204" pitchFamily="34" charset="0"/>
                        </a:rPr>
                        <a:t>end</a:t>
                      </a:r>
                    </a:p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else</a:t>
                      </a:r>
                    </a:p>
                    <a:p>
                      <a:r>
                        <a:rPr lang="en-US" altLang="ru-RU" sz="2400" b="1" dirty="0" smtClean="0">
                          <a:latin typeface="Arial" panose="020B0604020202020204" pitchFamily="34" charset="0"/>
                        </a:rPr>
                        <a:t>begin</a:t>
                      </a:r>
                    </a:p>
                    <a:p>
                      <a:r>
                        <a:rPr lang="ru-RU" altLang="ru-RU" sz="2400" dirty="0" smtClean="0">
                          <a:latin typeface="Arial" panose="020B0604020202020204" pitchFamily="34" charset="0"/>
                        </a:rPr>
                        <a:t>c:=3</a:t>
                      </a:r>
                      <a:r>
                        <a:rPr lang="en-US" altLang="ru-RU" sz="2400" dirty="0" smtClean="0">
                          <a:latin typeface="Arial" panose="020B0604020202020204" pitchFamily="34" charset="0"/>
                        </a:rPr>
                        <a:t>; d:=4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end;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316174"/>
                  </a:ext>
                </a:extLst>
              </a:tr>
              <a:tr h="43367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Y=50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994600"/>
                  </a:ext>
                </a:extLst>
              </a:tr>
              <a:tr h="7262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646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2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92" y="806764"/>
            <a:ext cx="11182345" cy="5172006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 1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Если с=3, значит переход осуществился на оператор после второго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,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следовательно оба условия а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&lt;5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а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&gt;5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 выполняются, а это возможно только при а=5.</a:t>
            </a:r>
          </a:p>
          <a:p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endParaRPr lang="en-US" altLang="ru-RU" b="1" dirty="0" smtClean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 х=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 выполняются оба условия  х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&gt;0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y&gt;0, 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следовательно оба раза переходим по веткам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тогда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z=1.</a:t>
            </a:r>
          </a:p>
          <a:p>
            <a:pPr marL="0" indent="0">
              <a:buNone/>
            </a:pPr>
            <a:r>
              <a:rPr lang="en-US" altLang="ru-RU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Здесь одно условие выполняется, другое не выполняется,  значит </a:t>
            </a:r>
            <a:r>
              <a:rPr lang="ru-RU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переход осуществился на оператор после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т. о.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z=2.</a:t>
            </a:r>
            <a:endParaRPr lang="ru-RU" alt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b="1" dirty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</a:t>
            </a:r>
            <a:r>
              <a:rPr lang="ru-RU" altLang="ru-RU" sz="29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z:=0;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9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sz="29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х&gt;0 </a:t>
            </a:r>
            <a:r>
              <a:rPr lang="ru-RU" sz="29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en-US" sz="29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ru-RU" sz="29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sz="2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у&gt;0 </a:t>
            </a:r>
            <a:r>
              <a:rPr lang="ru-RU" sz="29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sz="2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9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ru-RU" sz="2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ru-RU" sz="2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ru-RU" sz="2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9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ru-RU" sz="2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9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sz="2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9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ru-RU" sz="2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</a:t>
            </a:r>
            <a:r>
              <a:rPr lang="ru-RU" sz="2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 2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 х=-1 условие в первом (внешнем)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ложно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этот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представлен в краткой форме, т.е. отсутствует вторая часть с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Поэтому переменная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не изменяется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 </a:t>
            </a: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 этом задании два одинаковых условия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a&gt;b</a:t>
            </a:r>
            <a:r>
              <a:rPr lang="ru-RU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два одинаковых противоположных условия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a&lt;=b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следовательно можно использовать составной оператор (т.е. операторные скобки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 … end)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altLang="ru-RU" b="1" dirty="0">
              <a:latin typeface="PT Sans Narrow" panose="020B0604020202020204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РЕШЕНИЕ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15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44" y="1762927"/>
            <a:ext cx="10280768" cy="3037673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Вопрос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PT Sans Narrow" panose="020B0604020202020204" charset="0"/>
              </a:rPr>
              <a:t>4.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R=-10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 внешнем (первом)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условие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R=0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не выполняется,  переходим на ветку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, здесь записан внутренний (второй)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с условием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R&gt;0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которое тоже не выполняется, следовательно опять переходим на ветку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, где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Y=R*R/2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(Y=(-10)*(-10)/2=100/2=50)</a:t>
            </a:r>
            <a:endParaRPr lang="ru-RU" alt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Вопрос </a:t>
            </a: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Ошибка в пункте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d)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т.к. перед </a:t>
            </a:r>
            <a:r>
              <a:rPr lang="en-US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нельзя ставить точку с запятой.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РАЗБОР ЗАДАНИЯ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445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80" y="167053"/>
            <a:ext cx="11216677" cy="68103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ДЛЯ   </a:t>
            </a:r>
            <a:r>
              <a:rPr lang="en-US" sz="3200" b="1" dirty="0" smtClean="0"/>
              <a:t>8A</a:t>
            </a:r>
            <a:r>
              <a:rPr lang="ru-RU" sz="3200" b="1" dirty="0" smtClean="0"/>
              <a:t>   </a:t>
            </a:r>
            <a:r>
              <a:rPr lang="en-US" sz="3200" b="1" dirty="0" smtClean="0"/>
              <a:t>8</a:t>
            </a:r>
            <a:r>
              <a:rPr lang="ru-RU" sz="3200" b="1" dirty="0" smtClean="0"/>
              <a:t>Б    8Г  8Д  8Ж </a:t>
            </a:r>
            <a:r>
              <a:rPr lang="en-US" sz="3200" b="1" dirty="0" smtClean="0"/>
              <a:t> </a:t>
            </a:r>
            <a:r>
              <a:rPr lang="ru-RU" sz="3200" dirty="0" smtClean="0"/>
              <a:t>КОНТРОЛЬНОЕ </a:t>
            </a:r>
            <a:r>
              <a:rPr lang="ru-RU" sz="3200" dirty="0"/>
              <a:t>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ИНСТРУКЦИЯ</a:t>
            </a:r>
            <a:endParaRPr lang="ru-RU" sz="3200" dirty="0"/>
          </a:p>
        </p:txBody>
      </p:sp>
      <p:sp>
        <p:nvSpPr>
          <p:cNvPr id="5" name="TextBox 2"/>
          <p:cNvSpPr txBox="1"/>
          <p:nvPr/>
        </p:nvSpPr>
        <p:spPr>
          <a:xfrm>
            <a:off x="395288" y="930275"/>
            <a:ext cx="11623675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ebas Neue Regular" charset="0"/>
              </a:defRPr>
            </a:lvl1pPr>
            <a:lvl2pPr>
              <a:defRPr>
                <a:solidFill>
                  <a:schemeClr val="tx1"/>
                </a:solidFill>
                <a:latin typeface="Bebas Neue Regular" charset="0"/>
              </a:defRPr>
            </a:lvl2pPr>
            <a:lvl3pPr>
              <a:defRPr>
                <a:solidFill>
                  <a:schemeClr val="tx1"/>
                </a:solidFill>
                <a:latin typeface="Bebas Neue Regular" charset="0"/>
              </a:defRPr>
            </a:lvl3pPr>
            <a:lvl4pPr>
              <a:defRPr>
                <a:solidFill>
                  <a:schemeClr val="tx1"/>
                </a:solidFill>
                <a:latin typeface="Bebas Neue Regular" charset="0"/>
              </a:defRPr>
            </a:lvl4pPr>
            <a:lvl5pPr>
              <a:defRPr>
                <a:solidFill>
                  <a:schemeClr val="tx1"/>
                </a:solidFill>
                <a:latin typeface="Bebas Neue Regula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Bebas Neue Regula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Bebas Neue Regula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Bebas Neue Regula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Bebas Neue Regular" charset="0"/>
              </a:defRPr>
            </a:lvl9pPr>
          </a:lstStyle>
          <a:p>
            <a:pPr>
              <a:defRPr/>
            </a:pPr>
            <a:r>
              <a:rPr lang="ru-RU" altLang="zh-CN" sz="2400" b="1" i="1" dirty="0" smtClean="0">
                <a:solidFill>
                  <a:srgbClr val="000099"/>
                </a:solidFill>
                <a:latin typeface="Bookman Old Style" pitchFamily="18" charset="0"/>
              </a:rPr>
              <a:t>В тесте семь вопросов</a:t>
            </a:r>
            <a:r>
              <a:rPr lang="ru-RU" altLang="zh-CN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r>
              <a:rPr lang="ru-RU" altLang="zh-CN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  <a:p>
            <a:pPr>
              <a:defRPr/>
            </a:pPr>
            <a:endParaRPr lang="ru-RU" altLang="zh-CN" sz="24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457200" indent="-457200">
              <a:buAutoNum type="arabicPeriod"/>
              <a:defRPr/>
            </a:pPr>
            <a:r>
              <a:rPr lang="ru-RU" altLang="zh-CN" sz="2400" dirty="0" smtClean="0">
                <a:solidFill>
                  <a:srgbClr val="000099"/>
                </a:solidFill>
                <a:latin typeface="Bookman Old Style" pitchFamily="18" charset="0"/>
              </a:rPr>
              <a:t>Выберите один или несколько правильных вариантов ответа на каждый вопрос (внимательно читайте вопрос).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436758" y="3034518"/>
            <a:ext cx="11337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2. Ответы </a:t>
            </a:r>
            <a:r>
              <a:rPr lang="ru-RU" altLang="en-US" sz="2400" dirty="0" smtClean="0">
                <a:solidFill>
                  <a:srgbClr val="000099"/>
                </a:solidFill>
                <a:latin typeface="Bookman Old Style" pitchFamily="18" charset="0"/>
              </a:rPr>
              <a:t>запишите </a:t>
            </a:r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en-US" altLang="en-US" sz="2400" dirty="0">
                <a:solidFill>
                  <a:srgbClr val="000099"/>
                </a:solidFill>
                <a:latin typeface="Bookman Old Style" pitchFamily="18" charset="0"/>
              </a:rPr>
              <a:t>MS Word </a:t>
            </a:r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  <a:p>
            <a:pPr eaLnBrk="1" hangingPunct="1"/>
            <a:endParaRPr lang="ru-RU" altLang="en-US" sz="2400" dirty="0">
              <a:solidFill>
                <a:srgbClr val="000099"/>
              </a:solidFill>
              <a:latin typeface="Bookman Old Style" pitchFamily="18" charset="0"/>
            </a:endParaRPr>
          </a:p>
          <a:p>
            <a:pPr eaLnBrk="1" hangingPunct="1"/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3. </a:t>
            </a:r>
            <a:r>
              <a:rPr lang="ru-RU" altLang="en-US" sz="2400" dirty="0" smtClean="0">
                <a:solidFill>
                  <a:srgbClr val="000099"/>
                </a:solidFill>
                <a:latin typeface="Bookman Old Style" pitchFamily="18" charset="0"/>
              </a:rPr>
              <a:t>Отправьте </a:t>
            </a:r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файл на почту своему </a:t>
            </a:r>
            <a:r>
              <a:rPr lang="ru-RU" altLang="en-US" sz="2400" dirty="0" smtClean="0">
                <a:solidFill>
                  <a:srgbClr val="000099"/>
                </a:solidFill>
                <a:latin typeface="Bookman Old Style" pitchFamily="18" charset="0"/>
              </a:rPr>
              <a:t>учителю </a:t>
            </a:r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по информатике (см. адреса ниже </a:t>
            </a:r>
            <a:r>
              <a:rPr lang="ru-RU" altLang="en-US" sz="2400" b="1" dirty="0">
                <a:solidFill>
                  <a:srgbClr val="000099"/>
                </a:solidFill>
                <a:latin typeface="Bookman Old Style" pitchFamily="18" charset="0"/>
              </a:rPr>
              <a:t>слайд </a:t>
            </a:r>
            <a:r>
              <a:rPr lang="ru-RU" altLang="en-US" sz="2400" b="1" dirty="0" smtClean="0">
                <a:solidFill>
                  <a:srgbClr val="000099"/>
                </a:solidFill>
                <a:latin typeface="Bookman Old Style" pitchFamily="18" charset="0"/>
              </a:rPr>
              <a:t>№6</a:t>
            </a:r>
            <a:r>
              <a:rPr lang="en-US" altLang="en-US" sz="2400" b="1" dirty="0" smtClean="0">
                <a:solidFill>
                  <a:srgbClr val="000099"/>
                </a:solidFill>
                <a:latin typeface="Bookman Old Style" pitchFamily="18" charset="0"/>
              </a:rPr>
              <a:t>8</a:t>
            </a:r>
            <a:r>
              <a:rPr lang="ru-RU" altLang="en-US" sz="2400" dirty="0" smtClean="0">
                <a:solidFill>
                  <a:srgbClr val="000099"/>
                </a:solidFill>
                <a:latin typeface="Bookman Old Style" pitchFamily="18" charset="0"/>
              </a:rPr>
              <a:t>).</a:t>
            </a:r>
            <a:endParaRPr lang="ru-RU" altLang="en-US" sz="2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EB743-CD10-410C-993F-6B275F08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ОБРАЩЕНИЕ К ГИМНАЗИСТАМ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069D2-6BD2-4992-98C1-36267241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58" y="698090"/>
            <a:ext cx="9542920" cy="4741453"/>
          </a:xfrm>
        </p:spPr>
        <p:txBody>
          <a:bodyPr>
            <a:normAutofit fontScale="77500" lnSpcReduction="20000"/>
          </a:bodyPr>
          <a:lstStyle/>
          <a:p>
            <a:pPr marL="0" indent="0" algn="ctr" defTabSz="534988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altLang="ru-RU" b="1" dirty="0">
                <a:solidFill>
                  <a:srgbClr val="004780"/>
                </a:solidFill>
                <a:latin typeface="PT Sans Narrow" panose="020B0506020203020204" pitchFamily="34" charset="0"/>
              </a:rPr>
              <a:t>(ПРОДОЛЖЕНИЕ)</a:t>
            </a:r>
          </a:p>
          <a:p>
            <a:pPr marL="0" indent="0" algn="just" defTabSz="534988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	Мы, команда педагогов Академической гимназии №56, очень верим в добросовестность и серьезность наших учеников, в их заинтересованность в получении знаний, интеллектуальном развитии, обретении навыков самообразования и самоконтроля.</a:t>
            </a:r>
          </a:p>
          <a:p>
            <a:pPr marL="0" indent="0" algn="just" defTabSz="534988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	Мы верим в то, что все наши гимназисты научились за прошедшую неделю грамотно организовывать свой </a:t>
            </a:r>
            <a:r>
              <a:rPr lang="ru-RU" altLang="ru-RU" b="1" dirty="0">
                <a:solidFill>
                  <a:srgbClr val="004780"/>
                </a:solidFill>
                <a:latin typeface="PT Sans Narrow" panose="020B0506020203020204" pitchFamily="34" charset="0"/>
              </a:rPr>
              <a:t>УЧЕБНЫЙ ДЕНЬ ДОМА, </a:t>
            </a: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вчитываются в рекомендации и инструкции для самостоятельной работы.</a:t>
            </a:r>
          </a:p>
          <a:p>
            <a:pPr marL="0" indent="0" algn="just" defTabSz="534988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	</a:t>
            </a:r>
            <a:r>
              <a:rPr lang="ru-RU" altLang="ru-RU" dirty="0">
                <a:solidFill>
                  <a:srgbClr val="C00000"/>
                </a:solidFill>
                <a:latin typeface="PT Sans Narrow" panose="020B0506020203020204" pitchFamily="34" charset="0"/>
              </a:rPr>
              <a:t>Мы надеемся, что ученики 9 и 11 классов спокойно и без паники мобилизовались на подготовку к сдаче ОГЭ</a:t>
            </a:r>
            <a:r>
              <a:rPr lang="en-US" altLang="ru-RU" dirty="0">
                <a:solidFill>
                  <a:srgbClr val="C00000"/>
                </a:solidFill>
                <a:latin typeface="PT Sans Narrow" panose="020B0506020203020204" pitchFamily="34" charset="0"/>
              </a:rPr>
              <a:t>/</a:t>
            </a:r>
            <a:r>
              <a:rPr lang="ru-RU" altLang="ru-RU" dirty="0">
                <a:solidFill>
                  <a:srgbClr val="C00000"/>
                </a:solidFill>
                <a:latin typeface="PT Sans Narrow" panose="020B0506020203020204" pitchFamily="34" charset="0"/>
              </a:rPr>
              <a:t>ЕГЭ, включая САМОПОДГОТОВКУ с использованием банка заданий ФИПИ и сайтов-тренажеров.</a:t>
            </a:r>
          </a:p>
          <a:p>
            <a:pPr marL="0" indent="0" algn="just" defTabSz="534988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	Мы готовы к общению, консультациям, индивидуальной помощи всем, у кого возникнут вопросы или затруднения! </a:t>
            </a:r>
          </a:p>
        </p:txBody>
      </p:sp>
    </p:spTree>
    <p:extLst>
      <p:ext uri="{BB962C8B-B14F-4D97-AF65-F5344CB8AC3E}">
        <p14:creationId xmlns:p14="http://schemas.microsoft.com/office/powerpoint/2010/main" val="3708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86606" y="1321952"/>
            <a:ext cx="106719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zh-CN" sz="2800" b="1" kern="0" dirty="0">
                <a:solidFill>
                  <a:srgbClr val="000099"/>
                </a:solidFill>
                <a:latin typeface="Bookman Old Style" pitchFamily="18" charset="0"/>
              </a:rPr>
              <a:t>Вопрос </a:t>
            </a:r>
            <a:r>
              <a:rPr lang="ru-RU" altLang="zh-CN" sz="2800" b="1" kern="0" dirty="0" smtClean="0">
                <a:solidFill>
                  <a:srgbClr val="000099"/>
                </a:solidFill>
                <a:latin typeface="Bookman Old Style" pitchFamily="18" charset="0"/>
              </a:rPr>
              <a:t>1</a:t>
            </a:r>
            <a:r>
              <a:rPr lang="ru-RU" altLang="zh-CN" sz="2800" kern="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Какая из следующих последовательностей символов является условным оператором?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if a&gt;b then m:=a; else m:=b;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if a&gt;b then m &gt;c;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if a&gt;b then m=a else m=b;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if a&gt;b then m:=a;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86606" y="1321952"/>
            <a:ext cx="106719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kern="0" dirty="0">
                <a:solidFill>
                  <a:srgbClr val="000099"/>
                </a:solidFill>
                <a:latin typeface="Bookman Old Style" pitchFamily="18" charset="0"/>
              </a:rPr>
              <a:t>Вопрос </a:t>
            </a:r>
            <a:r>
              <a:rPr lang="ru-RU" altLang="zh-CN" sz="2800" b="1" kern="0" dirty="0" smtClean="0">
                <a:solidFill>
                  <a:srgbClr val="000099"/>
                </a:solidFill>
                <a:latin typeface="Bookman Old Style" pitchFamily="18" charset="0"/>
              </a:rPr>
              <a:t>2</a:t>
            </a:r>
            <a:r>
              <a:rPr lang="ru-RU" altLang="zh-CN" sz="2800" kern="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Результат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после выполнения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операторов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:=5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:=7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A&gt;B 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A&gt;0 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A:=2*A 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:=2*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A=5		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B=7 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A=5		B=14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A=10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B=14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A=10		B=7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00931" y="1107639"/>
            <a:ext cx="106719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kern="0" dirty="0">
                <a:solidFill>
                  <a:srgbClr val="000099"/>
                </a:solidFill>
                <a:latin typeface="Bookman Old Style" pitchFamily="18" charset="0"/>
              </a:rPr>
              <a:t>Вопрос </a:t>
            </a:r>
            <a:r>
              <a:rPr lang="ru-RU" altLang="zh-CN" sz="2800" b="1" kern="0" dirty="0" smtClean="0">
                <a:solidFill>
                  <a:srgbClr val="000099"/>
                </a:solidFill>
                <a:latin typeface="Bookman Old Style" pitchFamily="18" charset="0"/>
              </a:rPr>
              <a:t>3</a:t>
            </a:r>
            <a:r>
              <a:rPr lang="ru-RU" altLang="zh-CN" sz="2800" kern="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После выполнения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операторов</a:t>
            </a:r>
          </a:p>
          <a:p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:=4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then begin A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:=2*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:=2*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результат </a:t>
            </a:r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равен</a:t>
            </a:r>
            <a:r>
              <a:rPr lang="en-US" sz="28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800" b="1" dirty="0" smtClean="0">
              <a:solidFill>
                <a:srgbClr val="0047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800" b="1" dirty="0">
              <a:solidFill>
                <a:srgbClr val="0047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2800" b="1" dirty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A=4	B=2</a:t>
            </a:r>
            <a:endParaRPr lang="ru-RU" sz="2800" b="1" dirty="0">
              <a:solidFill>
                <a:srgbClr val="0047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2800" b="1" dirty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A=8	B=2</a:t>
            </a:r>
            <a:endParaRPr lang="ru-RU" sz="2800" b="1" dirty="0">
              <a:solidFill>
                <a:srgbClr val="0047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2800" b="1" dirty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A=8	B=4</a:t>
            </a:r>
            <a:endParaRPr lang="ru-RU" sz="2800" b="1" dirty="0">
              <a:solidFill>
                <a:srgbClr val="0047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2800" b="1" dirty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A=4	B=4</a:t>
            </a:r>
            <a:endParaRPr lang="ru-RU" sz="2800" b="1" dirty="0">
              <a:solidFill>
                <a:srgbClr val="0047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86669" y="1364814"/>
            <a:ext cx="85574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kern="0" dirty="0">
                <a:solidFill>
                  <a:srgbClr val="000099"/>
                </a:solidFill>
                <a:latin typeface="Bookman Old Style" pitchFamily="18" charset="0"/>
              </a:rPr>
              <a:t>Вопрос </a:t>
            </a:r>
            <a:r>
              <a:rPr lang="en-US" altLang="zh-CN" sz="2800" b="1" kern="0" dirty="0" smtClean="0">
                <a:solidFill>
                  <a:srgbClr val="000099"/>
                </a:solidFill>
                <a:latin typeface="Bookman Old Style" pitchFamily="18" charset="0"/>
              </a:rPr>
              <a:t>4</a:t>
            </a:r>
            <a:r>
              <a:rPr lang="ru-RU" altLang="zh-CN" sz="2800" kern="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 операторе 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then b</a:t>
            </a:r>
            <a:r>
              <a:rPr lang="ru-RU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ru-RU" sz="32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означает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Один оператор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условие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несколько операторов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имя переменной</a:t>
            </a:r>
          </a:p>
        </p:txBody>
      </p:sp>
    </p:spTree>
    <p:extLst>
      <p:ext uri="{BB962C8B-B14F-4D97-AF65-F5344CB8AC3E}">
        <p14:creationId xmlns:p14="http://schemas.microsoft.com/office/powerpoint/2010/main" val="9767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86669" y="1364814"/>
            <a:ext cx="751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kern="0" dirty="0">
                <a:solidFill>
                  <a:srgbClr val="000099"/>
                </a:solidFill>
                <a:latin typeface="Bookman Old Style" pitchFamily="18" charset="0"/>
              </a:rPr>
              <a:t>Вопрос </a:t>
            </a:r>
            <a:r>
              <a:rPr lang="en-US" altLang="zh-CN" sz="2800" b="1" kern="0" dirty="0" smtClean="0">
                <a:solidFill>
                  <a:srgbClr val="000099"/>
                </a:solidFill>
                <a:latin typeface="Bookman Old Style" pitchFamily="18" charset="0"/>
              </a:rPr>
              <a:t>5</a:t>
            </a:r>
            <a:r>
              <a:rPr lang="ru-RU" altLang="zh-CN" sz="2800" kern="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endParaRPr lang="en-US" altLang="zh-CN" sz="2800" kern="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После выполнения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операторов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A:=2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B:=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A&gt;B 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A:=2*A 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:=2*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28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результат равен</a:t>
            </a:r>
            <a:r>
              <a:rPr lang="en-US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A=4	B=8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A=2	B=8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A=2	B=4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A=4	B=4</a:t>
            </a:r>
          </a:p>
          <a:p>
            <a:pPr algn="just">
              <a:spcBef>
                <a:spcPct val="0"/>
              </a:spcBef>
            </a:pPr>
            <a:endParaRPr lang="ru-RU" sz="2800" b="1" dirty="0" smtClean="0">
              <a:solidFill>
                <a:srgbClr val="004780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2356" y="681037"/>
            <a:ext cx="2528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kern="0" dirty="0">
                <a:solidFill>
                  <a:srgbClr val="000099"/>
                </a:solidFill>
                <a:latin typeface="Bookman Old Style" pitchFamily="18" charset="0"/>
              </a:rPr>
              <a:t>Вопрос </a:t>
            </a:r>
            <a:r>
              <a:rPr lang="en-US" altLang="zh-CN" sz="2800" b="1" kern="0" dirty="0" smtClean="0">
                <a:solidFill>
                  <a:srgbClr val="000099"/>
                </a:solidFill>
                <a:latin typeface="Bookman Old Style" pitchFamily="18" charset="0"/>
              </a:rPr>
              <a:t>6</a:t>
            </a:r>
            <a:r>
              <a:rPr lang="ru-RU" altLang="zh-CN" sz="2800" kern="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9519" y="1042659"/>
            <a:ext cx="8297101" cy="52603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308" tIns="44436" rIns="0" bIns="4443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значение переменной </a:t>
            </a:r>
            <a:r>
              <a:rPr lang="ru-RU" alt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altLang="ru-RU" sz="28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ru-RU" altLang="ru-RU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после </a:t>
            </a:r>
            <a:r>
              <a:rPr lang="ru-RU" alt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выполнения фрагмента программы: </a:t>
            </a:r>
            <a:endParaRPr lang="en-US" altLang="ru-RU" sz="28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ru-RU" alt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 10; </a:t>
            </a:r>
            <a:b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:= 3;</a:t>
            </a:r>
            <a:b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&gt; b </a:t>
            </a:r>
            <a:r>
              <a:rPr lang="ru-RU" alt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:= b + 12</a:t>
            </a:r>
            <a:b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:= a - 7;</a:t>
            </a:r>
            <a:b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&gt; b </a:t>
            </a:r>
            <a:r>
              <a:rPr lang="ru-RU" alt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:= a + 12</a:t>
            </a:r>
            <a:b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:= a - 7;</a:t>
            </a:r>
            <a:r>
              <a:rPr lang="ru-RU" altLang="ru-RU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ru-RU" sz="2800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altLang="ru-RU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a=10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altLang="ru-RU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a=3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ru-RU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a=22</a:t>
            </a:r>
            <a:endParaRPr lang="ru-RU" altLang="ru-RU" sz="2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altLang="ru-RU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a=15</a:t>
            </a:r>
            <a:endParaRPr lang="ru-RU" altLang="ru-RU" sz="2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86669" y="1364814"/>
            <a:ext cx="85574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kern="0" dirty="0">
                <a:solidFill>
                  <a:srgbClr val="000099"/>
                </a:solidFill>
                <a:latin typeface="Bookman Old Style" pitchFamily="18" charset="0"/>
              </a:rPr>
              <a:t>Вопрос </a:t>
            </a:r>
            <a:r>
              <a:rPr lang="en-US" altLang="zh-CN" sz="2800" b="1" kern="0" dirty="0" smtClean="0">
                <a:solidFill>
                  <a:srgbClr val="000099"/>
                </a:solidFill>
                <a:latin typeface="Bookman Old Style" pitchFamily="18" charset="0"/>
              </a:rPr>
              <a:t>7</a:t>
            </a:r>
            <a:r>
              <a:rPr lang="ru-RU" altLang="zh-CN" sz="2800" kern="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endParaRPr lang="en-US" altLang="zh-CN" sz="2800" kern="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 выполнении фрагмента программы:</a:t>
            </a:r>
          </a:p>
          <a:p>
            <a:pPr fontAlgn="base"/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а&lt;3 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b&gt;3 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с:=4</a:t>
            </a:r>
            <a:b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с:=5</a:t>
            </a:r>
            <a:b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с:=6;</a:t>
            </a: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переменная </a:t>
            </a:r>
            <a:r>
              <a:rPr lang="ru-RU" sz="28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примет значение 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если:</a:t>
            </a:r>
          </a:p>
          <a:p>
            <a:pPr fontAlgn="base"/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 </a:t>
            </a:r>
            <a:r>
              <a:rPr lang="ru-RU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= 5, </a:t>
            </a:r>
            <a:r>
              <a:rPr lang="ru-RU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= 3</a:t>
            </a:r>
            <a:b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2) </a:t>
            </a:r>
            <a:r>
              <a:rPr lang="ru-RU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= 1, </a:t>
            </a:r>
            <a:r>
              <a:rPr lang="ru-RU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= 4</a:t>
            </a:r>
            <a:b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3) </a:t>
            </a:r>
            <a:r>
              <a:rPr lang="ru-RU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= 1, </a:t>
            </a:r>
            <a:r>
              <a:rPr lang="ru-RU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= 3</a:t>
            </a:r>
            <a:b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4) </a:t>
            </a:r>
            <a:r>
              <a:rPr lang="ru-RU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= 4, </a:t>
            </a:r>
            <a:r>
              <a:rPr lang="ru-RU" sz="2800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= 1</a:t>
            </a:r>
          </a:p>
          <a:p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8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1A01F9-DF18-4FE9-A9AC-529C5B9D53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1" b="7401"/>
          <a:stretch>
            <a:fillRect/>
          </a:stretch>
        </p:blipFill>
        <p:spPr>
          <a:xfrm>
            <a:off x="-27343" y="-2106"/>
            <a:ext cx="12238391" cy="686221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0E70F6-5265-4A26-B960-BB69E2B55786}"/>
              </a:ext>
            </a:extLst>
          </p:cNvPr>
          <p:cNvSpPr/>
          <p:nvPr/>
        </p:nvSpPr>
        <p:spPr>
          <a:xfrm>
            <a:off x="3329641" y="1414580"/>
            <a:ext cx="584326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8000" b="1" cap="none" spc="50" dirty="0">
                <a:ln w="0"/>
                <a:solidFill>
                  <a:srgbClr val="00478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«БАЗА»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2744" y="727832"/>
            <a:ext cx="4210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Для </a:t>
            </a:r>
            <a:r>
              <a:rPr lang="ru-RU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8В</a:t>
            </a:r>
            <a:r>
              <a:rPr lang="en-US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8E 8</a:t>
            </a:r>
            <a:r>
              <a:rPr lang="ru-RU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З  </a:t>
            </a:r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/>
            </a:r>
            <a:b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СЛАЙДЫ   </a:t>
            </a:r>
            <a:r>
              <a:rPr lang="ru-RU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№№3</a:t>
            </a:r>
            <a:r>
              <a:rPr lang="en-US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7</a:t>
            </a:r>
            <a:r>
              <a:rPr lang="ru-RU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-6</a:t>
            </a:r>
            <a:r>
              <a:rPr lang="en-US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82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32" y="1525557"/>
            <a:ext cx="10280768" cy="39608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rgbClr val="00579C"/>
                </a:solidFill>
              </a:rPr>
              <a:t>Уважаемые гимназисты! 4 четверть – период сдачи </a:t>
            </a:r>
            <a:r>
              <a:rPr lang="ru-RU" dirty="0">
                <a:solidFill>
                  <a:srgbClr val="C00000"/>
                </a:solidFill>
              </a:rPr>
              <a:t>ОБРАЗОВАТЕЛЬНОГО МИНИМУМА</a:t>
            </a:r>
            <a:r>
              <a:rPr lang="ru-RU" dirty="0">
                <a:solidFill>
                  <a:srgbClr val="00579C"/>
                </a:solidFill>
              </a:rPr>
              <a:t>. Мы убедительно просим вас заранее освоить и ВЫУЧИТЬ материал минимума. О времени и форме его сдачи будет объявлено дополнительно.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rgbClr val="C00000"/>
                </a:solidFill>
              </a:rPr>
              <a:t>Напоминаем:</a:t>
            </a:r>
            <a:r>
              <a:rPr lang="ru-RU" dirty="0">
                <a:solidFill>
                  <a:srgbClr val="00579C"/>
                </a:solidFill>
              </a:rPr>
              <a:t> минимум по математике и русскому языку </a:t>
            </a:r>
            <a:r>
              <a:rPr lang="ru-RU" dirty="0">
                <a:solidFill>
                  <a:srgbClr val="C00000"/>
                </a:solidFill>
              </a:rPr>
              <a:t>ОБЯЗАТЕЛЕН ДЛЯ ВСЕХ</a:t>
            </a:r>
            <a:r>
              <a:rPr lang="ru-RU" dirty="0">
                <a:solidFill>
                  <a:srgbClr val="00579C"/>
                </a:solidFill>
              </a:rPr>
              <a:t>. Остальные предметы ученики 8-11 классов выбирают для заучивания с учетом ПРОФИЛЯ.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ОБРАЗОВАТЕЛЬНЫЙ МИНИМУМ</a:t>
            </a:r>
          </a:p>
        </p:txBody>
      </p:sp>
    </p:spTree>
    <p:extLst>
      <p:ext uri="{BB962C8B-B14F-4D97-AF65-F5344CB8AC3E}">
        <p14:creationId xmlns:p14="http://schemas.microsoft.com/office/powerpoint/2010/main" val="15812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ОБРАЗОВАТЕЛЬНЫЙ МИНИМУМ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4" y="534838"/>
            <a:ext cx="7482457" cy="59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EB743-CD10-410C-993F-6B275F08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ОБРАЩЕНИЕ К ГИМНАЗИСТАМ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069D2-6BD2-4992-98C1-36267241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58" y="698090"/>
            <a:ext cx="9542920" cy="48516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(неформальное)</a:t>
            </a:r>
          </a:p>
          <a:p>
            <a:pPr marL="0" indent="0" algn="just" defTabSz="449263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	</a:t>
            </a: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Гимназисты! Дорогие наши ученики! Мы привыкли быть вместе в нашем большом общем доме – Гимназии №56. Привыкли к личному взаимодействию, непосредственному общению. В эти дни нам необходимо продолжать учиться взаимодействию, учиться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0"/>
              </a:rPr>
              <a:t>СЛЫШАТЬ</a:t>
            </a:r>
            <a:r>
              <a:rPr lang="ru-RU" altLang="ru-RU" dirty="0">
                <a:solidFill>
                  <a:srgbClr val="000099"/>
                </a:solidFill>
                <a:latin typeface="PT Sans Narrow" panose="020B0506020203020204" pitchFamily="34" charset="0"/>
              </a:rPr>
              <a:t> </a:t>
            </a: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друг друга, реагировать на советы, рекомендации, просьбы о содействии.</a:t>
            </a:r>
          </a:p>
          <a:p>
            <a:pPr marL="0" indent="0" algn="just" defTabSz="449263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	На наш взгляд, самое главное по-прежнему (как и на прошедшей неделе) –</a:t>
            </a:r>
            <a:r>
              <a:rPr lang="ru-RU" altLang="ru-RU" dirty="0">
                <a:solidFill>
                  <a:srgbClr val="000099"/>
                </a:solidFill>
                <a:latin typeface="PT Sans Narrow" panose="020B0506020203020204" pitchFamily="34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0"/>
              </a:rPr>
              <a:t>НЕ ПОТЕРЯТЬ ВРЕМЯ</a:t>
            </a:r>
            <a:r>
              <a:rPr lang="ru-RU" altLang="ru-RU" b="1" dirty="0">
                <a:solidFill>
                  <a:srgbClr val="0047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0"/>
              </a:rPr>
              <a:t>,</a:t>
            </a: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 не «утонуть» в «свободе», возникшей из-за эпидемии, не потеряться в гаджетах, играх, чатах…</a:t>
            </a:r>
          </a:p>
          <a:p>
            <a:pPr marL="0" indent="0" algn="just" defTabSz="449263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	Каждому из вас выпал (как это ни странно)</a:t>
            </a:r>
            <a:r>
              <a:rPr lang="ru-RU" altLang="ru-RU" dirty="0">
                <a:solidFill>
                  <a:srgbClr val="000099"/>
                </a:solidFill>
                <a:latin typeface="PT Sans Narrow" panose="020B0506020203020204" pitchFamily="34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0"/>
              </a:rPr>
              <a:t>УНИКАЛЬНЫЙ ШАНС</a:t>
            </a:r>
            <a:r>
              <a:rPr lang="ru-RU" altLang="ru-RU" dirty="0">
                <a:solidFill>
                  <a:srgbClr val="000099"/>
                </a:solidFill>
                <a:latin typeface="PT Sans Narrow" panose="020B0506020203020204" pitchFamily="34" charset="0"/>
              </a:rPr>
              <a:t> </a:t>
            </a: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воспитать в себе волю, добросовестность, пунктуальность. Не упустите его!</a:t>
            </a:r>
          </a:p>
          <a:p>
            <a:pPr marL="0" indent="0" algn="just" defTabSz="449263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dirty="0">
                <a:solidFill>
                  <a:srgbClr val="004780"/>
                </a:solidFill>
                <a:latin typeface="PT Sans Narrow" panose="020B0506020203020204" pitchFamily="34" charset="0"/>
              </a:rPr>
              <a:t>	Помните: мы – рядом, мы с вами. А мы помним, что у нас есть вы – около 3000 учеников и воспитанников семьи «пять-шесть», одной из лучших школ России!</a:t>
            </a:r>
          </a:p>
        </p:txBody>
      </p:sp>
    </p:spTree>
    <p:extLst>
      <p:ext uri="{BB962C8B-B14F-4D97-AF65-F5344CB8AC3E}">
        <p14:creationId xmlns:p14="http://schemas.microsoft.com/office/powerpoint/2010/main" val="22154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ТЕМА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06357"/>
              </p:ext>
            </p:extLst>
          </p:nvPr>
        </p:nvGraphicFramePr>
        <p:xfrm>
          <a:off x="1700981" y="2136611"/>
          <a:ext cx="9648825" cy="1489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8825">
                  <a:extLst>
                    <a:ext uri="{9D8B030D-6E8A-4147-A177-3AD203B41FA5}">
                      <a16:colId xmlns:a16="http://schemas.microsoft.com/office/drawing/2014/main" val="496469079"/>
                    </a:ext>
                  </a:extLst>
                </a:gridCol>
              </a:tblGrid>
              <a:tr h="99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Программирование циклов с заданным условием продолжения работы.</a:t>
                      </a:r>
                      <a:endParaRPr lang="ru-RU" sz="440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63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9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ОСНОВНЫЕ ВОПРОСЫ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8341" y="1817408"/>
            <a:ext cx="10280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dirty="0" smtClean="0">
                <a:solidFill>
                  <a:srgbClr val="C00000"/>
                </a:solidFill>
                <a:latin typeface="+mj-lt"/>
              </a:rPr>
              <a:t>Циклы с заданным </a:t>
            </a:r>
          </a:p>
          <a:p>
            <a:r>
              <a:rPr lang="ru-RU" altLang="ru-RU" sz="4000" dirty="0" smtClean="0">
                <a:solidFill>
                  <a:srgbClr val="C00000"/>
                </a:solidFill>
                <a:latin typeface="+mj-lt"/>
              </a:rPr>
              <a:t>условием </a:t>
            </a:r>
            <a:r>
              <a:rPr lang="ru-RU" altLang="ru-RU" sz="4000" dirty="0">
                <a:solidFill>
                  <a:srgbClr val="C00000"/>
                </a:solidFill>
                <a:latin typeface="+mj-lt"/>
              </a:rPr>
              <a:t>продолжения</a:t>
            </a:r>
            <a:r>
              <a:rPr lang="ru-RU" altLang="ru-RU" sz="4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4000" dirty="0">
                <a:solidFill>
                  <a:srgbClr val="C00000"/>
                </a:solidFill>
                <a:latin typeface="+mj-lt"/>
              </a:rPr>
              <a:t>работы</a:t>
            </a:r>
          </a:p>
          <a:p>
            <a:r>
              <a:rPr lang="ru-RU" altLang="ru-RU" sz="4000" dirty="0">
                <a:solidFill>
                  <a:srgbClr val="C00000"/>
                </a:solidFill>
                <a:latin typeface="+mj-lt"/>
              </a:rPr>
              <a:t> или цикл с </a:t>
            </a:r>
            <a:r>
              <a:rPr lang="ru-RU" altLang="ru-RU" sz="4000" dirty="0" smtClean="0">
                <a:solidFill>
                  <a:srgbClr val="C00000"/>
                </a:solidFill>
                <a:latin typeface="+mj-lt"/>
              </a:rPr>
              <a:t>предусловием</a:t>
            </a:r>
          </a:p>
          <a:p>
            <a:r>
              <a:rPr lang="ru-RU" altLang="ru-RU" sz="4000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en-US" altLang="ru-RU" sz="4000" b="1" dirty="0">
                <a:solidFill>
                  <a:srgbClr val="002060"/>
                </a:solidFill>
                <a:latin typeface="PT Sans Narrow" panose="020B0604020202020204" charset="0"/>
                <a:cs typeface="Times New Roman" panose="02020603050405020304" pitchFamily="18" charset="0"/>
              </a:rPr>
              <a:t>while</a:t>
            </a:r>
            <a:r>
              <a:rPr lang="en-US" altLang="ru-RU" sz="4000" b="1" dirty="0">
                <a:solidFill>
                  <a:srgbClr val="002060"/>
                </a:solidFill>
                <a:latin typeface="PT Sans Narrow" panose="020B0604020202020204" charset="0"/>
              </a:rPr>
              <a:t> </a:t>
            </a:r>
            <a:r>
              <a:rPr lang="ru-RU" altLang="ru-RU" sz="4000" b="1" dirty="0">
                <a:solidFill>
                  <a:srgbClr val="002060"/>
                </a:solidFill>
                <a:latin typeface="PT Sans Narrow" panose="020B0604020202020204" charset="0"/>
              </a:rPr>
              <a:t>( цикл-ПОКА)</a:t>
            </a:r>
          </a:p>
          <a:p>
            <a:endParaRPr lang="ru-RU" altLang="ru-RU" sz="4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95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НАШ УЧЕБНИК (ТЕОРИЯ)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86640" y="1235219"/>
            <a:ext cx="78754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Информатика</a:t>
            </a:r>
            <a:r>
              <a:rPr lang="en-US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:</a:t>
            </a:r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 учебник для 8 </a:t>
            </a:r>
            <a:r>
              <a:rPr lang="ru-RU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класса</a:t>
            </a:r>
          </a:p>
          <a:p>
            <a:r>
              <a:rPr lang="ru-RU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/ Л.Л. </a:t>
            </a:r>
            <a:r>
              <a:rPr lang="ru-RU" altLang="ru-RU" sz="3200" dirty="0" err="1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Босова</a:t>
            </a:r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, А.Ю. </a:t>
            </a:r>
            <a:r>
              <a:rPr lang="ru-RU" altLang="ru-RU" sz="3200" dirty="0" err="1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Босова</a:t>
            </a:r>
            <a:endParaRPr lang="ru-RU" altLang="ru-RU" sz="3200" dirty="0">
              <a:solidFill>
                <a:srgbClr val="000099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altLang="ru-RU" sz="32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М. : БИНОМ. Лаборатория знаний</a:t>
            </a:r>
            <a:r>
              <a:rPr lang="ru-RU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</a:p>
          <a:p>
            <a:endParaRPr lang="ru-RU" altLang="ru-RU" sz="3200" dirty="0" smtClean="0">
              <a:solidFill>
                <a:srgbClr val="000099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§ </a:t>
            </a:r>
            <a:r>
              <a:rPr lang="en-US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 3.</a:t>
            </a:r>
            <a:r>
              <a:rPr lang="ru-RU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5</a:t>
            </a:r>
            <a:r>
              <a:rPr lang="en-US" altLang="ru-RU" sz="320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.1</a:t>
            </a:r>
            <a:endParaRPr lang="ru-RU" altLang="ru-RU" dirty="0">
              <a:solidFill>
                <a:srgbClr val="000099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6" name="Picture 6" descr="Информатика. Учебник для 8 класса - Босова Л.Л., Босова А.Ю.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742" y="1580712"/>
            <a:ext cx="2305050" cy="332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76644" y="4349034"/>
            <a:ext cx="56929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zh-CN" sz="2000" b="1" i="1" kern="0" dirty="0">
                <a:solidFill>
                  <a:srgbClr val="000099"/>
                </a:solidFill>
                <a:latin typeface="Bookman Old Style" pitchFamily="18" charset="0"/>
              </a:rPr>
              <a:t>Вы можете скачать электронную версию из ПЕРВОГО пакета</a:t>
            </a:r>
            <a:r>
              <a:rPr lang="ru-RU" altLang="zh-CN" sz="2000" b="1" i="1" kern="0" dirty="0">
                <a:solidFill>
                  <a:srgbClr val="000099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ru-RU" altLang="zh-CN" sz="2000" b="1" i="1" kern="0" dirty="0">
              <a:solidFill>
                <a:srgbClr val="000099"/>
              </a:solidFill>
              <a:latin typeface="Bookman Old Style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6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90043" y="4958083"/>
            <a:ext cx="8339137" cy="151426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dirty="0">
                <a:latin typeface="Courier New" panose="02070309020205020404" pitchFamily="49" charset="0"/>
              </a:rPr>
              <a:t>	</a:t>
            </a:r>
            <a:r>
              <a:rPr lang="en-US" altLang="ru-RU" sz="2800" b="1" dirty="0">
                <a:latin typeface="Courier New" panose="02070309020205020404" pitchFamily="49" charset="0"/>
              </a:rPr>
              <a:t>while </a:t>
            </a:r>
            <a:r>
              <a:rPr lang="en-US" altLang="ru-RU" sz="2800" b="1" dirty="0">
                <a:solidFill>
                  <a:srgbClr val="3333FF"/>
                </a:solidFill>
                <a:latin typeface="Courier New" panose="02070309020205020404" pitchFamily="49" charset="0"/>
              </a:rPr>
              <a:t>&lt;</a:t>
            </a:r>
            <a:r>
              <a:rPr lang="ru-RU" altLang="ru-RU" sz="2800" b="1" dirty="0">
                <a:solidFill>
                  <a:srgbClr val="3333FF"/>
                </a:solidFill>
                <a:latin typeface="Courier New" panose="02070309020205020404" pitchFamily="49" charset="0"/>
              </a:rPr>
              <a:t>условие</a:t>
            </a:r>
            <a:r>
              <a:rPr lang="en-US" altLang="ru-RU" sz="2800" b="1" dirty="0">
                <a:solidFill>
                  <a:srgbClr val="3333FF"/>
                </a:solidFill>
                <a:latin typeface="Courier New" panose="02070309020205020404" pitchFamily="49" charset="0"/>
              </a:rPr>
              <a:t>&gt;</a:t>
            </a:r>
            <a:r>
              <a:rPr lang="en-US" altLang="ru-RU" sz="2800" b="1" dirty="0"/>
              <a:t> </a:t>
            </a:r>
            <a:r>
              <a:rPr lang="en-US" altLang="ru-RU" sz="2800" b="1" dirty="0">
                <a:latin typeface="Courier New" panose="02070309020205020404" pitchFamily="49" charset="0"/>
              </a:rPr>
              <a:t>do begin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2800" b="1" dirty="0">
                <a:latin typeface="Courier New" panose="02070309020205020404" pitchFamily="49" charset="0"/>
              </a:rPr>
              <a:t>   </a:t>
            </a:r>
            <a:r>
              <a:rPr lang="en-US" altLang="ru-RU" sz="2800" b="1" dirty="0">
                <a:solidFill>
                  <a:srgbClr val="3333FF"/>
                </a:solidFill>
                <a:latin typeface="Courier New" panose="02070309020205020404" pitchFamily="49" charset="0"/>
              </a:rPr>
              <a:t>{</a:t>
            </a:r>
            <a:r>
              <a:rPr lang="ru-RU" altLang="ru-RU" sz="2800" b="1" dirty="0">
                <a:solidFill>
                  <a:srgbClr val="3333FF"/>
                </a:solidFill>
                <a:latin typeface="Courier New" panose="02070309020205020404" pitchFamily="49" charset="0"/>
              </a:rPr>
              <a:t>тело цикла</a:t>
            </a:r>
            <a:r>
              <a:rPr lang="en-US" altLang="ru-RU" sz="2800" b="1" dirty="0">
                <a:solidFill>
                  <a:srgbClr val="3333FF"/>
                </a:solidFill>
                <a:latin typeface="Courier New" panose="02070309020205020404" pitchFamily="49" charset="0"/>
              </a:rPr>
              <a:t>}</a:t>
            </a:r>
            <a:r>
              <a:rPr lang="en-US" altLang="ru-RU" sz="2800" b="1" dirty="0">
                <a:latin typeface="Courier New" panose="02070309020205020404" pitchFamily="49" charset="0"/>
              </a:rPr>
              <a:t>      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800" b="1" dirty="0">
                <a:latin typeface="Courier New" panose="02070309020205020404" pitchFamily="49" charset="0"/>
              </a:rPr>
              <a:t> end;</a:t>
            </a: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226386" y="2830952"/>
            <a:ext cx="2951163" cy="2016125"/>
            <a:chOff x="2064" y="935"/>
            <a:chExt cx="1859" cy="1270"/>
          </a:xfrm>
        </p:grpSpPr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2245" y="1706"/>
              <a:ext cx="1178" cy="273"/>
            </a:xfrm>
            <a:prstGeom prst="rect">
              <a:avLst/>
            </a:prstGeom>
            <a:noFill/>
            <a:ln w="38100">
              <a:solidFill>
                <a:srgbClr val="018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Arial" panose="020B0604020202020204" pitchFamily="34" charset="0"/>
                </a:rPr>
                <a:t>Тело цикла</a:t>
              </a:r>
            </a:p>
          </p:txBody>
        </p:sp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>
              <a:off x="2154" y="1117"/>
              <a:ext cx="1361" cy="363"/>
            </a:xfrm>
            <a:prstGeom prst="flowChartDecision">
              <a:avLst/>
            </a:prstGeom>
            <a:noFill/>
            <a:ln w="38100">
              <a:solidFill>
                <a:srgbClr val="018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Arial" panose="020B0604020202020204" pitchFamily="34" charset="0"/>
                </a:rPr>
                <a:t>Условие </a:t>
              </a:r>
            </a:p>
          </p:txBody>
        </p:sp>
        <p:sp>
          <p:nvSpPr>
            <p:cNvPr id="9" name="Line 32"/>
            <p:cNvSpPr>
              <a:spLocks noChangeShapeType="1"/>
            </p:cNvSpPr>
            <p:nvPr/>
          </p:nvSpPr>
          <p:spPr bwMode="auto">
            <a:xfrm>
              <a:off x="2835" y="935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>
              <a:off x="2835" y="1480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>
              <a:off x="2835" y="1979"/>
              <a:ext cx="0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3923" y="1298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 rot="-5400000">
              <a:off x="3719" y="1094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2064" y="1026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auto">
            <a:xfrm rot="-5400000">
              <a:off x="2450" y="640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auto">
            <a:xfrm rot="-5400000">
              <a:off x="2450" y="1819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2381" y="1480"/>
              <a:ext cx="31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Arial" panose="020B0604020202020204" pitchFamily="34" charset="0"/>
                </a:rPr>
                <a:t>да</a:t>
              </a:r>
            </a:p>
          </p:txBody>
        </p: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3424" y="1071"/>
              <a:ext cx="31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Arial" panose="020B0604020202020204" pitchFamily="34" charset="0"/>
                </a:rPr>
                <a:t>нет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3437" y="769940"/>
            <a:ext cx="11712350" cy="2092881"/>
          </a:xfrm>
          <a:prstGeom prst="rect">
            <a:avLst/>
          </a:prstGeo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3333FF"/>
                </a:solidFill>
                <a:latin typeface="Courier New" pitchFamily="49" charset="0"/>
                <a:cs typeface="Courier New" pitchFamily="49" charset="0"/>
              </a:rPr>
              <a:t>Цикл с постусловием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— это цикл, в котором условие стоит перед телом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Причем тело цикла выполняется тогда и только тогда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когда условие </a:t>
            </a:r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как 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только условие становится </a:t>
            </a:r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 выполнение цикла прекращается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2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0838" y="681037"/>
            <a:ext cx="8420100" cy="43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268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rgbClr val="004780"/>
                </a:solidFill>
                <a:latin typeface="+mj-lt"/>
              </a:rPr>
              <a:t>Особенности:</a:t>
            </a:r>
          </a:p>
          <a:p>
            <a:pPr lvl="1" eaLnBrk="1" hangingPunct="1">
              <a:spcBef>
                <a:spcPct val="15000"/>
              </a:spcBef>
              <a:buFontTx/>
              <a:buChar char="•"/>
            </a:pPr>
            <a:r>
              <a:rPr lang="ru-RU" altLang="ru-RU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условие пересчитывается </a:t>
            </a:r>
            <a:r>
              <a:rPr lang="ru-RU" alt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каждый раз</a:t>
            </a:r>
            <a:r>
              <a:rPr lang="ru-RU" altLang="ru-RU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при входе в цикл</a:t>
            </a:r>
          </a:p>
          <a:p>
            <a:pPr lvl="1" eaLnBrk="1" hangingPunct="1">
              <a:spcBef>
                <a:spcPct val="15000"/>
              </a:spcBef>
              <a:buFontTx/>
              <a:buChar char="•"/>
            </a:pPr>
            <a:r>
              <a:rPr lang="ru-RU" altLang="ru-RU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если условие на входе в цикл ложно, цикл не выполняется </a:t>
            </a:r>
            <a:r>
              <a:rPr lang="ru-RU" alt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ни разу</a:t>
            </a:r>
          </a:p>
          <a:p>
            <a:pPr lvl="1" eaLnBrk="1" hangingPunct="1">
              <a:spcBef>
                <a:spcPct val="415000"/>
              </a:spcBef>
              <a:buFontTx/>
              <a:buChar char="•"/>
            </a:pPr>
            <a:r>
              <a:rPr lang="ru-RU" altLang="ru-RU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если условие никогда не станет ложным, программа </a:t>
            </a:r>
            <a:r>
              <a:rPr lang="ru-RU" alt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зацикливается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68438" y="2709863"/>
            <a:ext cx="6548437" cy="131330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 dirty="0">
                <a:latin typeface="Courier New" panose="02070309020205020404" pitchFamily="49" charset="0"/>
              </a:rPr>
              <a:t>a := 4; b := 6;</a:t>
            </a:r>
            <a:endParaRPr lang="ru-RU" altLang="ru-RU" sz="2400" b="1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 dirty="0">
                <a:latin typeface="Courier New" panose="02070309020205020404" pitchFamily="49" charset="0"/>
              </a:rPr>
              <a:t>while</a:t>
            </a:r>
            <a:r>
              <a:rPr lang="da-DK" altLang="ru-RU" sz="2400" b="1" dirty="0">
                <a:latin typeface="Courier New" panose="02070309020205020404" pitchFamily="49" charset="0"/>
              </a:rPr>
              <a:t> a &gt; b</a:t>
            </a:r>
            <a:r>
              <a:rPr lang="ru-RU" altLang="ru-RU" sz="2400" b="1" dirty="0">
                <a:latin typeface="Courier New" panose="02070309020205020404" pitchFamily="49" charset="0"/>
              </a:rPr>
              <a:t> </a:t>
            </a:r>
            <a:r>
              <a:rPr lang="da-DK" altLang="ru-RU" sz="2400" b="1" dirty="0">
                <a:latin typeface="Courier New" panose="02070309020205020404" pitchFamily="49" charset="0"/>
              </a:rPr>
              <a:t>d</a:t>
            </a:r>
            <a:r>
              <a:rPr lang="en-US" altLang="ru-RU" sz="2400" b="1" dirty="0">
                <a:latin typeface="Courier New" panose="02070309020205020404" pitchFamily="49" charset="0"/>
              </a:rPr>
              <a:t>o</a:t>
            </a:r>
            <a:r>
              <a:rPr lang="da-DK" altLang="ru-RU" sz="2400" b="1" dirty="0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da-DK" altLang="ru-RU" sz="2400" b="1" dirty="0">
                <a:latin typeface="Courier New" panose="02070309020205020404" pitchFamily="49" charset="0"/>
              </a:rPr>
              <a:t>   a := a – b;</a:t>
            </a:r>
            <a:endParaRPr lang="ru-RU" altLang="ru-RU" sz="2400" b="1" dirty="0">
              <a:solidFill>
                <a:srgbClr val="3333FF"/>
              </a:solidFill>
              <a:latin typeface="Courier New" panose="02070309020205020404" pitchFamily="49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468438" y="5129213"/>
            <a:ext cx="6548437" cy="131330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 dirty="0">
                <a:latin typeface="Courier New" panose="02070309020205020404" pitchFamily="49" charset="0"/>
              </a:rPr>
              <a:t>a := 4; b := 6;</a:t>
            </a:r>
            <a:endParaRPr lang="ru-RU" altLang="ru-RU" sz="2400" b="1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 dirty="0">
                <a:latin typeface="Courier New" panose="02070309020205020404" pitchFamily="49" charset="0"/>
              </a:rPr>
              <a:t>while</a:t>
            </a:r>
            <a:r>
              <a:rPr lang="da-DK" altLang="ru-RU" sz="2400" b="1" dirty="0">
                <a:latin typeface="Courier New" panose="02070309020205020404" pitchFamily="49" charset="0"/>
              </a:rPr>
              <a:t> a &lt; b</a:t>
            </a:r>
            <a:r>
              <a:rPr lang="ru-RU" altLang="ru-RU" sz="2400" b="1" dirty="0">
                <a:latin typeface="Courier New" panose="02070309020205020404" pitchFamily="49" charset="0"/>
              </a:rPr>
              <a:t> </a:t>
            </a:r>
            <a:r>
              <a:rPr lang="da-DK" altLang="ru-RU" sz="2400" b="1" dirty="0">
                <a:latin typeface="Courier New" panose="02070309020205020404" pitchFamily="49" charset="0"/>
              </a:rPr>
              <a:t>d</a:t>
            </a:r>
            <a:r>
              <a:rPr lang="en-US" altLang="ru-RU" sz="2400" b="1" dirty="0">
                <a:latin typeface="Courier New" panose="02070309020205020404" pitchFamily="49" charset="0"/>
              </a:rPr>
              <a:t>o</a:t>
            </a:r>
            <a:r>
              <a:rPr lang="da-DK" altLang="ru-RU" sz="2400" b="1" dirty="0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da-DK" altLang="ru-RU" sz="2400" b="1" dirty="0">
                <a:latin typeface="Courier New" panose="02070309020205020404" pitchFamily="49" charset="0"/>
              </a:rPr>
              <a:t>   d := a + b;</a:t>
            </a:r>
            <a:endParaRPr lang="ru-RU" altLang="ru-RU" sz="2400" b="1" dirty="0">
              <a:solidFill>
                <a:srgbClr val="3333FF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08075" y="733246"/>
            <a:ext cx="9907587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268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004780"/>
                </a:solidFill>
                <a:latin typeface="+mj-lt"/>
              </a:rPr>
              <a:t>Особенности</a:t>
            </a:r>
            <a:r>
              <a:rPr lang="ru-RU" altLang="ru-RU" sz="2800" dirty="0" smtClean="0">
                <a:solidFill>
                  <a:srgbClr val="004780"/>
                </a:solidFill>
                <a:latin typeface="+mj-lt"/>
              </a:rPr>
              <a:t>:</a:t>
            </a:r>
            <a:endParaRPr lang="en-US" altLang="ru-RU" sz="2800" dirty="0" smtClean="0">
              <a:solidFill>
                <a:srgbClr val="00478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Если в теле цикла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несколько операторов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— используются операторные скобки </a:t>
            </a:r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условие</a:t>
            </a:r>
            <a:r>
              <a:rPr lang="en-US" sz="28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оператор_1;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оператор</a:t>
            </a:r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_2;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оператор</a:t>
            </a:r>
            <a:r>
              <a:rPr lang="ru-RU" sz="2800" b="1" dirty="0" smtClean="0">
                <a:solidFill>
                  <a:srgbClr val="0047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_3;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altLang="ru-RU" sz="2400" dirty="0">
              <a:solidFill>
                <a:srgbClr val="004780"/>
              </a:solidFill>
              <a:latin typeface="+mj-l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</a:t>
            </a:r>
          </a:p>
        </p:txBody>
      </p:sp>
    </p:spTree>
    <p:extLst>
      <p:ext uri="{BB962C8B-B14F-4D97-AF65-F5344CB8AC3E}">
        <p14:creationId xmlns:p14="http://schemas.microsoft.com/office/powerpoint/2010/main" val="42946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981" y="3521103"/>
            <a:ext cx="3369783" cy="188217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508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700981" y="833259"/>
            <a:ext cx="8207375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268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2800" dirty="0" smtClean="0">
                <a:solidFill>
                  <a:srgbClr val="004780"/>
                </a:solidFill>
                <a:latin typeface="+mj-lt"/>
              </a:rPr>
              <a:t>примеры:</a:t>
            </a:r>
            <a:endParaRPr lang="en-US" altLang="ru-RU" sz="2800" dirty="0" smtClean="0">
              <a:solidFill>
                <a:srgbClr val="004780"/>
              </a:solidFill>
              <a:latin typeface="+mj-lt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Вычислить сумму ряда </a:t>
            </a:r>
            <a:r>
              <a:rPr lang="ru-RU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1+</a:t>
            </a:r>
            <a:r>
              <a:rPr lang="en-US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1.5+2+2.5+3+3.5+…+30</a:t>
            </a:r>
            <a:endParaRPr lang="ru-RU" altLang="ru-RU" sz="24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sum,n:real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Sum:=0;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n:=1;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n&lt;=30 </a:t>
            </a: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sum:=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sum+n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n:=n+0.5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(‘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Сумма равна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’,sum);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  <a:r>
              <a:rPr lang="ru-RU" sz="2400" dirty="0"/>
              <a:t/>
            </a:r>
            <a:br>
              <a:rPr lang="ru-RU" sz="2400" dirty="0"/>
            </a:br>
            <a:endParaRPr lang="ru-RU" altLang="ru-RU" sz="2400" dirty="0">
              <a:solidFill>
                <a:srgbClr val="004780"/>
              </a:solidFill>
              <a:latin typeface="+mj-l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6669238" y="2400583"/>
            <a:ext cx="2801333" cy="1120520"/>
          </a:xfrm>
          <a:prstGeom prst="wedgeRoundRectCallout">
            <a:avLst>
              <a:gd name="adj1" fmla="val -129278"/>
              <a:gd name="adj2" fmla="val 91426"/>
              <a:gd name="adj3" fmla="val 16667"/>
            </a:avLst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dirty="0"/>
              <a:t>ц</a:t>
            </a:r>
            <a:r>
              <a:rPr lang="ru-RU" altLang="ru-RU" sz="2400" b="0" dirty="0" smtClean="0"/>
              <a:t>икл выполняется пока </a:t>
            </a:r>
            <a:r>
              <a:rPr lang="en-US" altLang="ru-RU" sz="2400" dirty="0"/>
              <a:t>n&lt;=30</a:t>
            </a:r>
            <a:endParaRPr lang="ru-RU" alt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8464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71452" y="450688"/>
            <a:ext cx="1186338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268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2800" dirty="0" smtClean="0">
                <a:solidFill>
                  <a:srgbClr val="004780"/>
                </a:solidFill>
                <a:latin typeface="+mj-lt"/>
              </a:rPr>
              <a:t>примеры:</a:t>
            </a:r>
            <a:endParaRPr lang="en-US" altLang="ru-RU" sz="2800" dirty="0" smtClean="0">
              <a:solidFill>
                <a:srgbClr val="004780"/>
              </a:solidFill>
              <a:latin typeface="+mj-lt"/>
            </a:endParaRPr>
          </a:p>
          <a:p>
            <a:pPr lvl="0">
              <a:spcBef>
                <a:spcPts val="600"/>
              </a:spcBef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Считать сумму введенных с клавиатуры чисел  до тех пор, пока </a:t>
            </a:r>
            <a:r>
              <a:rPr lang="ru-RU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</a:t>
            </a:r>
            <a:r>
              <a:rPr lang="en-US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будет </a:t>
            </a:r>
            <a:r>
              <a:rPr lang="ru-RU" alt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введен ноль</a:t>
            </a:r>
            <a:r>
              <a:rPr lang="ru-RU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alt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ТЕОРЕТИЧЕСКИЙ МАТЕРИАЛ ПО ТЕМЕ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2994" y="1789516"/>
            <a:ext cx="4521993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a,s:integer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s:=0; 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('Введите число');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(a&lt;&gt;0)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B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egin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s:=s+a; //подсчет суммы S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('Введите число');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5968" y="1358145"/>
            <a:ext cx="5957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 данной задачи основывается на использовании цикла </a:t>
            </a:r>
            <a:r>
              <a:rPr lang="ru-RU" altLang="ru-R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altLang="ru-RU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т.к. мы не знаем, когда будет введен ноль и мы перестанем вводить числа.</a:t>
            </a:r>
            <a:endParaRPr lang="en-US" altLang="ru-RU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Зачем два раза используем ввод числа а (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(a);)?</a:t>
            </a:r>
            <a:endParaRPr lang="en-US" altLang="ru-RU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Первый раз вводим число а для того, чтобы войти в цикл с некоторым значением переменной a, которое будет использоваться в условии цикла </a:t>
            </a:r>
            <a:r>
              <a:rPr lang="ru-RU" altLang="ru-RU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Второй раз команда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readln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 используется внутри цикла — вводим числа до тех пор, пока не введем ноль.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AB0B0A-0CCF-4043-857E-0C890C46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426" y="918781"/>
            <a:ext cx="7315200" cy="811096"/>
          </a:xfrm>
        </p:spPr>
        <p:txBody>
          <a:bodyPr/>
          <a:lstStyle/>
          <a:p>
            <a:r>
              <a:rPr lang="ru-RU" dirty="0"/>
              <a:t>ТРЕНАЖЁР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E7C92DA-4E94-4016-A128-60E44B07D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3" y="1757935"/>
            <a:ext cx="4446871" cy="4451612"/>
          </a:xfrm>
        </p:spPr>
      </p:pic>
    </p:spTree>
    <p:extLst>
      <p:ext uri="{BB962C8B-B14F-4D97-AF65-F5344CB8AC3E}">
        <p14:creationId xmlns:p14="http://schemas.microsoft.com/office/powerpoint/2010/main" val="9815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ТРЕНАЖЕР: ЗАДАНИЕ</a:t>
            </a: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2A83DF9-D824-4BD4-9838-67B429209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/>
          <a:stretch/>
        </p:blipFill>
        <p:spPr>
          <a:xfrm>
            <a:off x="318433" y="0"/>
            <a:ext cx="991403" cy="952902"/>
          </a:xfrm>
          <a:prstGeom prst="rect">
            <a:avLst/>
          </a:prstGeom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5093525" y="1328726"/>
            <a:ext cx="525145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Л.Л. </a:t>
            </a:r>
            <a:r>
              <a:rPr lang="ru-RU" altLang="ru-RU" sz="2800" dirty="0" err="1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Босова</a:t>
            </a:r>
            <a:r>
              <a:rPr lang="ru-RU" altLang="ru-RU" sz="28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, А.Ю. </a:t>
            </a:r>
            <a:r>
              <a:rPr lang="ru-RU" altLang="ru-RU" sz="2800" dirty="0" err="1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Босова</a:t>
            </a:r>
            <a:endParaRPr lang="ru-RU" altLang="ru-RU" sz="2800" dirty="0">
              <a:solidFill>
                <a:srgbClr val="000099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altLang="ru-RU" sz="28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ИНФОРМАТИКА</a:t>
            </a:r>
          </a:p>
          <a:p>
            <a:r>
              <a:rPr lang="ru-RU" altLang="ru-RU" sz="28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Рабочая тетрадь для 8 класса.</a:t>
            </a:r>
          </a:p>
          <a:p>
            <a:r>
              <a:rPr lang="ru-RU" altLang="ru-RU" sz="28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М. : БИНОМ. Лаборатория знаний.</a:t>
            </a:r>
          </a:p>
          <a:p>
            <a:endParaRPr lang="ru-RU" altLang="ru-RU" sz="3600" b="1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ru-RU" altLang="ru-RU" sz="2800" dirty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№№ </a:t>
            </a:r>
            <a:r>
              <a:rPr lang="ru-RU" altLang="ru-RU" sz="2800" dirty="0" smtClean="0">
                <a:solidFill>
                  <a:srgbClr val="000099"/>
                </a:solidFill>
                <a:latin typeface="Bookman Old Style" panose="02050604050505020204" pitchFamily="18" charset="0"/>
                <a:ea typeface="+mj-ea"/>
                <a:cs typeface="+mj-cs"/>
              </a:rPr>
              <a:t>188-192</a:t>
            </a:r>
          </a:p>
          <a:p>
            <a:endParaRPr lang="ru-RU" altLang="ru-RU" sz="2800" dirty="0" smtClean="0">
              <a:solidFill>
                <a:srgbClr val="000099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ru-RU" altLang="zh-CN" sz="2000" b="1" i="1" kern="0" dirty="0" smtClean="0">
                <a:solidFill>
                  <a:srgbClr val="000099"/>
                </a:solidFill>
                <a:latin typeface="Bookman Old Style" pitchFamily="18" charset="0"/>
              </a:rPr>
              <a:t>Вы </a:t>
            </a:r>
            <a:r>
              <a:rPr lang="ru-RU" altLang="zh-CN" sz="2000" b="1" i="1" kern="0" dirty="0">
                <a:solidFill>
                  <a:srgbClr val="000099"/>
                </a:solidFill>
                <a:latin typeface="Bookman Old Style" pitchFamily="18" charset="0"/>
              </a:rPr>
              <a:t>можете скачать электронную версию из ПЕРВОГО пакета</a:t>
            </a:r>
            <a:r>
              <a:rPr lang="ru-RU" altLang="zh-CN" sz="2000" b="1" i="1" kern="0" dirty="0">
                <a:solidFill>
                  <a:srgbClr val="000099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ru-RU" altLang="zh-CN" sz="2000" b="1" i="1" kern="0" dirty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ru-RU" sz="2800" b="1" dirty="0" smtClean="0">
              <a:solidFill>
                <a:srgbClr val="000099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endParaRPr lang="ru-RU" altLang="ru-RU" sz="2800" dirty="0">
              <a:solidFill>
                <a:srgbClr val="000099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7" name="Picture 6" descr="https://xn----7sbbhbc7ad1cffbbs0d.xn--p1ai/upload/iblock/d65/d658dc873e53f6f9a3b9da764b667af8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5957" r="4693"/>
          <a:stretch>
            <a:fillRect/>
          </a:stretch>
        </p:blipFill>
        <p:spPr bwMode="auto">
          <a:xfrm>
            <a:off x="1700981" y="1400164"/>
            <a:ext cx="3371400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43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EB743-CD10-410C-993F-6B275F08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ОБРАЩЕНИЕ К РОДИТЕЛЯМ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069D2-6BD2-4992-98C1-36267241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58" y="525101"/>
            <a:ext cx="9542920" cy="518415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sz="3200" i="1" dirty="0">
                <a:solidFill>
                  <a:srgbClr val="004780"/>
                </a:solidFill>
                <a:latin typeface="PT Sans Narrow" panose="020B0506020203020204" pitchFamily="34" charset="0"/>
              </a:rPr>
              <a:t>Гимназисты!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sz="3200" i="1" dirty="0">
                <a:solidFill>
                  <a:srgbClr val="004780"/>
                </a:solidFill>
                <a:latin typeface="PT Sans Narrow" panose="020B0506020203020204" pitchFamily="34" charset="0"/>
              </a:rPr>
              <a:t>Попросите, пожалуйста, ваших родителей прочитать то, что написано ниже, и сами прочитайте этот текст!</a:t>
            </a:r>
          </a:p>
          <a:p>
            <a:pPr marL="0" indent="0" algn="just" defTabSz="442913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	Уважаемые родители учеников гимназии! Мы очень благодарны вам за понимание, сотрудничество и взаимодействие на прошлой неделе! Просим вас и на второй неделе «</a:t>
            </a:r>
            <a:r>
              <a:rPr lang="ru-RU" altLang="ru-RU" sz="3200" dirty="0" err="1">
                <a:solidFill>
                  <a:srgbClr val="004780"/>
                </a:solidFill>
                <a:latin typeface="PT Sans Narrow" panose="020B0506020203020204" pitchFamily="34" charset="0"/>
              </a:rPr>
              <a:t>дистанционки</a:t>
            </a:r>
            <a:r>
              <a:rPr lang="ru-RU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» быть частью нашей команды, потому что все взрослые несут ответственность за то, как будет организовано образование и развитие ребенка в период новой для большинства из нас формы взаимодействия.</a:t>
            </a:r>
          </a:p>
          <a:p>
            <a:pPr marL="0" indent="0" algn="just" defTabSz="442913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	Просим вас о 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0"/>
              </a:rPr>
              <a:t>ЧЕТЫРЕХ ВАЖНЫХ ВЕЩАХ: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Tx/>
              <a:buAutoNum type="arabicParenR"/>
              <a:defRPr/>
            </a:pPr>
            <a:r>
              <a:rPr lang="ru-RU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Помочь ребенку спланировать его </a:t>
            </a:r>
            <a:r>
              <a:rPr lang="ru-RU" altLang="ru-RU" sz="3200" b="1" dirty="0">
                <a:solidFill>
                  <a:srgbClr val="0047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0"/>
              </a:rPr>
              <a:t>УЧЕБНЫЙ ДЕНЬ ДОМА</a:t>
            </a:r>
            <a:r>
              <a:rPr lang="ru-RU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, составить график</a:t>
            </a:r>
            <a:r>
              <a:rPr lang="en-US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/</a:t>
            </a:r>
            <a:r>
              <a:rPr lang="ru-RU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распорядок</a:t>
            </a:r>
            <a:r>
              <a:rPr lang="en-US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/</a:t>
            </a:r>
            <a:r>
              <a:rPr lang="ru-RU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расписание дня – такого, который удобен ребенку, но при этом помогает не потерять драгоценного времени.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Tx/>
              <a:buAutoNum type="arabicParenR"/>
              <a:defRPr/>
            </a:pPr>
            <a:r>
              <a:rPr lang="ru-RU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Помочь (при необходимости) ребенку получать информацию и отправлять результаты педагогам.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Tx/>
              <a:buAutoNum type="arabicParenR"/>
              <a:defRPr/>
            </a:pPr>
            <a:r>
              <a:rPr lang="ru-RU" altLang="ru-RU" sz="3200" dirty="0">
                <a:solidFill>
                  <a:srgbClr val="C00000"/>
                </a:solidFill>
                <a:latin typeface="PT Sans Narrow" panose="020B0506020203020204" pitchFamily="34" charset="0"/>
              </a:rPr>
              <a:t>Просим БЫТЬ ПУНКТУАЛЬНЫМИ! Главное – НЕ ЗАТЯГИВАТЬ С ОТПРАВКОЙ РАБОТ, соблюдать сроки представления КОНТРОЛЬНОГО ЗАДАНИЯ учителю-предметнику. </a:t>
            </a:r>
            <a:r>
              <a:rPr lang="ru-RU" altLang="ru-RU" sz="3200" i="1" dirty="0">
                <a:solidFill>
                  <a:srgbClr val="00579C"/>
                </a:solidFill>
                <a:latin typeface="PT Sans Narrow" panose="020B0506020203020204" pitchFamily="34" charset="0"/>
              </a:rPr>
              <a:t>Помните, пожалуйста, что в среднем учитель получает порядка 120-150 работ (некоторые педагоги – более 200) и читает их С ЭКРАНА, что, очевидно, затрудняет работу. Мы готовы работать в этом режиме, но для оперативности проверки и отправки вам и вашим детям результатов мы должны получать работы в срок. О всех проблемах, возникающих с отправкой работ, просим информировать КЛАССНЫХ РУКОВОДИТЕЛЕЙ!</a:t>
            </a:r>
            <a:endParaRPr lang="ru-RU" altLang="ru-RU" sz="3200" i="1" dirty="0">
              <a:solidFill>
                <a:srgbClr val="C00000"/>
              </a:solidFill>
              <a:latin typeface="PT Sans Narrow" panose="020B05060202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Tx/>
              <a:buAutoNum type="arabicParenR"/>
              <a:defRPr/>
            </a:pPr>
            <a:r>
              <a:rPr lang="ru-RU" altLang="ru-RU" sz="3200" dirty="0">
                <a:solidFill>
                  <a:srgbClr val="004780"/>
                </a:solidFill>
                <a:latin typeface="PT Sans Narrow" panose="020B0506020203020204" pitchFamily="34" charset="0"/>
              </a:rPr>
              <a:t>Держать оперативную связь с классным руководителем, при этом понимая, что всем учителям в эти дни придется работать с огромными информационными потоками.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altLang="ru-RU" sz="3600" dirty="0">
                <a:solidFill>
                  <a:srgbClr val="C00000"/>
                </a:solidFill>
                <a:latin typeface="PT Sans Narrow" panose="020B0506020203020204" pitchFamily="34" charset="0"/>
              </a:rPr>
              <a:t>ДАВАЙТЕ ВЗАИМОДЕЙСТВОВАТЬ И СОТРУДНИЧАТЬ, ПОМОГАЯ ДРУГ ДРУГУ!</a:t>
            </a:r>
          </a:p>
        </p:txBody>
      </p:sp>
    </p:spTree>
    <p:extLst>
      <p:ext uri="{BB962C8B-B14F-4D97-AF65-F5344CB8AC3E}">
        <p14:creationId xmlns:p14="http://schemas.microsoft.com/office/powerpoint/2010/main" val="24374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E395AE-6C4E-4B23-9D4B-953140AAE1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73" y="-2106"/>
            <a:ext cx="12189451" cy="68622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C7924-5EE7-46F7-B5A1-FFB2FDB0FB49}"/>
              </a:ext>
            </a:extLst>
          </p:cNvPr>
          <p:cNvSpPr txBox="1"/>
          <p:nvPr/>
        </p:nvSpPr>
        <p:spPr>
          <a:xfrm>
            <a:off x="2367815" y="5399772"/>
            <a:ext cx="929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579C"/>
                </a:solidFill>
                <a:latin typeface="+mj-lt"/>
              </a:rPr>
              <a:t>ПОПРОБУЙ САМ! НЕ СПЕШИ ЗАГЛЯДЫВАТЬ В ОТВЕТ!</a:t>
            </a:r>
          </a:p>
        </p:txBody>
      </p:sp>
    </p:spTree>
    <p:extLst>
      <p:ext uri="{BB962C8B-B14F-4D97-AF65-F5344CB8AC3E}">
        <p14:creationId xmlns:p14="http://schemas.microsoft.com/office/powerpoint/2010/main" val="16562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ОТВЕТЫ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6127" y="914400"/>
            <a:ext cx="1164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T Sans Narrow" panose="020B0604020202020204" charset="0"/>
                <a:cs typeface="Courier New" panose="02070309020205020404" pitchFamily="49" charset="0"/>
              </a:rPr>
              <a:t>№ 188. </a:t>
            </a:r>
            <a:r>
              <a:rPr lang="ru-RU" sz="2800" b="1" dirty="0" smtClean="0">
                <a:latin typeface="PT Sans Narrow" panose="020B0604020202020204" charset="0"/>
                <a:cs typeface="Courier New" panose="02070309020205020404" pitchFamily="49" charset="0"/>
              </a:rPr>
              <a:t>1) 4</a:t>
            </a:r>
            <a:r>
              <a:rPr lang="en-US" sz="2800" b="1" dirty="0" smtClean="0">
                <a:latin typeface="PT Sans Narrow" panose="020B0604020202020204" charset="0"/>
                <a:cs typeface="Courier New" panose="02070309020205020404" pitchFamily="49" charset="0"/>
              </a:rPr>
              <a:t>; 2) 5; 3) 16; 4) 5; 5) 0;  6) </a:t>
            </a:r>
            <a:r>
              <a:rPr lang="ru-RU" sz="2800" b="1" dirty="0" smtClean="0">
                <a:latin typeface="PT Sans Narrow" panose="020B0604020202020204" charset="0"/>
                <a:cs typeface="Courier New" panose="02070309020205020404" pitchFamily="49" charset="0"/>
              </a:rPr>
              <a:t>бесконечно</a:t>
            </a:r>
            <a:r>
              <a:rPr lang="en-US" sz="2800" b="1" dirty="0" smtClean="0">
                <a:latin typeface="PT Sans Narrow" panose="020B0604020202020204" charset="0"/>
                <a:cs typeface="Courier New" panose="02070309020205020404" pitchFamily="49" charset="0"/>
              </a:rPr>
              <a:t>; 7) </a:t>
            </a:r>
            <a:r>
              <a:rPr lang="ru-RU" sz="2800" b="1" dirty="0" smtClean="0">
                <a:latin typeface="PT Sans Narrow" panose="020B0604020202020204" charset="0"/>
                <a:cs typeface="Courier New" panose="02070309020205020404" pitchFamily="49" charset="0"/>
              </a:rPr>
              <a:t>зацикливание</a:t>
            </a:r>
            <a:r>
              <a:rPr lang="en-US" sz="2800" b="1" dirty="0" smtClean="0">
                <a:latin typeface="PT Sans Narrow" panose="020B0604020202020204" charset="0"/>
                <a:cs typeface="Courier New" panose="02070309020205020404" pitchFamily="49" charset="0"/>
              </a:rPr>
              <a:t>; 8) 2;</a:t>
            </a:r>
            <a:r>
              <a:rPr lang="ru-RU" sz="2800" b="1" dirty="0" smtClean="0">
                <a:latin typeface="PT Sans Narrow" panose="020B0604020202020204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PT Sans Narrow" panose="020B0604020202020204" charset="0"/>
                <a:cs typeface="Courier New" panose="02070309020205020404" pitchFamily="49" charset="0"/>
              </a:rPr>
              <a:t>9) </a:t>
            </a:r>
            <a:r>
              <a:rPr lang="ru-RU" sz="2800" b="1" dirty="0" smtClean="0">
                <a:latin typeface="PT Sans Narrow" panose="020B0604020202020204" charset="0"/>
                <a:cs typeface="Courier New" panose="02070309020205020404" pitchFamily="49" charset="0"/>
              </a:rPr>
              <a:t>бесконечно.</a:t>
            </a:r>
            <a:r>
              <a:rPr lang="en-US" sz="2800" b="1" dirty="0" smtClean="0">
                <a:latin typeface="PT Sans Narrow" panose="020B0604020202020204" charset="0"/>
                <a:cs typeface="Courier New" panose="02070309020205020404" pitchFamily="49" charset="0"/>
              </a:rPr>
              <a:t> </a:t>
            </a:r>
            <a:endParaRPr lang="ru-RU" sz="2800" b="1" dirty="0">
              <a:latin typeface="PT Sans Narrow" panose="020B0604020202020204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337"/>
            <a:ext cx="7011188" cy="34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ОТВЕТЫ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696341"/>
            <a:ext cx="6643687" cy="29204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88" y="999934"/>
            <a:ext cx="3971925" cy="2632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981" y="3601467"/>
            <a:ext cx="2771007" cy="3029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525" y="3943350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191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8883" y="5886451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S=12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900" y="3661608"/>
            <a:ext cx="2409825" cy="29442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29725" y="5528503"/>
            <a:ext cx="671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t=25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k=0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52" y="1948027"/>
            <a:ext cx="10280768" cy="1639256"/>
          </a:xfrm>
        </p:spPr>
        <p:txBody>
          <a:bodyPr>
            <a:normAutofit/>
          </a:bodyPr>
          <a:lstStyle/>
          <a:p>
            <a:pPr marL="457200" indent="-457200" algn="ctr">
              <a:buNone/>
              <a:defRPr/>
            </a:pPr>
            <a:r>
              <a:rPr lang="ru-RU" altLang="zh-CN" sz="3600" b="1" dirty="0" smtClean="0">
                <a:solidFill>
                  <a:srgbClr val="000099"/>
                </a:solidFill>
                <a:latin typeface="Bookman Old Style" pitchFamily="18" charset="0"/>
                <a:ea typeface="+mn-ea"/>
                <a:cs typeface="+mn-cs"/>
              </a:rPr>
              <a:t>ДЛЯ </a:t>
            </a:r>
            <a:r>
              <a:rPr lang="en-US" altLang="zh-CN" sz="3600" b="1" dirty="0" smtClean="0">
                <a:solidFill>
                  <a:srgbClr val="000099"/>
                </a:solidFill>
                <a:latin typeface="Bookman Old Style" pitchFamily="18" charset="0"/>
                <a:ea typeface="+mn-ea"/>
                <a:cs typeface="+mn-cs"/>
              </a:rPr>
              <a:t>8</a:t>
            </a:r>
            <a:r>
              <a:rPr lang="ru-RU" altLang="zh-CN" sz="3600" b="1" dirty="0" smtClean="0">
                <a:solidFill>
                  <a:srgbClr val="000099"/>
                </a:solidFill>
                <a:latin typeface="Bookman Old Style" pitchFamily="18" charset="0"/>
                <a:ea typeface="+mn-ea"/>
                <a:cs typeface="+mn-cs"/>
              </a:rPr>
              <a:t>В, </a:t>
            </a:r>
            <a:r>
              <a:rPr lang="en-US" altLang="ru-RU" sz="36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8E,</a:t>
            </a:r>
            <a:r>
              <a:rPr lang="ru-RU" altLang="zh-CN" sz="3600" b="1" dirty="0" smtClean="0">
                <a:solidFill>
                  <a:srgbClr val="000099"/>
                </a:solidFill>
                <a:latin typeface="Bookman Old Style" pitchFamily="18" charset="0"/>
                <a:ea typeface="+mn-ea"/>
                <a:cs typeface="+mn-cs"/>
              </a:rPr>
              <a:t> </a:t>
            </a:r>
            <a:r>
              <a:rPr lang="en-US" altLang="zh-CN" sz="3600" b="1" dirty="0" smtClean="0">
                <a:solidFill>
                  <a:srgbClr val="000099"/>
                </a:solidFill>
                <a:latin typeface="Bookman Old Style" pitchFamily="18" charset="0"/>
                <a:ea typeface="+mn-ea"/>
                <a:cs typeface="+mn-cs"/>
              </a:rPr>
              <a:t>8</a:t>
            </a:r>
            <a:r>
              <a:rPr lang="ru-RU" altLang="zh-CN" sz="3600" b="1" dirty="0" smtClean="0">
                <a:solidFill>
                  <a:srgbClr val="000099"/>
                </a:solidFill>
                <a:latin typeface="Bookman Old Style" pitchFamily="18" charset="0"/>
                <a:ea typeface="+mn-ea"/>
                <a:cs typeface="+mn-cs"/>
              </a:rPr>
              <a:t>З классов</a:t>
            </a:r>
            <a:endParaRPr lang="ru-RU" altLang="zh-CN" sz="3600" b="1" dirty="0">
              <a:solidFill>
                <a:srgbClr val="000099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ЕЩЕ ДЛЯ ТРЕНИРОВКИ…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126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ДЛЯ    </a:t>
            </a:r>
            <a:r>
              <a:rPr lang="en-US" sz="3200" dirty="0" smtClean="0"/>
              <a:t>8</a:t>
            </a:r>
            <a:r>
              <a:rPr lang="ru-RU" sz="3200" dirty="0" smtClean="0"/>
              <a:t>В </a:t>
            </a:r>
            <a:r>
              <a:rPr lang="en-US" sz="3200" dirty="0" smtClean="0"/>
              <a:t> 8</a:t>
            </a:r>
            <a:r>
              <a:rPr lang="ru-RU" sz="3200" dirty="0" smtClean="0"/>
              <a:t>З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en-US" sz="3200" dirty="0" smtClean="0"/>
              <a:t>8E</a:t>
            </a:r>
            <a:r>
              <a:rPr lang="ru-RU" sz="3200" dirty="0" smtClean="0"/>
              <a:t>       ТЕСТ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 задание</a:t>
            </a:r>
            <a:endParaRPr lang="ru-RU" sz="32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34143" y="1362075"/>
            <a:ext cx="5137150" cy="88857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 dirty="0">
                <a:latin typeface="Courier New" panose="02070309020205020404" pitchFamily="49" charset="0"/>
              </a:rPr>
              <a:t>a := 4; b := 6;</a:t>
            </a:r>
            <a:endParaRPr lang="ru-RU" altLang="ru-RU" sz="2400" b="1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 dirty="0">
                <a:latin typeface="Courier New" panose="02070309020205020404" pitchFamily="49" charset="0"/>
              </a:rPr>
              <a:t>while</a:t>
            </a:r>
            <a:r>
              <a:rPr lang="da-DK" altLang="ru-RU" sz="2400" b="1" dirty="0">
                <a:latin typeface="Courier New" panose="02070309020205020404" pitchFamily="49" charset="0"/>
              </a:rPr>
              <a:t> a &lt; b</a:t>
            </a:r>
            <a:r>
              <a:rPr lang="ru-RU" altLang="ru-RU" sz="2400" b="1" dirty="0">
                <a:latin typeface="Courier New" panose="02070309020205020404" pitchFamily="49" charset="0"/>
              </a:rPr>
              <a:t> </a:t>
            </a:r>
            <a:r>
              <a:rPr lang="da-DK" altLang="ru-RU" sz="2400" b="1" dirty="0">
                <a:latin typeface="Courier New" panose="02070309020205020404" pitchFamily="49" charset="0"/>
              </a:rPr>
              <a:t>d</a:t>
            </a:r>
            <a:r>
              <a:rPr lang="en-US" altLang="ru-RU" sz="2400" b="1" dirty="0">
                <a:latin typeface="Courier New" panose="02070309020205020404" pitchFamily="49" charset="0"/>
              </a:rPr>
              <a:t>o</a:t>
            </a:r>
            <a:r>
              <a:rPr lang="da-DK" altLang="ru-RU" sz="2400" b="1" dirty="0">
                <a:latin typeface="Courier New" panose="02070309020205020404" pitchFamily="49" charset="0"/>
              </a:rPr>
              <a:t> a := a + 1;</a:t>
            </a:r>
            <a:endParaRPr lang="ru-RU" altLang="ru-RU" sz="2400" b="1" dirty="0">
              <a:solidFill>
                <a:srgbClr val="3333FF"/>
              </a:solidFill>
              <a:latin typeface="Courier New" panose="02070309020205020404" pitchFamily="49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51605" y="2397125"/>
            <a:ext cx="5137150" cy="88857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a := 4; b := 6;</a:t>
            </a:r>
            <a:endParaRPr lang="ru-RU" altLang="ru-RU" sz="2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while</a:t>
            </a:r>
            <a:r>
              <a:rPr lang="da-DK" altLang="ru-RU" sz="2400" b="1">
                <a:latin typeface="Courier New" panose="02070309020205020404" pitchFamily="49" charset="0"/>
              </a:rPr>
              <a:t> a &lt; b</a:t>
            </a:r>
            <a:r>
              <a:rPr lang="ru-RU" altLang="ru-RU" sz="2400" b="1">
                <a:latin typeface="Courier New" panose="02070309020205020404" pitchFamily="49" charset="0"/>
              </a:rPr>
              <a:t> </a:t>
            </a:r>
            <a:r>
              <a:rPr lang="da-DK" altLang="ru-RU" sz="2400" b="1">
                <a:latin typeface="Courier New" panose="02070309020205020404" pitchFamily="49" charset="0"/>
              </a:rPr>
              <a:t>d</a:t>
            </a:r>
            <a:r>
              <a:rPr lang="en-US" altLang="ru-RU" sz="2400" b="1">
                <a:latin typeface="Courier New" panose="02070309020205020404" pitchFamily="49" charset="0"/>
              </a:rPr>
              <a:t>o</a:t>
            </a:r>
            <a:r>
              <a:rPr lang="da-DK" altLang="ru-RU" sz="2400" b="1">
                <a:latin typeface="Courier New" panose="02070309020205020404" pitchFamily="49" charset="0"/>
              </a:rPr>
              <a:t> a := a + </a:t>
            </a:r>
            <a:r>
              <a:rPr lang="en-US" altLang="ru-RU" sz="2400" b="1">
                <a:latin typeface="Courier New" panose="02070309020205020404" pitchFamily="49" charset="0"/>
              </a:rPr>
              <a:t>b</a:t>
            </a:r>
            <a:r>
              <a:rPr lang="da-DK" altLang="ru-RU" sz="2400" b="1">
                <a:latin typeface="Courier New" panose="02070309020205020404" pitchFamily="49" charset="0"/>
              </a:rPr>
              <a:t>;</a:t>
            </a:r>
            <a:endParaRPr lang="ru-RU" altLang="ru-RU" sz="2400" b="1">
              <a:solidFill>
                <a:srgbClr val="3333FF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051605" y="3487737"/>
            <a:ext cx="5137150" cy="88857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a := 4; b := 6;</a:t>
            </a:r>
            <a:endParaRPr lang="ru-RU" altLang="ru-RU" sz="2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while</a:t>
            </a:r>
            <a:r>
              <a:rPr lang="da-DK" altLang="ru-RU" sz="2400" b="1">
                <a:latin typeface="Courier New" panose="02070309020205020404" pitchFamily="49" charset="0"/>
              </a:rPr>
              <a:t> a &gt; b</a:t>
            </a:r>
            <a:r>
              <a:rPr lang="ru-RU" altLang="ru-RU" sz="2400" b="1">
                <a:latin typeface="Courier New" panose="02070309020205020404" pitchFamily="49" charset="0"/>
              </a:rPr>
              <a:t> </a:t>
            </a:r>
            <a:r>
              <a:rPr lang="da-DK" altLang="ru-RU" sz="2400" b="1">
                <a:latin typeface="Courier New" panose="02070309020205020404" pitchFamily="49" charset="0"/>
              </a:rPr>
              <a:t>d</a:t>
            </a:r>
            <a:r>
              <a:rPr lang="en-US" altLang="ru-RU" sz="2400" b="1">
                <a:latin typeface="Courier New" panose="02070309020205020404" pitchFamily="49" charset="0"/>
              </a:rPr>
              <a:t>o</a:t>
            </a:r>
            <a:r>
              <a:rPr lang="da-DK" altLang="ru-RU" sz="2400" b="1">
                <a:latin typeface="Courier New" panose="02070309020205020404" pitchFamily="49" charset="0"/>
              </a:rPr>
              <a:t> a := a + 1;</a:t>
            </a:r>
            <a:endParaRPr lang="ru-RU" altLang="ru-RU" sz="2400" b="1">
              <a:solidFill>
                <a:srgbClr val="3333FF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061130" y="4541837"/>
            <a:ext cx="5137150" cy="88857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a := 4; b := 6;</a:t>
            </a:r>
            <a:endParaRPr lang="ru-RU" altLang="ru-RU" sz="2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while</a:t>
            </a:r>
            <a:r>
              <a:rPr lang="da-DK" altLang="ru-RU" sz="2400" b="1">
                <a:latin typeface="Courier New" panose="02070309020205020404" pitchFamily="49" charset="0"/>
              </a:rPr>
              <a:t> a &lt; b</a:t>
            </a:r>
            <a:r>
              <a:rPr lang="ru-RU" altLang="ru-RU" sz="2400" b="1">
                <a:latin typeface="Courier New" panose="02070309020205020404" pitchFamily="49" charset="0"/>
              </a:rPr>
              <a:t> </a:t>
            </a:r>
            <a:r>
              <a:rPr lang="da-DK" altLang="ru-RU" sz="2400" b="1">
                <a:latin typeface="Courier New" panose="02070309020205020404" pitchFamily="49" charset="0"/>
              </a:rPr>
              <a:t>d</a:t>
            </a:r>
            <a:r>
              <a:rPr lang="en-US" altLang="ru-RU" sz="2400" b="1">
                <a:latin typeface="Courier New" panose="02070309020205020404" pitchFamily="49" charset="0"/>
              </a:rPr>
              <a:t>o</a:t>
            </a:r>
            <a:r>
              <a:rPr lang="da-DK" altLang="ru-RU" sz="2400" b="1">
                <a:latin typeface="Courier New" panose="02070309020205020404" pitchFamily="49" charset="0"/>
              </a:rPr>
              <a:t> b := a - b;</a:t>
            </a:r>
            <a:endParaRPr lang="ru-RU" altLang="ru-RU" sz="2400" b="1">
              <a:solidFill>
                <a:srgbClr val="3333FF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043668" y="5630862"/>
            <a:ext cx="5137150" cy="88857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a := 4; b := 6;</a:t>
            </a:r>
            <a:endParaRPr lang="ru-RU" altLang="ru-RU" sz="2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2400" b="1">
                <a:latin typeface="Courier New" panose="02070309020205020404" pitchFamily="49" charset="0"/>
              </a:rPr>
              <a:t>while</a:t>
            </a:r>
            <a:r>
              <a:rPr lang="da-DK" altLang="ru-RU" sz="2400" b="1">
                <a:latin typeface="Courier New" panose="02070309020205020404" pitchFamily="49" charset="0"/>
              </a:rPr>
              <a:t> a &lt; b</a:t>
            </a:r>
            <a:r>
              <a:rPr lang="ru-RU" altLang="ru-RU" sz="2400" b="1">
                <a:latin typeface="Courier New" panose="02070309020205020404" pitchFamily="49" charset="0"/>
              </a:rPr>
              <a:t> </a:t>
            </a:r>
            <a:r>
              <a:rPr lang="da-DK" altLang="ru-RU" sz="2400" b="1">
                <a:latin typeface="Courier New" panose="02070309020205020404" pitchFamily="49" charset="0"/>
              </a:rPr>
              <a:t>d</a:t>
            </a:r>
            <a:r>
              <a:rPr lang="en-US" altLang="ru-RU" sz="2400" b="1">
                <a:latin typeface="Courier New" panose="02070309020205020404" pitchFamily="49" charset="0"/>
              </a:rPr>
              <a:t>o</a:t>
            </a:r>
            <a:r>
              <a:rPr lang="da-DK" altLang="ru-RU" sz="2400" b="1">
                <a:latin typeface="Courier New" panose="02070309020205020404" pitchFamily="49" charset="0"/>
              </a:rPr>
              <a:t> a := a - 1;</a:t>
            </a:r>
            <a:endParaRPr lang="ru-RU" altLang="ru-RU" sz="2400" b="1">
              <a:solidFill>
                <a:srgbClr val="3333FF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614" y="681037"/>
            <a:ext cx="11215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Сколько раз выполняется </a:t>
            </a:r>
            <a:r>
              <a:rPr lang="ru-RU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цикл</a:t>
            </a:r>
            <a:r>
              <a:rPr lang="en-US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какое значение примут вычисляемые переменные</a:t>
            </a:r>
            <a:r>
              <a:rPr lang="en-US" alt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ru-RU" alt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0440" y="1630022"/>
            <a:ext cx="43152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4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E395AE-6C4E-4B23-9D4B-953140AAE1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73" y="-2106"/>
            <a:ext cx="12189451" cy="68622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C7924-5EE7-46F7-B5A1-FFB2FDB0FB49}"/>
              </a:ext>
            </a:extLst>
          </p:cNvPr>
          <p:cNvSpPr txBox="1"/>
          <p:nvPr/>
        </p:nvSpPr>
        <p:spPr>
          <a:xfrm>
            <a:off x="2367815" y="5399772"/>
            <a:ext cx="929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579C"/>
                </a:solidFill>
                <a:latin typeface="+mj-lt"/>
              </a:rPr>
              <a:t>ПОПРОБУЙ САМ! НЕ СПЕШИ ЗАГЛЯДЫВАТЬ В ОТВЕТ!</a:t>
            </a:r>
          </a:p>
        </p:txBody>
      </p:sp>
    </p:spTree>
    <p:extLst>
      <p:ext uri="{BB962C8B-B14F-4D97-AF65-F5344CB8AC3E}">
        <p14:creationId xmlns:p14="http://schemas.microsoft.com/office/powerpoint/2010/main" val="29606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981304-2DA9-4F1F-934D-97C1CD1DD9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" b="159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EA9E91-5188-45AB-A56C-33ADB779F589}"/>
              </a:ext>
            </a:extLst>
          </p:cNvPr>
          <p:cNvSpPr txBox="1"/>
          <p:nvPr/>
        </p:nvSpPr>
        <p:spPr>
          <a:xfrm>
            <a:off x="3243714" y="5399772"/>
            <a:ext cx="5630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00579C"/>
                </a:solidFill>
                <a:latin typeface="+mj-lt"/>
              </a:rPr>
              <a:t>КЛЮЧ К ТЕСТУ</a:t>
            </a:r>
          </a:p>
        </p:txBody>
      </p:sp>
    </p:spTree>
    <p:extLst>
      <p:ext uri="{BB962C8B-B14F-4D97-AF65-F5344CB8AC3E}">
        <p14:creationId xmlns:p14="http://schemas.microsoft.com/office/powerpoint/2010/main" val="16738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ДЛЯ    </a:t>
            </a:r>
            <a:r>
              <a:rPr lang="en-US" sz="3200" dirty="0" smtClean="0"/>
              <a:t>8</a:t>
            </a:r>
            <a:r>
              <a:rPr lang="ru-RU" sz="3200" dirty="0" smtClean="0"/>
              <a:t>В   </a:t>
            </a:r>
            <a:r>
              <a:rPr lang="en-US" sz="3200" dirty="0" smtClean="0"/>
              <a:t>8</a:t>
            </a:r>
            <a:r>
              <a:rPr lang="ru-RU" sz="3200" dirty="0" smtClean="0"/>
              <a:t>Е    </a:t>
            </a:r>
            <a:r>
              <a:rPr lang="en-US" sz="3200" dirty="0" smtClean="0"/>
              <a:t>8</a:t>
            </a:r>
            <a:r>
              <a:rPr lang="ru-RU" sz="3200" dirty="0" smtClean="0"/>
              <a:t>З         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КЛЮЧ 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 ТЕСТУ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466495"/>
              </p:ext>
            </p:extLst>
          </p:nvPr>
        </p:nvGraphicFramePr>
        <p:xfrm>
          <a:off x="2759435" y="1248576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ВОПРОСА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ПРАВИЛЬНЫЙ ОТВЕТ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3200" b="1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US" altLang="en-US" sz="3200" b="1" kern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раза,</a:t>
                      </a:r>
                      <a:r>
                        <a:rPr lang="ru-RU" altLang="ru-RU" sz="32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6</a:t>
                      </a:r>
                      <a:endParaRPr lang="ru-RU" altLang="ru-RU" sz="3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3200" b="1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altLang="en-US" sz="3200" b="1" kern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</a:t>
                      </a:r>
                      <a:r>
                        <a:rPr lang="ru-RU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раз, </a:t>
                      </a:r>
                      <a:r>
                        <a:rPr lang="en-US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10</a:t>
                      </a:r>
                      <a:endParaRPr lang="ru-RU" altLang="ru-RU" sz="32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3200" b="1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3</a:t>
                      </a:r>
                      <a:endParaRPr lang="en-US" altLang="en-US" sz="3200" b="1" kern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</a:t>
                      </a:r>
                      <a:r>
                        <a:rPr lang="ru-RU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раз, </a:t>
                      </a:r>
                      <a:r>
                        <a:rPr lang="en-US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4</a:t>
                      </a:r>
                      <a:endParaRPr lang="ru-RU" altLang="ru-RU" sz="32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3200" b="1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4</a:t>
                      </a:r>
                      <a:endParaRPr lang="en-US" altLang="en-US" sz="3200" b="1" kern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</a:t>
                      </a:r>
                      <a:r>
                        <a:rPr lang="ru-RU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раз, </a:t>
                      </a:r>
                      <a:r>
                        <a:rPr lang="en-US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-2</a:t>
                      </a:r>
                      <a:endParaRPr lang="ru-RU" altLang="ru-RU" sz="32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3200" b="1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5</a:t>
                      </a:r>
                      <a:endParaRPr lang="en-US" altLang="en-US" sz="3200" b="1" kern="1200" dirty="0">
                        <a:solidFill>
                          <a:srgbClr val="000099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2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зацикливание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ИНСТРУКЦИЯ</a:t>
            </a:r>
            <a:endParaRPr lang="ru-RU" sz="3200" dirty="0"/>
          </a:p>
        </p:txBody>
      </p:sp>
      <p:sp>
        <p:nvSpPr>
          <p:cNvPr id="5" name="TextBox 2"/>
          <p:cNvSpPr txBox="1"/>
          <p:nvPr/>
        </p:nvSpPr>
        <p:spPr>
          <a:xfrm>
            <a:off x="393904" y="775531"/>
            <a:ext cx="11623675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ebas Neue Regular" charset="0"/>
              </a:defRPr>
            </a:lvl1pPr>
            <a:lvl2pPr>
              <a:defRPr>
                <a:solidFill>
                  <a:schemeClr val="tx1"/>
                </a:solidFill>
                <a:latin typeface="Bebas Neue Regular" charset="0"/>
              </a:defRPr>
            </a:lvl2pPr>
            <a:lvl3pPr>
              <a:defRPr>
                <a:solidFill>
                  <a:schemeClr val="tx1"/>
                </a:solidFill>
                <a:latin typeface="Bebas Neue Regular" charset="0"/>
              </a:defRPr>
            </a:lvl3pPr>
            <a:lvl4pPr>
              <a:defRPr>
                <a:solidFill>
                  <a:schemeClr val="tx1"/>
                </a:solidFill>
                <a:latin typeface="Bebas Neue Regular" charset="0"/>
              </a:defRPr>
            </a:lvl4pPr>
            <a:lvl5pPr>
              <a:defRPr>
                <a:solidFill>
                  <a:schemeClr val="tx1"/>
                </a:solidFill>
                <a:latin typeface="Bebas Neue Regular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Bebas Neue Regular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Bebas Neue Regular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Bebas Neue Regular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Bebas Neue Regular" charset="0"/>
              </a:defRPr>
            </a:lvl9pPr>
          </a:lstStyle>
          <a:p>
            <a:pPr>
              <a:defRPr/>
            </a:pPr>
            <a:r>
              <a:rPr lang="ru-RU" altLang="zh-CN" sz="2400" b="1" i="1" dirty="0" smtClean="0">
                <a:solidFill>
                  <a:srgbClr val="000099"/>
                </a:solidFill>
                <a:latin typeface="Bookman Old Style" pitchFamily="18" charset="0"/>
              </a:rPr>
              <a:t>ВНИМАНИЕ!!!!   Тест для  учеников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8</a:t>
            </a:r>
            <a:r>
              <a:rPr lang="ru-RU" altLang="zh-CN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В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 8E</a:t>
            </a:r>
            <a:r>
              <a:rPr lang="ru-RU" altLang="zh-CN" sz="2400" b="1" i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Bookman Old Style" pitchFamily="18" charset="0"/>
              </a:rPr>
              <a:t>8</a:t>
            </a:r>
            <a:r>
              <a:rPr lang="ru-RU" altLang="zh-CN" sz="2400" b="1" i="1" dirty="0">
                <a:solidFill>
                  <a:srgbClr val="FF0000"/>
                </a:solidFill>
                <a:latin typeface="Bookman Old Style" pitchFamily="18" charset="0"/>
              </a:rPr>
              <a:t>З </a:t>
            </a:r>
            <a:r>
              <a:rPr lang="ru-RU" altLang="zh-CN" sz="2400" b="1" i="1" dirty="0" smtClean="0">
                <a:solidFill>
                  <a:srgbClr val="000099"/>
                </a:solidFill>
                <a:latin typeface="Bookman Old Style" pitchFamily="18" charset="0"/>
              </a:rPr>
              <a:t>классов.</a:t>
            </a:r>
          </a:p>
          <a:p>
            <a:pPr>
              <a:defRPr/>
            </a:pPr>
            <a:endParaRPr lang="ru-RU" altLang="zh-CN" sz="24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457200" indent="-457200">
              <a:buAutoNum type="arabicPeriod"/>
              <a:defRPr/>
            </a:pPr>
            <a:r>
              <a:rPr lang="ru-RU" altLang="zh-CN" sz="2400" dirty="0" smtClean="0">
                <a:solidFill>
                  <a:srgbClr val="000099"/>
                </a:solidFill>
                <a:latin typeface="Bookman Old Style" pitchFamily="18" charset="0"/>
              </a:rPr>
              <a:t>В тесте 8 вопросов. Выберите правильный вариант ответа на каждый вопрос (внимательно читайте вопрос).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577434" y="2981238"/>
            <a:ext cx="11337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2. Ответы </a:t>
            </a:r>
            <a:r>
              <a:rPr lang="ru-RU" altLang="en-US" sz="2400" dirty="0" smtClean="0">
                <a:solidFill>
                  <a:srgbClr val="000099"/>
                </a:solidFill>
                <a:latin typeface="Bookman Old Style" pitchFamily="18" charset="0"/>
              </a:rPr>
              <a:t>запишите </a:t>
            </a:r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en-US" altLang="en-US" sz="2400" dirty="0">
                <a:solidFill>
                  <a:srgbClr val="000099"/>
                </a:solidFill>
                <a:latin typeface="Bookman Old Style" pitchFamily="18" charset="0"/>
              </a:rPr>
              <a:t>MS Word </a:t>
            </a:r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  <a:p>
            <a:pPr eaLnBrk="1" hangingPunct="1"/>
            <a:endParaRPr lang="ru-RU" altLang="en-US" sz="2400" dirty="0">
              <a:solidFill>
                <a:srgbClr val="000099"/>
              </a:solidFill>
              <a:latin typeface="Bookman Old Style" pitchFamily="18" charset="0"/>
            </a:endParaRPr>
          </a:p>
          <a:p>
            <a:pPr eaLnBrk="1" hangingPunct="1"/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3. </a:t>
            </a:r>
            <a:r>
              <a:rPr lang="ru-RU" altLang="en-US" sz="2400" dirty="0" smtClean="0">
                <a:solidFill>
                  <a:srgbClr val="000099"/>
                </a:solidFill>
                <a:latin typeface="Bookman Old Style" pitchFamily="18" charset="0"/>
              </a:rPr>
              <a:t>Отправьте </a:t>
            </a:r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файл на почту своему </a:t>
            </a:r>
            <a:r>
              <a:rPr lang="ru-RU" altLang="en-US" sz="2400" dirty="0" smtClean="0">
                <a:solidFill>
                  <a:srgbClr val="000099"/>
                </a:solidFill>
                <a:latin typeface="Bookman Old Style" pitchFamily="18" charset="0"/>
              </a:rPr>
              <a:t>учителю информатики </a:t>
            </a:r>
            <a:r>
              <a:rPr lang="ru-RU" altLang="en-US" sz="2400" dirty="0">
                <a:solidFill>
                  <a:srgbClr val="000099"/>
                </a:solidFill>
                <a:latin typeface="Bookman Old Style" pitchFamily="18" charset="0"/>
              </a:rPr>
              <a:t>(см. адреса ниже </a:t>
            </a:r>
            <a:r>
              <a:rPr lang="ru-RU" altLang="en-US" sz="2400" b="1" dirty="0">
                <a:solidFill>
                  <a:srgbClr val="000099"/>
                </a:solidFill>
                <a:latin typeface="Bookman Old Style" pitchFamily="18" charset="0"/>
              </a:rPr>
              <a:t>слайд </a:t>
            </a:r>
            <a:r>
              <a:rPr lang="ru-RU" altLang="en-US" sz="2400" b="1" dirty="0" smtClean="0">
                <a:solidFill>
                  <a:srgbClr val="000099"/>
                </a:solidFill>
                <a:latin typeface="Bookman Old Style" pitchFamily="18" charset="0"/>
              </a:rPr>
              <a:t>№6</a:t>
            </a:r>
            <a:r>
              <a:rPr lang="en-US" altLang="en-US" sz="2400" b="1" dirty="0" smtClean="0">
                <a:solidFill>
                  <a:srgbClr val="000099"/>
                </a:solidFill>
                <a:latin typeface="Bookman Old Style" pitchFamily="18" charset="0"/>
              </a:rPr>
              <a:t>8</a:t>
            </a:r>
            <a:r>
              <a:rPr lang="ru-RU" altLang="en-US" sz="2400" dirty="0" smtClean="0">
                <a:solidFill>
                  <a:srgbClr val="000099"/>
                </a:solidFill>
                <a:latin typeface="Bookman Old Style" pitchFamily="18" charset="0"/>
              </a:rPr>
              <a:t>).</a:t>
            </a:r>
            <a:endParaRPr lang="ru-RU" altLang="en-US" sz="2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-1"/>
            <a:ext cx="12288357" cy="6810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ДЛЯ    </a:t>
            </a:r>
            <a:r>
              <a:rPr lang="en-US" sz="3200" dirty="0" smtClean="0"/>
              <a:t>8</a:t>
            </a:r>
            <a:r>
              <a:rPr lang="ru-RU" sz="3200" dirty="0" smtClean="0"/>
              <a:t>В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en-US" sz="3200" dirty="0" smtClean="0"/>
              <a:t>8E</a:t>
            </a:r>
            <a:r>
              <a:rPr lang="ru-RU" sz="3200" dirty="0" smtClean="0"/>
              <a:t> </a:t>
            </a:r>
            <a:r>
              <a:rPr lang="en-US" sz="3200" dirty="0" smtClean="0"/>
              <a:t> 8</a:t>
            </a:r>
            <a:r>
              <a:rPr lang="ru-RU" sz="3200" dirty="0" smtClean="0"/>
              <a:t>З       КОНТРОЛЬНОЕ </a:t>
            </a:r>
            <a:r>
              <a:rPr lang="ru-RU" sz="3200" dirty="0"/>
              <a:t>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5760" y="1140224"/>
            <a:ext cx="9935733" cy="4955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zh-CN" sz="2400" b="1" kern="0" dirty="0" smtClean="0">
                <a:solidFill>
                  <a:srgbClr val="000099"/>
                </a:solidFill>
                <a:latin typeface="Bookman Old Style" pitchFamily="18" charset="0"/>
              </a:rPr>
              <a:t>Вопрос 1</a:t>
            </a:r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Какое число нужно написать вместо многоточия</a:t>
            </a:r>
            <a:r>
              <a:rPr lang="ru-RU" alt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0"/>
            <a:r>
              <a:rPr lang="ru-RU" alt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чтобы цикл выполнился ровно 2 раза</a:t>
            </a:r>
            <a:r>
              <a:rPr lang="ru-RU" alt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lvl="0"/>
            <a:endParaRPr lang="ru-RU" alt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:=1;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i&lt;=...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('Привет!');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i:=i+1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AEAF0-2188-4E82-B65E-CA0795A3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ИНСТРУКЦИЯ ПО ПРЕДМЕТУ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155A81-E4B3-4DEC-80CD-0A00B428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58" y="757394"/>
            <a:ext cx="9383902" cy="49518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579C"/>
                </a:solidFill>
                <a:latin typeface="Arial Narrow" panose="020B0606020202030204" pitchFamily="34" charset="0"/>
              </a:rPr>
              <a:t>1) «Проходите по слайдам» </a:t>
            </a:r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последовательно</a:t>
            </a:r>
            <a:r>
              <a:rPr lang="ru-RU" sz="2000" dirty="0">
                <a:solidFill>
                  <a:srgbClr val="00579C"/>
                </a:solidFill>
                <a:latin typeface="Arial Narrow" panose="020B0606020202030204" pitchFamily="34" charset="0"/>
              </a:rPr>
              <a:t>, не пролистывайте их, стремясь поскорее выполнить контрольный тест (контрольное задание). Опыт прошлой недели показал: ошибки, к сожалению, совершили те ученики, кто был невнимателен к теоретическому материалу, не прошел «Тренажер» или игнорировал инструкции.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579C"/>
                </a:solidFill>
                <a:latin typeface="Arial Narrow" panose="020B0606020202030204" pitchFamily="34" charset="0"/>
              </a:rPr>
              <a:t>2) Помните: контрольный тест (задание) составлен с опорой на материал, представленный в теме (в том числе – в учебнике).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579C"/>
                </a:solidFill>
                <a:latin typeface="Arial Narrow" panose="020B0606020202030204" pitchFamily="34" charset="0"/>
              </a:rPr>
              <a:t>3) </a:t>
            </a:r>
            <a:r>
              <a:rPr lang="ru-RU" sz="2000" b="1" dirty="0">
                <a:solidFill>
                  <a:srgbClr val="00579C"/>
                </a:solidFill>
                <a:latin typeface="Arial Narrow" panose="020B0606020202030204" pitchFamily="34" charset="0"/>
              </a:rPr>
              <a:t>Тренировочные задания – это задания для тренировки и САМОКОНТРОЛЯ! </a:t>
            </a:r>
            <a:r>
              <a:rPr lang="ru-RU" sz="2000" dirty="0">
                <a:solidFill>
                  <a:srgbClr val="00579C"/>
                </a:solidFill>
                <a:latin typeface="Arial Narrow" panose="020B0606020202030204" pitchFamily="34" charset="0"/>
              </a:rPr>
              <a:t>Отсылать их на проверку не требуется. Любой из вас может и должен проверить себя объективно (опираясь на ключ, данный учителем).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579C"/>
                </a:solidFill>
                <a:latin typeface="Arial Narrow" panose="020B0606020202030204" pitchFamily="34" charset="0"/>
              </a:rPr>
              <a:t>4) На проверку учителю вы отсылаете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ТОЛЬКО</a:t>
            </a:r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 контрольный тест </a:t>
            </a:r>
            <a:r>
              <a:rPr lang="ru-RU" sz="2000" dirty="0">
                <a:solidFill>
                  <a:srgbClr val="00579C"/>
                </a:solidFill>
                <a:latin typeface="Arial Narrow" panose="020B0606020202030204" pitchFamily="34" charset="0"/>
              </a:rPr>
              <a:t>(контрольное задание).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579C"/>
                </a:solidFill>
                <a:latin typeface="Arial Narrow" panose="020B0606020202030204" pitchFamily="34" charset="0"/>
              </a:rPr>
              <a:t>5) Это задание оформляется в формате документа </a:t>
            </a:r>
            <a:r>
              <a:rPr lang="en-US" sz="2000" dirty="0">
                <a:solidFill>
                  <a:srgbClr val="00579C"/>
                </a:solidFill>
                <a:latin typeface="Arial Narrow" panose="020B0606020202030204" pitchFamily="34" charset="0"/>
              </a:rPr>
              <a:t>WORD</a:t>
            </a:r>
            <a:r>
              <a:rPr lang="ru-RU" sz="2000" dirty="0">
                <a:solidFill>
                  <a:srgbClr val="00579C"/>
                </a:solidFill>
                <a:latin typeface="Arial Narrow" panose="020B0606020202030204" pitchFamily="34" charset="0"/>
              </a:rPr>
              <a:t> и отсылается прикрепленным к письму файлом. Еще раз посмотрите на сроки отправки, проверьте адрес отправки, правильность «имени файла».</a:t>
            </a:r>
          </a:p>
          <a:p>
            <a:pPr marL="0" indent="0">
              <a:buNone/>
            </a:pPr>
            <a:endParaRPr lang="ru-RU" sz="2000" dirty="0">
              <a:solidFill>
                <a:srgbClr val="00579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5807" y="814640"/>
            <a:ext cx="1075168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zh-CN" sz="2400" b="1" kern="0" dirty="0" smtClean="0">
                <a:solidFill>
                  <a:srgbClr val="000099"/>
                </a:solidFill>
                <a:latin typeface="Bookman Old Style" pitchFamily="18" charset="0"/>
              </a:rPr>
              <a:t>Вопрос 2</a:t>
            </a:r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  <a:p>
            <a:pPr lvl="0"/>
            <a:r>
              <a:rPr lang="ru-RU" alt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Сколько раз будет выполнен этот цикл? </a:t>
            </a:r>
            <a:endParaRPr lang="ru-RU" altLang="ru-RU" sz="28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ru-RU" altLang="ru-RU" sz="28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ru-RU" alt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:=2;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i&lt;5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('Привет!');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i:=i+1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53891" y="2836922"/>
            <a:ext cx="134674" cy="3667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308" tIns="44436" rIns="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5807" y="814640"/>
            <a:ext cx="10751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kern="0" dirty="0" smtClean="0">
                <a:solidFill>
                  <a:srgbClr val="000099"/>
                </a:solidFill>
                <a:latin typeface="Bookman Old Style" pitchFamily="18" charset="0"/>
              </a:rPr>
              <a:t>Вопрос 3</a:t>
            </a:r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. </a:t>
            </a:r>
          </a:p>
          <a:p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 </a:t>
            </a: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50872" y="2781504"/>
            <a:ext cx="134674" cy="3667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308" tIns="44436" rIns="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807" y="1287775"/>
            <a:ext cx="90483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Какое число будет выведено на экран в результате выполнения этого цикла? </a:t>
            </a:r>
            <a:endParaRPr lang="ru-RU" altLang="ru-RU" sz="28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:=5;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('9');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i&lt;5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i:=i+1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8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5807" y="814640"/>
            <a:ext cx="10751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zh-CN" sz="2400" b="1" kern="0" dirty="0" smtClean="0">
                <a:solidFill>
                  <a:srgbClr val="000099"/>
                </a:solidFill>
                <a:latin typeface="Bookman Old Style" pitchFamily="18" charset="0"/>
              </a:rPr>
              <a:t>Вопрос 4</a:t>
            </a:r>
            <a:r>
              <a:rPr lang="ru-RU" altLang="zh-CN" sz="2800" kern="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0"/>
            <a:r>
              <a:rPr lang="ru-RU" alt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Какое 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число нужно написать вместо многоточия, чтобы цикл выполнился ровно 2 раза</a:t>
            </a:r>
            <a:r>
              <a:rPr lang="ru-RU" alt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lvl="0"/>
            <a:endParaRPr lang="ru-RU" altLang="ru-RU" sz="2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ru-RU" alt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:=7;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i&gt;=...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('Привет!');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i:=i-1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 </a:t>
            </a: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26181" y="3017031"/>
            <a:ext cx="134674" cy="3667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308" tIns="44436" rIns="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5807" y="814640"/>
            <a:ext cx="10751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zh-CN" sz="2400" b="1" kern="0" dirty="0" smtClean="0">
                <a:solidFill>
                  <a:srgbClr val="000099"/>
                </a:solidFill>
                <a:latin typeface="Bookman Old Style" pitchFamily="18" charset="0"/>
              </a:rPr>
              <a:t>Вопрос 5</a:t>
            </a:r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  <a:p>
            <a:pPr lvl="0"/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Какое число нужно написать вместо многоточия, чтобы цикл выполнился ровно 2 раза</a:t>
            </a:r>
            <a:r>
              <a:rPr lang="ru-RU" alt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lvl="0"/>
            <a:endParaRPr lang="ru-RU" altLang="ru-RU" sz="2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ru-RU" alt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:=...;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i&gt;=2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('Привет!');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i:=i-1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  </a:t>
            </a: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88873" y="3114012"/>
            <a:ext cx="134674" cy="3667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308" tIns="44436" rIns="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5807" y="814640"/>
            <a:ext cx="10751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zh-CN" sz="2400" b="1" kern="0" dirty="0" smtClean="0">
                <a:solidFill>
                  <a:srgbClr val="000099"/>
                </a:solidFill>
                <a:latin typeface="Bookman Old Style" pitchFamily="18" charset="0"/>
              </a:rPr>
              <a:t>Вопрос 6</a:t>
            </a:r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  <a:p>
            <a:pPr lvl="0"/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Какое число нужно написать вместо многоточия, чтобы цикл выполнился ровно 2 раза? </a:t>
            </a:r>
            <a:endParaRPr lang="ru-RU" altLang="ru-RU" sz="28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ru-RU" altLang="ru-RU" sz="28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ru-RU" alt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:=...;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i&lt;=5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('Привет!');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i:=i+1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  </a:t>
            </a: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90109" y="3557358"/>
            <a:ext cx="134674" cy="3667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308" tIns="44436" rIns="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5807" y="814640"/>
            <a:ext cx="107516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kern="0" dirty="0" smtClean="0">
                <a:solidFill>
                  <a:srgbClr val="000099"/>
                </a:solidFill>
                <a:latin typeface="Bookman Old Style" pitchFamily="18" charset="0"/>
              </a:rPr>
              <a:t>Вопрос 7</a:t>
            </a:r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.  </a:t>
            </a:r>
          </a:p>
          <a:p>
            <a:pPr lvl="0"/>
            <a:r>
              <a:rPr lang="ru-RU" alt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Чему будет равно значение переменной a после выполнения этого цикла</a:t>
            </a:r>
            <a:r>
              <a:rPr lang="ru-RU" alt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lvl="0"/>
            <a:endParaRPr lang="ru-RU" altLang="ru-RU" sz="28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ru-RU" altLang="ru-RU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:=4;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a:=12;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i&lt;6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a:=a+i;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i:=i+1</a:t>
            </a:r>
            <a:b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ru-RU" alt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1491" y="3141722"/>
            <a:ext cx="134674" cy="3667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308" tIns="44436" rIns="0" bIns="4443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КОНТРОЛЬНОЕ ЗАДАНИЕ/ТЕСТ: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СОДЕРЖАНИЕ ЗАДАНИЯ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5807" y="814640"/>
            <a:ext cx="1162711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kern="0" dirty="0" smtClean="0">
                <a:solidFill>
                  <a:srgbClr val="000099"/>
                </a:solidFill>
                <a:latin typeface="Bookman Old Style" pitchFamily="18" charset="0"/>
              </a:rPr>
              <a:t>Вопрос 8</a:t>
            </a:r>
            <a:r>
              <a:rPr lang="ru-RU" altLang="zh-CN" sz="2400" kern="0" dirty="0" smtClean="0">
                <a:solidFill>
                  <a:srgbClr val="000099"/>
                </a:solidFill>
                <a:latin typeface="Bookman Old Style" pitchFamily="18" charset="0"/>
              </a:rPr>
              <a:t>.  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Выберите 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фрагмент программы, в котором ищется произведение 1*2*3*4*5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8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а) р:=0; </a:t>
            </a:r>
            <a:r>
              <a:rPr lang="en-US" sz="2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i:=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1; while </a:t>
            </a:r>
            <a:r>
              <a:rPr lang="en-US" sz="2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&lt;=5 do i:=i+1; p:=p*i;</a:t>
            </a:r>
            <a:b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б) 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1; i:=1; while </a:t>
            </a:r>
            <a:r>
              <a:rPr lang="en-US" sz="2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&lt;6 do i:=i+1; p:=p*i;</a:t>
            </a:r>
            <a:b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в) р:=1; 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i:=1; while </a:t>
            </a:r>
            <a:r>
              <a:rPr lang="en-US" sz="2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&lt;6 do begin p:=p*i; i:=i+1  end;</a:t>
            </a:r>
            <a:b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г) р</a:t>
            </a:r>
            <a:r>
              <a:rPr lang="ru-RU" sz="2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ru-RU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1; 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i:=1; while </a:t>
            </a:r>
            <a:r>
              <a:rPr lang="en-US" sz="2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&gt;5 do begin p:=p*i; i:=i+1  end;</a:t>
            </a:r>
          </a:p>
          <a:p>
            <a:endParaRPr lang="ru-RU" altLang="zh-CN" sz="2700" kern="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altLang="zh-CN" sz="2400" kern="0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EC07F66-9EB3-4F2A-8F44-4C0A892E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32" y="991402"/>
            <a:ext cx="10280768" cy="548182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</a:rPr>
              <a:t>ДЛЯ ВСЕХ: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</a:rPr>
              <a:t>СРОКИ СДАЧИ</a:t>
            </a:r>
            <a:r>
              <a:rPr lang="ru-RU" sz="3600" b="1" dirty="0">
                <a:solidFill>
                  <a:srgbClr val="C00000"/>
                </a:solidFill>
              </a:rPr>
              <a:t>: </a:t>
            </a:r>
            <a:r>
              <a:rPr lang="ru-RU" sz="3600" b="1" dirty="0" smtClean="0">
                <a:solidFill>
                  <a:srgbClr val="004780"/>
                </a:solidFill>
              </a:rPr>
              <a:t>18 апреля</a:t>
            </a:r>
            <a:endParaRPr lang="ru-RU" sz="3600" b="1" dirty="0">
              <a:solidFill>
                <a:srgbClr val="00478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</a:rPr>
              <a:t>КОНТРОЛЬНОЕ ЗАДАНИЕ ОТСЫЛАЕТСЯ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</a:rPr>
              <a:t>НА ПОЧТУ УЧИТЕЛЯ ТОЛЬКО ТАК: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b="1" dirty="0">
                <a:solidFill>
                  <a:srgbClr val="0084E3"/>
                </a:solidFill>
              </a:rPr>
              <a:t>СТРОКА ТЕМА</a:t>
            </a:r>
            <a:r>
              <a:rPr lang="ru-RU" b="1" dirty="0">
                <a:solidFill>
                  <a:srgbClr val="00579C"/>
                </a:solidFill>
              </a:rPr>
              <a:t>:   Фамилия Имя </a:t>
            </a:r>
            <a:r>
              <a:rPr lang="ru-RU" b="1" dirty="0" err="1">
                <a:solidFill>
                  <a:srgbClr val="00579C"/>
                </a:solidFill>
              </a:rPr>
              <a:t>ученика_класс</a:t>
            </a:r>
            <a:endParaRPr lang="ru-RU" b="1" dirty="0">
              <a:solidFill>
                <a:srgbClr val="00579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b="1" dirty="0">
                <a:solidFill>
                  <a:srgbClr val="0084E3"/>
                </a:solidFill>
              </a:rPr>
              <a:t>ТЕЛО ПИСЬМА</a:t>
            </a:r>
            <a:r>
              <a:rPr lang="ru-RU" b="1" dirty="0">
                <a:solidFill>
                  <a:srgbClr val="00579C"/>
                </a:solidFill>
              </a:rPr>
              <a:t>: </a:t>
            </a:r>
            <a:r>
              <a:rPr lang="ru-RU" b="1" dirty="0">
                <a:solidFill>
                  <a:srgbClr val="C00000"/>
                </a:solidFill>
              </a:rPr>
              <a:t>Если у вас возникли КОНКРЕТНЫЕ ВОПРОСЫ ИЛИ ЗАТРУДНЕНИЯ, очень четко (желательно – по пунктам) изложите их в теле письма.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i="1" dirty="0">
                <a:solidFill>
                  <a:srgbClr val="C00000"/>
                </a:solidFill>
              </a:rPr>
              <a:t>Например: </a:t>
            </a:r>
            <a:r>
              <a:rPr lang="ru-RU" i="1" dirty="0">
                <a:solidFill>
                  <a:srgbClr val="00579C"/>
                </a:solidFill>
              </a:rPr>
              <a:t>уважаемая(</a:t>
            </a:r>
            <a:r>
              <a:rPr lang="ru-RU" i="1" dirty="0" err="1">
                <a:solidFill>
                  <a:srgbClr val="00579C"/>
                </a:solidFill>
              </a:rPr>
              <a:t>ый</a:t>
            </a:r>
            <a:r>
              <a:rPr lang="ru-RU" i="1" dirty="0">
                <a:solidFill>
                  <a:srgbClr val="00579C"/>
                </a:solidFill>
              </a:rPr>
              <a:t>) ИО, напишите, пожалуйста, источник, по которому я могу повторить материал прошлого года, встретившийся в тренировочном задании.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i="1" dirty="0">
                <a:solidFill>
                  <a:srgbClr val="00579C"/>
                </a:solidFill>
              </a:rPr>
              <a:t>ИЛИ: поясните, пожалуйста, №№… в ключе к тренировочному тесту.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КОНТРОЛЬНОЕ ЗАДАНИЕ – файл </a:t>
            </a:r>
            <a:r>
              <a:rPr lang="en-US" b="1" i="1" dirty="0">
                <a:solidFill>
                  <a:srgbClr val="C00000"/>
                </a:solidFill>
              </a:rPr>
              <a:t>WORD</a:t>
            </a:r>
            <a:r>
              <a:rPr lang="ru-RU" b="1" i="1" dirty="0">
                <a:solidFill>
                  <a:srgbClr val="C00000"/>
                </a:solidFill>
              </a:rPr>
              <a:t>! </a:t>
            </a:r>
            <a:r>
              <a:rPr lang="ru-RU" b="1" i="1" u="sng" dirty="0">
                <a:solidFill>
                  <a:srgbClr val="C00000"/>
                </a:solidFill>
              </a:rPr>
              <a:t>ТОЛЬКО ВЛОЖЕННЫЙ ФАЙЛ!!!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ru-RU" b="1" dirty="0">
                <a:solidFill>
                  <a:srgbClr val="0084E3"/>
                </a:solidFill>
              </a:rPr>
              <a:t>НАЗВАНИЕ ФАЙЛА</a:t>
            </a:r>
            <a:r>
              <a:rPr lang="ru-RU" b="1" dirty="0">
                <a:solidFill>
                  <a:srgbClr val="00579C"/>
                </a:solidFill>
              </a:rPr>
              <a:t>: Фамилия Имя </a:t>
            </a:r>
            <a:r>
              <a:rPr lang="ru-RU" b="1" dirty="0" err="1">
                <a:solidFill>
                  <a:srgbClr val="00579C"/>
                </a:solidFill>
              </a:rPr>
              <a:t>ученика_класс_предмет</a:t>
            </a:r>
            <a:r>
              <a:rPr lang="ru-RU" b="1" dirty="0">
                <a:solidFill>
                  <a:srgbClr val="00579C"/>
                </a:solidFill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09E7F-5ACD-4A3F-89A7-C1779D5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81" y="-1"/>
            <a:ext cx="10953136" cy="681038"/>
          </a:xfrm>
        </p:spPr>
        <p:txBody>
          <a:bodyPr>
            <a:noAutofit/>
          </a:bodyPr>
          <a:lstStyle/>
          <a:p>
            <a:r>
              <a:rPr lang="ru-RU" sz="3200" dirty="0"/>
              <a:t>ОБРАТНАЯ СВЯЗЬ</a:t>
            </a:r>
          </a:p>
        </p:txBody>
      </p:sp>
    </p:spTree>
    <p:extLst>
      <p:ext uri="{BB962C8B-B14F-4D97-AF65-F5344CB8AC3E}">
        <p14:creationId xmlns:p14="http://schemas.microsoft.com/office/powerpoint/2010/main" val="15920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282305-9F03-4F47-8BA7-537F5B60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426" y="899525"/>
            <a:ext cx="7315200" cy="811096"/>
          </a:xfrm>
        </p:spPr>
        <p:txBody>
          <a:bodyPr/>
          <a:lstStyle/>
          <a:p>
            <a:r>
              <a:rPr lang="ru-RU" dirty="0"/>
              <a:t>ЖЕЛАЕМ УСПЕХА! ВЕРИМ В УЧЕНИКОВ!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6F250C3-DC2A-4E22-90AA-A6B1C9DF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8377" y="2126830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19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D9CF12-36CB-4DF2-8F19-D7FDF6C725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9" r="19530"/>
          <a:stretch/>
        </p:blipFill>
        <p:spPr>
          <a:xfrm>
            <a:off x="-27343" y="-2106"/>
            <a:ext cx="12238391" cy="6862210"/>
          </a:xfrm>
        </p:spPr>
      </p:pic>
    </p:spTree>
    <p:extLst>
      <p:ext uri="{BB962C8B-B14F-4D97-AF65-F5344CB8AC3E}">
        <p14:creationId xmlns:p14="http://schemas.microsoft.com/office/powerpoint/2010/main" val="23481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BA755-0349-4C57-9200-D9043DFBBB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3756"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56DE78-6349-45A9-BEB4-3F3020BF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277" y="1721727"/>
            <a:ext cx="5938684" cy="224175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00579C"/>
                </a:solidFill>
              </a:rPr>
              <a:t>ПАКЕТ МАТЕРИАЛОВ </a:t>
            </a:r>
            <a:r>
              <a:rPr lang="en-US" b="1" dirty="0">
                <a:solidFill>
                  <a:srgbClr val="00579C"/>
                </a:solidFill>
              </a:rPr>
              <a:t/>
            </a:r>
            <a:br>
              <a:rPr lang="en-US" b="1" dirty="0">
                <a:solidFill>
                  <a:srgbClr val="00579C"/>
                </a:solidFill>
              </a:rPr>
            </a:br>
            <a:r>
              <a:rPr lang="ru-RU" b="1" dirty="0">
                <a:solidFill>
                  <a:srgbClr val="00579C"/>
                </a:solidFill>
              </a:rPr>
              <a:t>И РЕКОМЕНДАЦИЙ </a:t>
            </a:r>
            <a:br>
              <a:rPr lang="ru-RU" b="1" dirty="0">
                <a:solidFill>
                  <a:srgbClr val="00579C"/>
                </a:solidFill>
              </a:rPr>
            </a:br>
            <a:r>
              <a:rPr lang="ru-RU" b="1" dirty="0">
                <a:solidFill>
                  <a:srgbClr val="00579C"/>
                </a:solidFill>
              </a:rPr>
              <a:t>ДЛЯ САМОСТОЯТЕЛЬНОЙ РАБОТЫ ГИМНАЗИСТОВ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D55B733-1949-4448-BFD8-17CA7C1076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83277" y="4321319"/>
            <a:ext cx="2772250" cy="1228455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ru-RU" sz="3200" b="1" dirty="0">
                <a:solidFill>
                  <a:srgbClr val="00579C"/>
                </a:solidFill>
              </a:rPr>
              <a:t>НА ПЕРИОД: </a:t>
            </a:r>
            <a:r>
              <a:rPr lang="en-US" sz="3200" b="1" dirty="0">
                <a:solidFill>
                  <a:srgbClr val="00579C"/>
                </a:solidFill>
              </a:rPr>
              <a:t>	</a:t>
            </a:r>
            <a:endParaRPr lang="ru-RU" sz="3200" b="1" dirty="0" smtClean="0">
              <a:solidFill>
                <a:srgbClr val="00579C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ru-RU" sz="3200" b="1" dirty="0" smtClean="0">
                <a:solidFill>
                  <a:srgbClr val="00579C"/>
                </a:solidFill>
              </a:rPr>
              <a:t>КЛАСС </a:t>
            </a:r>
            <a:r>
              <a:rPr lang="ru-RU" sz="3200" b="1" dirty="0">
                <a:solidFill>
                  <a:srgbClr val="00579C"/>
                </a:solidFill>
              </a:rPr>
              <a:t>(ПАРАЛЛЕЛЬ):</a:t>
            </a:r>
            <a:r>
              <a:rPr lang="en-US" sz="3200" b="1" dirty="0">
                <a:solidFill>
                  <a:srgbClr val="00579C"/>
                </a:solidFill>
              </a:rPr>
              <a:t>	</a:t>
            </a:r>
            <a:endParaRPr lang="ru-RU" sz="3200" b="1" dirty="0">
              <a:solidFill>
                <a:srgbClr val="00579C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ru-RU" sz="3200" b="1" dirty="0">
                <a:solidFill>
                  <a:srgbClr val="00579C"/>
                </a:solidFill>
              </a:rPr>
              <a:t>ПРЕДМЕТ:</a:t>
            </a:r>
            <a:r>
              <a:rPr lang="en-US" sz="3200" b="1" dirty="0">
                <a:solidFill>
                  <a:srgbClr val="00579C"/>
                </a:solidFill>
              </a:rPr>
              <a:t>	</a:t>
            </a:r>
            <a:r>
              <a:rPr lang="en-US" b="1" dirty="0">
                <a:solidFill>
                  <a:srgbClr val="00579C"/>
                </a:solidFill>
              </a:rPr>
              <a:t>	</a:t>
            </a:r>
            <a:endParaRPr lang="ru-RU" b="1" dirty="0">
              <a:solidFill>
                <a:srgbClr val="00579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9782" y="4321319"/>
            <a:ext cx="24135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  <a:latin typeface="PT Sans Narrow" panose="020B0604020202020204" charset="0"/>
              </a:rPr>
              <a:t>13</a:t>
            </a:r>
            <a:r>
              <a:rPr lang="ru-RU" sz="2000" b="1" dirty="0">
                <a:solidFill>
                  <a:srgbClr val="FF0000"/>
                </a:solidFill>
                <a:latin typeface="PT Sans Narrow" panose="020B0604020202020204" charset="0"/>
              </a:rPr>
              <a:t> АПРЕЛЯ </a:t>
            </a:r>
            <a:r>
              <a:rPr lang="ru-RU" sz="2000" b="1" dirty="0" smtClean="0">
                <a:solidFill>
                  <a:srgbClr val="FF0000"/>
                </a:solidFill>
                <a:latin typeface="PT Sans Narrow" panose="020B0604020202020204" charset="0"/>
              </a:rPr>
              <a:t>–18 АПРЕЛЯ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PT Sans Narrow" panose="020B0604020202020204" charset="0"/>
              </a:rPr>
              <a:t>8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PT Sans Narrow" panose="020B0604020202020204" charset="0"/>
              </a:rPr>
              <a:t>ИНФОРМАТИКА И ИКТ</a:t>
            </a:r>
            <a:endParaRPr lang="ru-RU" sz="2000" dirty="0">
              <a:latin typeface="PT Sans Narr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AEAF0-2188-4E82-B65E-CA0795A3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ИНСТРУКЦИЯ ПО ПРЕДМЕТУ</a:t>
            </a: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 bwMode="auto">
          <a:xfrm>
            <a:off x="726931" y="929987"/>
            <a:ext cx="87153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altLang="ru-RU" sz="2200" b="1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Для 8АБГДЖ  СЛАЙДЫ   №№ </a:t>
            </a:r>
            <a:r>
              <a:rPr lang="en-US" altLang="ru-RU" sz="2200" b="1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9</a:t>
            </a:r>
            <a:r>
              <a:rPr lang="ru-RU" altLang="ru-RU" sz="2200" b="1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-3</a:t>
            </a:r>
            <a:r>
              <a:rPr lang="en-US" altLang="ru-RU" sz="2200" b="1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6</a:t>
            </a:r>
            <a:endParaRPr lang="ru-RU" altLang="ru-RU" sz="2200" b="1" kern="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ru-RU" altLang="en-US" sz="2200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1. Познакомиться с теоретическим материалом </a:t>
            </a:r>
            <a:br>
              <a:rPr lang="ru-RU" altLang="en-US" sz="2200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altLang="en-US" sz="2200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 примерами заданий.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ru-RU" altLang="en-US" sz="2200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2. Выполнить контрольный тест на оценку </a:t>
            </a:r>
            <a:br>
              <a:rPr lang="ru-RU" altLang="en-US" sz="2200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altLang="en-US" sz="2200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 выслать результат своему педагогу. </a:t>
            </a:r>
          </a:p>
          <a:p>
            <a:pPr marL="0" indent="0" algn="just">
              <a:buFontTx/>
              <a:buNone/>
              <a:defRPr/>
            </a:pPr>
            <a:endParaRPr lang="ru-RU" altLang="ru-RU" sz="2200" b="1" kern="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2200" b="1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Для 8ВЗЕ  СЛАЙДЫ   №№3</a:t>
            </a:r>
            <a:r>
              <a:rPr lang="en-US" altLang="ru-RU" sz="2200" b="1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7</a:t>
            </a:r>
            <a:r>
              <a:rPr lang="ru-RU" altLang="ru-RU" sz="2200" b="1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-6</a:t>
            </a:r>
            <a:r>
              <a:rPr lang="en-US" altLang="ru-RU" sz="2200" b="1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8</a:t>
            </a:r>
            <a:endParaRPr lang="ru-RU" altLang="ru-RU" sz="2200" b="1" kern="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ru-RU" altLang="ru-RU" sz="2200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Внимательно </a:t>
            </a:r>
            <a:r>
              <a:rPr lang="ru-RU" altLang="ru-RU" sz="2200" kern="0" dirty="0">
                <a:solidFill>
                  <a:srgbClr val="000099"/>
                </a:solidFill>
                <a:latin typeface="Bookman Old Style" panose="02050604050505020204" pitchFamily="18" charset="0"/>
              </a:rPr>
              <a:t>ознакомиться с </a:t>
            </a:r>
            <a:r>
              <a:rPr lang="ru-RU" altLang="en-US" sz="2200" kern="0" dirty="0">
                <a:solidFill>
                  <a:srgbClr val="000099"/>
                </a:solidFill>
                <a:latin typeface="Bookman Old Style" panose="02050604050505020204" pitchFamily="18" charset="0"/>
              </a:rPr>
              <a:t>теоретическим материалом </a:t>
            </a:r>
            <a:r>
              <a:rPr lang="ru-RU" altLang="en-US" sz="2200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и </a:t>
            </a:r>
            <a:r>
              <a:rPr lang="ru-RU" altLang="en-US" sz="2200" kern="0" dirty="0">
                <a:solidFill>
                  <a:srgbClr val="000099"/>
                </a:solidFill>
                <a:latin typeface="Bookman Old Style" panose="02050604050505020204" pitchFamily="18" charset="0"/>
              </a:rPr>
              <a:t>примерами заданий</a:t>
            </a:r>
            <a:r>
              <a:rPr lang="ru-RU" altLang="en-US" sz="2200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.</a:t>
            </a:r>
            <a:endParaRPr lang="ru-RU" altLang="ru-RU" sz="2200" kern="0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ru-RU" altLang="ru-RU" sz="2200" kern="0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Отправить результат контрольного теста своему педагогу.</a:t>
            </a:r>
            <a:endParaRPr lang="ru-RU" altLang="ru-RU" sz="2200" kern="0" dirty="0">
              <a:solidFill>
                <a:srgbClr val="000099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3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1A01F9-DF18-4FE9-A9AC-529C5B9D53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1" b="7401"/>
          <a:stretch>
            <a:fillRect/>
          </a:stretch>
        </p:blipFill>
        <p:spPr>
          <a:xfrm>
            <a:off x="-27343" y="-2106"/>
            <a:ext cx="12238391" cy="686221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0E70F6-5265-4A26-B960-BB69E2B55786}"/>
              </a:ext>
            </a:extLst>
          </p:cNvPr>
          <p:cNvSpPr/>
          <p:nvPr/>
        </p:nvSpPr>
        <p:spPr>
          <a:xfrm>
            <a:off x="3329641" y="1414580"/>
            <a:ext cx="584326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8000" b="1" cap="none" spc="50" dirty="0">
                <a:ln w="0"/>
                <a:solidFill>
                  <a:srgbClr val="00478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«БАЗА»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2744" y="727832"/>
            <a:ext cx="4210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Для 8АБГДЖ  </a:t>
            </a:r>
            <a:b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СЛАЙДЫ   №№</a:t>
            </a:r>
            <a:r>
              <a:rPr lang="ru-RU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9-3</a:t>
            </a:r>
            <a:r>
              <a:rPr lang="en-US" altLang="ru-RU" sz="2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03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Гимназия_сини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сновной">
      <a:majorFont>
        <a:latin typeface="Bebas Neue Bold"/>
        <a:ea typeface=""/>
        <a:cs typeface=""/>
      </a:majorFont>
      <a:minorFont>
        <a:latin typeface="Bebas Neue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иповая_презентация_с_макетом" id="{0A36FE99-71F0-4AAD-A3E6-C0BE1C1479F1}" vid="{48F49810-AE8D-4C3C-951F-45813167163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новая_академическая_гимназия</Template>
  <TotalTime>2361</TotalTime>
  <Words>4208</Words>
  <Application>Microsoft Office PowerPoint</Application>
  <PresentationFormat>Широкоэкранный</PresentationFormat>
  <Paragraphs>539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83" baseType="lpstr">
      <vt:lpstr>Calibri</vt:lpstr>
      <vt:lpstr>Bebas Neue Regular</vt:lpstr>
      <vt:lpstr>Courier New</vt:lpstr>
      <vt:lpstr>Times New Roman</vt:lpstr>
      <vt:lpstr>Tahoma</vt:lpstr>
      <vt:lpstr>Bebas Neue Bold</vt:lpstr>
      <vt:lpstr>Bookman Old Style</vt:lpstr>
      <vt:lpstr>PT Sans Narrow</vt:lpstr>
      <vt:lpstr>Roboto Cn</vt:lpstr>
      <vt:lpstr>Arial Narrow</vt:lpstr>
      <vt:lpstr>Wingdings</vt:lpstr>
      <vt:lpstr>Arial</vt:lpstr>
      <vt:lpstr>inherit</vt:lpstr>
      <vt:lpstr>Тема_Гимназия_синий</vt:lpstr>
      <vt:lpstr>ПАКЕТ МАТЕРИАЛОВ  И РЕКОМЕНДАЦИЙ  ДЛЯ САМОСТОЯТЕЛЬНОЙ РАБОТЫ ГИМНАЗИСТОВ</vt:lpstr>
      <vt:lpstr>ОБРАЩЕНИЕ К ГИМНАЗИСТАМ</vt:lpstr>
      <vt:lpstr>ОБРАЩЕНИЕ К ГИМНАЗИСТАМ</vt:lpstr>
      <vt:lpstr>ОБРАЩЕНИЕ К ГИМНАЗИСТАМ</vt:lpstr>
      <vt:lpstr>ОБРАЩЕНИЕ К РОДИТЕЛЯМ</vt:lpstr>
      <vt:lpstr>ИНСТРУКЦИЯ ПО ПРЕДМЕТУ</vt:lpstr>
      <vt:lpstr>ПАКЕТ МАТЕРИАЛОВ  И РЕКОМЕНДАЦИЙ  ДЛЯ САМОСТОЯТЕЛЬНОЙ РАБОТЫ ГИМНАЗИСТОВ</vt:lpstr>
      <vt:lpstr>ИНСТРУКЦИЯ ПО ПРЕДМЕТУ</vt:lpstr>
      <vt:lpstr>Презентация PowerPoint</vt:lpstr>
      <vt:lpstr>ТЕМА</vt:lpstr>
      <vt:lpstr>ОСНОВНЫЕ ВОПРОСЫ</vt:lpstr>
      <vt:lpstr>НАШ УЧЕБНИК (ТЕОРИЯ)</vt:lpstr>
      <vt:lpstr>ТЕОРЕТИЧЕСКИЙ МАТЕРИАЛ ПО ТЕМЕ</vt:lpstr>
      <vt:lpstr>ТЕОРЕТИЧЕСКИЙ МАТЕРИАЛ ПО ТЕМЕ</vt:lpstr>
      <vt:lpstr>ТЕОРЕТИЧЕСКИЙ МАТЕРИАЛ ПО ТЕМЕ</vt:lpstr>
      <vt:lpstr>ТЕОРЕТИЧЕСКИЙ МАТЕРИАЛ ПО ТЕМЕ</vt:lpstr>
      <vt:lpstr>ТЕОРЕТИЧЕСКИЙ МАТЕРИАЛ ПО ТЕМЕ</vt:lpstr>
      <vt:lpstr>ТЕОРЕТИЧЕСКИЙ МАТЕРИАЛ ПО ТЕМЕ</vt:lpstr>
      <vt:lpstr>ТРЕНАЖЁР</vt:lpstr>
      <vt:lpstr>ТРЕНАЖЕР: ЗАДАНИЕ</vt:lpstr>
      <vt:lpstr>ТРЕНАЖЕР: ЗАДАНИЕ</vt:lpstr>
      <vt:lpstr>ТРЕНАЖЕР: ЗАДАНИЕ</vt:lpstr>
      <vt:lpstr>ТРЕНАЖЕР: ЗАДАНИЕ</vt:lpstr>
      <vt:lpstr>ТРЕНАЖЕР: ЗАДАНИЕ</vt:lpstr>
      <vt:lpstr>Презентация PowerPoint</vt:lpstr>
      <vt:lpstr>ОТВЕТЫ</vt:lpstr>
      <vt:lpstr>РЕШЕНИЕ</vt:lpstr>
      <vt:lpstr>РАЗБОР ЗАДАНИЯ</vt:lpstr>
      <vt:lpstr>ДЛЯ   8A   8Б    8Г  8Д  8Ж  КОНТРОЛЬНОЕ ЗАДАНИЕ/ТЕСТ: ИНСТРУКЦИЯ</vt:lpstr>
      <vt:lpstr>КОНТРОЛЬНОЕ ЗАДАНИЕ/ТЕСТ: СОДЕРЖАНИЕ ЗАДАНИЯ</vt:lpstr>
      <vt:lpstr>КОНТРОЛЬНОЕ ЗАДАНИЕ/ТЕСТ: СОДЕРЖАНИЕ ЗАДАНИЯ</vt:lpstr>
      <vt:lpstr>КОНТРОЛЬНОЕ ЗАДАНИЕ/ТЕСТ: СОДЕРЖАНИЕ ЗАДАНИЯ</vt:lpstr>
      <vt:lpstr>КОНТРОЛЬНОЕ ЗАДАНИЕ/ТЕСТ: СОДЕРЖАНИЕ ЗАДАНИЯ</vt:lpstr>
      <vt:lpstr>КОНТРОЛЬНОЕ ЗАДАНИЕ/ТЕСТ: СОДЕРЖАНИЕ ЗАДАНИЯ</vt:lpstr>
      <vt:lpstr>КОНТРОЛЬНОЕ ЗАДАНИЕ/ТЕСТ: СОДЕРЖАНИЕ ЗАДАНИЯ</vt:lpstr>
      <vt:lpstr>КОНТРОЛЬНОЕ ЗАДАНИЕ/ТЕСТ: СОДЕРЖАНИЕ ЗАДАНИЯ</vt:lpstr>
      <vt:lpstr>Презентация PowerPoint</vt:lpstr>
      <vt:lpstr>ОБРАЗОВАТЕЛЬНЫЙ МИНИМУМ</vt:lpstr>
      <vt:lpstr>ОБРАЗОВАТЕЛЬНЫЙ МИНИМУМ</vt:lpstr>
      <vt:lpstr>ТЕМА</vt:lpstr>
      <vt:lpstr>ОСНОВНЫЕ ВОПРОСЫ</vt:lpstr>
      <vt:lpstr>НАШ УЧЕБНИК (ТЕОРИЯ)</vt:lpstr>
      <vt:lpstr>ТЕОРЕТИЧЕСКИЙ МАТЕРИАЛ ПО ТЕМЕ</vt:lpstr>
      <vt:lpstr>ТЕОРЕТИЧЕСКИЙ МАТЕРИАЛ ПО ТЕМЕ</vt:lpstr>
      <vt:lpstr>ТЕОРЕТИЧЕСКИЙ МАТЕРИАЛ ПО ТЕМЕ</vt:lpstr>
      <vt:lpstr>ТЕОРЕТИЧЕСКИЙ МАТЕРИАЛ ПО ТЕМЕ</vt:lpstr>
      <vt:lpstr>ТЕОРЕТИЧЕСКИЙ МАТЕРИАЛ ПО ТЕМЕ</vt:lpstr>
      <vt:lpstr>ТРЕНАЖЁР</vt:lpstr>
      <vt:lpstr>ТРЕНАЖЕР: ЗАДАНИЕ</vt:lpstr>
      <vt:lpstr>Презентация PowerPoint</vt:lpstr>
      <vt:lpstr>ОТВЕТЫ</vt:lpstr>
      <vt:lpstr>ОТВЕТЫ</vt:lpstr>
      <vt:lpstr>ЕЩЕ ДЛЯ ТРЕНИРОВКИ…</vt:lpstr>
      <vt:lpstr>ДЛЯ    8В  8З  8E       ТЕСТ: задание</vt:lpstr>
      <vt:lpstr>Презентация PowerPoint</vt:lpstr>
      <vt:lpstr>Презентация PowerPoint</vt:lpstr>
      <vt:lpstr>ДЛЯ    8В   8Е    8З          КЛЮЧ К ТЕСТУ</vt:lpstr>
      <vt:lpstr>КОНТРОЛЬНОЕ ЗАДАНИЕ/ТЕСТ: ИНСТРУКЦИЯ</vt:lpstr>
      <vt:lpstr>ДЛЯ    8В  8E  8З       КОНТРОЛЬНОЕ ЗАДАНИЕ/ТЕСТ: СОДЕРЖАНИЕ ЗАДАНИЯ</vt:lpstr>
      <vt:lpstr>КОНТРОЛЬНОЕ ЗАДАНИЕ/ТЕСТ: СОДЕРЖАНИЕ ЗАДАНИЯ</vt:lpstr>
      <vt:lpstr>КОНТРОЛЬНОЕ ЗАДАНИЕ/ТЕСТ: СОДЕРЖАНИЕ ЗАДАНИЯ</vt:lpstr>
      <vt:lpstr>КОНТРОЛЬНОЕ ЗАДАНИЕ/ТЕСТ: СОДЕРЖАНИЕ ЗАДАНИЯ</vt:lpstr>
      <vt:lpstr>КОНТРОЛЬНОЕ ЗАДАНИЕ/ТЕСТ: СОДЕРЖАНИЕ ЗАДАНИЯ</vt:lpstr>
      <vt:lpstr>КОНТРОЛЬНОЕ ЗАДАНИЕ/ТЕСТ: СОДЕРЖАНИЕ ЗАДАНИЯ</vt:lpstr>
      <vt:lpstr>КОНТРОЛЬНОЕ ЗАДАНИЕ/ТЕСТ: СОДЕРЖАНИЕ ЗАДАНИЯ</vt:lpstr>
      <vt:lpstr>КОНТРОЛЬНОЕ ЗАДАНИЕ/ТЕСТ: СОДЕРЖАНИЕ ЗАДАНИЯ</vt:lpstr>
      <vt:lpstr>ОБРАТНАЯ СВЯЗЬ</vt:lpstr>
      <vt:lpstr>ЖЕЛАЕМ УСПЕХА! ВЕРИМ В УЧЕНИКОВ!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ПАКЕТ МАТЕРИАЛОВ  И РЕКОМЕНДАЦИЙ  ДЛЯ САМОСТОЯТЕЛЬНОЙ РАБОТЫ ГИМНАЗИСТОВ</dc:title>
  <dc:creator>Mike</dc:creator>
  <cp:lastModifiedBy>Пользователь Windows</cp:lastModifiedBy>
  <cp:revision>136</cp:revision>
  <dcterms:created xsi:type="dcterms:W3CDTF">2020-04-05T08:05:38Z</dcterms:created>
  <dcterms:modified xsi:type="dcterms:W3CDTF">2022-10-12T10:09:11Z</dcterms:modified>
</cp:coreProperties>
</file>