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2" r:id="rId4"/>
    <p:sldId id="273" r:id="rId5"/>
    <p:sldId id="271" r:id="rId6"/>
    <p:sldId id="274" r:id="rId7"/>
    <p:sldId id="263" r:id="rId8"/>
    <p:sldId id="275" r:id="rId9"/>
    <p:sldId id="264" r:id="rId10"/>
    <p:sldId id="260" r:id="rId11"/>
    <p:sldId id="262" r:id="rId12"/>
    <p:sldId id="259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9" d="100"/>
          <a:sy n="69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7B90-283F-47A7-8A9D-8CDA3CC99363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3025-ADA5-4584-B911-632299E90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7B90-283F-47A7-8A9D-8CDA3CC99363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3025-ADA5-4584-B911-632299E90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7B90-283F-47A7-8A9D-8CDA3CC99363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3025-ADA5-4584-B911-632299E90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7B90-283F-47A7-8A9D-8CDA3CC99363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3025-ADA5-4584-B911-632299E90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7B90-283F-47A7-8A9D-8CDA3CC99363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3025-ADA5-4584-B911-632299E90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7B90-283F-47A7-8A9D-8CDA3CC99363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3025-ADA5-4584-B911-632299E90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7B90-283F-47A7-8A9D-8CDA3CC99363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3025-ADA5-4584-B911-632299E90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7B90-283F-47A7-8A9D-8CDA3CC99363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3025-ADA5-4584-B911-632299E90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7B90-283F-47A7-8A9D-8CDA3CC99363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3025-ADA5-4584-B911-632299E90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7B90-283F-47A7-8A9D-8CDA3CC99363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3025-ADA5-4584-B911-632299E90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7B90-283F-47A7-8A9D-8CDA3CC99363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3025-ADA5-4584-B911-632299E90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F7B90-283F-47A7-8A9D-8CDA3CC99363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93025-ADA5-4584-B911-632299E90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47;&#1042;&#1059;&#1050;&#1048;%20&#1055;&#1056;&#1048;&#1056;&#1054;&#1044;&#1067;\&#1047;&#1074;&#1091;&#1082;&#1080;%20&#1055;&#1088;&#1080;&#1088;&#1086;&#1076;&#1099;-&#1042;&#1086;&#1089;&#1093;&#1086;&#1076;%20%20&#1089;&#1095;&#1072;&#1089;&#1090;&#1083;&#1080;&#1074;&#1086;&#1077;%20&#1091;&#1090;&#1088;&#1086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я\Desktop\РУКОДЕЛИЕ\shablon-mathemetic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алерия\Desktop\РУКОДЕЛИЕ\0_90ba4_9ca86c3b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45618"/>
            <a:ext cx="6336704" cy="429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13" descr="post-149122-125293296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676463" y="4065765"/>
            <a:ext cx="2160240" cy="258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0485" y="1479981"/>
            <a:ext cx="55677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 м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атематики 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1 классе по теме 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«Перестановка слагаемых»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МУЛЬТИКИ И ФОНЫ 2\ФОНЫ ПРЕЗЕНТАЦИЙ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550" cy="6858000"/>
          </a:xfrm>
          <a:prstGeom prst="rect">
            <a:avLst/>
          </a:prstGeom>
          <a:noFill/>
        </p:spPr>
      </p:pic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785786" y="1928802"/>
            <a:ext cx="799464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        </a:t>
            </a:r>
            <a:endParaRPr lang="en-US" sz="3600" b="1" dirty="0" smtClean="0">
              <a:solidFill>
                <a:srgbClr val="000099"/>
              </a:solidFill>
            </a:endParaRPr>
          </a:p>
          <a:p>
            <a:r>
              <a:rPr lang="en-US" sz="3600" b="1" dirty="0" smtClean="0">
                <a:solidFill>
                  <a:srgbClr val="000099"/>
                </a:solidFill>
              </a:rPr>
              <a:t>        </a:t>
            </a:r>
            <a:r>
              <a:rPr lang="ru-RU" sz="3600" b="1" dirty="0" smtClean="0">
                <a:solidFill>
                  <a:srgbClr val="000099"/>
                </a:solidFill>
              </a:rPr>
              <a:t>Правила </a:t>
            </a:r>
            <a:r>
              <a:rPr lang="ru-RU" sz="3600" b="1" dirty="0">
                <a:solidFill>
                  <a:srgbClr val="000099"/>
                </a:solidFill>
              </a:rPr>
              <a:t>работы в </a:t>
            </a:r>
            <a:r>
              <a:rPr lang="ru-RU" sz="3600" b="1" dirty="0" smtClean="0">
                <a:solidFill>
                  <a:srgbClr val="000099"/>
                </a:solidFill>
              </a:rPr>
              <a:t>группе</a:t>
            </a:r>
            <a:endParaRPr lang="ru-RU" sz="3600" b="1" dirty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solidFill>
                  <a:srgbClr val="000099"/>
                </a:solidFill>
              </a:rPr>
              <a:t> В группе должен быть ответственный.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solidFill>
                  <a:srgbClr val="000099"/>
                </a:solidFill>
              </a:rPr>
              <a:t> Работать должен каждый на общий результат.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solidFill>
                  <a:srgbClr val="000099"/>
                </a:solidFill>
              </a:rPr>
              <a:t> Один говорит, другие слушают.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solidFill>
                  <a:srgbClr val="000099"/>
                </a:solidFill>
              </a:rPr>
              <a:t>Если не понял, переспроси.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solidFill>
                  <a:srgbClr val="000099"/>
                </a:solidFill>
              </a:rPr>
              <a:t>Свое несогласие высказывай вежливо.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6" name="Picture 1" descr="L:\МУЛЬТИКИ И ФОНЫ 2\ФОНЫ ТРЕНАЖЁРЫ\0_6fc64_da93e3b1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85794"/>
            <a:ext cx="1928826" cy="17620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L:\МУЛЬТИКИ И ФОНЫ 2\ФОНЫ ПРЕЗЕНТАЦИЙ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550" cy="6858000"/>
          </a:xfrm>
          <a:prstGeom prst="rect">
            <a:avLst/>
          </a:prstGeom>
          <a:noFill/>
        </p:spPr>
      </p:pic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4099" name="Содержимое 4"/>
          <p:cNvSpPr>
            <a:spLocks noGrp="1"/>
          </p:cNvSpPr>
          <p:nvPr>
            <p:ph idx="1"/>
          </p:nvPr>
        </p:nvSpPr>
        <p:spPr>
          <a:xfrm>
            <a:off x="762000" y="1000125"/>
            <a:ext cx="8229600" cy="51260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</a:t>
            </a: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Проверка</a:t>
            </a:r>
            <a:endParaRPr lang="ru-RU" dirty="0" smtClean="0"/>
          </a:p>
          <a:p>
            <a:pPr eaLnBrk="1" hangingPunct="1">
              <a:buFontTx/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   4+3= 7               1+6= 7</a:t>
            </a:r>
            <a:br>
              <a:rPr lang="ru-RU" sz="4400" b="1" dirty="0" smtClean="0"/>
            </a:br>
            <a:r>
              <a:rPr lang="ru-RU" sz="4400" b="1" dirty="0" smtClean="0"/>
              <a:t>    </a:t>
            </a:r>
            <a:br>
              <a:rPr lang="ru-RU" sz="4400" b="1" dirty="0" smtClean="0"/>
            </a:br>
            <a:r>
              <a:rPr lang="ru-RU" sz="4400" b="1" dirty="0" smtClean="0"/>
              <a:t>  1+8= 9               3+6= 9              </a:t>
            </a:r>
            <a:br>
              <a:rPr lang="ru-RU" sz="4400" b="1" dirty="0" smtClean="0"/>
            </a:br>
            <a:r>
              <a:rPr lang="ru-RU" sz="4400" b="1" dirty="0" smtClean="0"/>
              <a:t>   </a:t>
            </a:r>
            <a:br>
              <a:rPr lang="ru-RU" sz="4400" b="1" dirty="0" smtClean="0"/>
            </a:br>
            <a:r>
              <a:rPr lang="ru-RU" sz="4400" b="1" dirty="0" smtClean="0"/>
              <a:t>  </a:t>
            </a:r>
            <a:r>
              <a:rPr lang="en-US" sz="4400" b="1" dirty="0" smtClean="0"/>
              <a:t>5</a:t>
            </a:r>
            <a:r>
              <a:rPr lang="ru-RU" sz="4400" b="1" dirty="0" smtClean="0"/>
              <a:t>+</a:t>
            </a:r>
            <a:r>
              <a:rPr lang="en-US" sz="4400" b="1" dirty="0" smtClean="0"/>
              <a:t>2</a:t>
            </a:r>
            <a:r>
              <a:rPr lang="ru-RU" sz="4400" b="1" dirty="0" smtClean="0"/>
              <a:t>= </a:t>
            </a:r>
            <a:r>
              <a:rPr lang="en-US" sz="4400" b="1" dirty="0" smtClean="0"/>
              <a:t>7</a:t>
            </a:r>
            <a:r>
              <a:rPr lang="ru-RU" sz="4400" b="1" dirty="0" smtClean="0"/>
              <a:t>               2+5= 7 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  </a:t>
            </a:r>
            <a:r>
              <a:rPr lang="en-US" sz="4400" b="1" dirty="0" smtClean="0"/>
              <a:t>7</a:t>
            </a:r>
            <a:r>
              <a:rPr lang="ru-RU" sz="4400" b="1" dirty="0" smtClean="0"/>
              <a:t>+2= </a:t>
            </a:r>
            <a:r>
              <a:rPr lang="en-US" sz="4400" b="1" dirty="0" smtClean="0"/>
              <a:t>9</a:t>
            </a:r>
            <a:r>
              <a:rPr lang="ru-RU" sz="4400" b="1" dirty="0" smtClean="0"/>
              <a:t>                4+5= 9</a:t>
            </a:r>
            <a:br>
              <a:rPr lang="ru-RU" sz="4400" b="1" dirty="0" smtClean="0"/>
            </a:br>
            <a:endParaRPr lang="ru-RU" b="1" dirty="0" smtClean="0"/>
          </a:p>
        </p:txBody>
      </p:sp>
      <p:pic>
        <p:nvPicPr>
          <p:cNvPr id="6145" name="Picture 1" descr="L:\МУЛЬТИКИ И ФОНЫ 2\ЖИВОТНЫЕ и НАСЕКОМЫЕ\бабочка прозрачност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3555">
            <a:off x="2527694" y="4665991"/>
            <a:ext cx="1089861" cy="1135984"/>
          </a:xfrm>
          <a:prstGeom prst="rect">
            <a:avLst/>
          </a:prstGeom>
          <a:noFill/>
        </p:spPr>
      </p:pic>
      <p:pic>
        <p:nvPicPr>
          <p:cNvPr id="16" name="Picture 1" descr="L:\МУЛЬТИКИ И ФОНЫ 2\ЖИВОТНЫЕ и НАСЕКОМЫЕ\бабочка прозрачност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6354">
            <a:off x="2520070" y="3515806"/>
            <a:ext cx="1089861" cy="1135984"/>
          </a:xfrm>
          <a:prstGeom prst="rect">
            <a:avLst/>
          </a:prstGeom>
          <a:noFill/>
        </p:spPr>
      </p:pic>
      <p:pic>
        <p:nvPicPr>
          <p:cNvPr id="17" name="Picture 1" descr="L:\МУЛЬТИКИ И ФОНЫ 2\ЖИВОТНЫЕ и НАСЕКОМЫЕ\бабочка прозрачност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6354">
            <a:off x="2520070" y="2444235"/>
            <a:ext cx="1089861" cy="1135984"/>
          </a:xfrm>
          <a:prstGeom prst="rect">
            <a:avLst/>
          </a:prstGeom>
          <a:noFill/>
        </p:spPr>
      </p:pic>
      <p:pic>
        <p:nvPicPr>
          <p:cNvPr id="18" name="Picture 1" descr="L:\МУЛЬТИКИ И ФОНЫ 2\ЖИВОТНЫЕ и НАСЕКОМЫЕ\бабочка прозрачност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6354">
            <a:off x="2520070" y="1301228"/>
            <a:ext cx="1089861" cy="1135984"/>
          </a:xfrm>
          <a:prstGeom prst="rect">
            <a:avLst/>
          </a:prstGeom>
          <a:noFill/>
        </p:spPr>
      </p:pic>
      <p:pic>
        <p:nvPicPr>
          <p:cNvPr id="19" name="Picture 1" descr="L:\МУЛЬТИКИ И ФОНЫ 2\ЖИВОТНЫЕ и НАСЕКОМЫЕ\бабочка прозрачност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6354">
            <a:off x="5734780" y="1229790"/>
            <a:ext cx="1089861" cy="1135984"/>
          </a:xfrm>
          <a:prstGeom prst="rect">
            <a:avLst/>
          </a:prstGeom>
          <a:noFill/>
        </p:spPr>
      </p:pic>
      <p:pic>
        <p:nvPicPr>
          <p:cNvPr id="20" name="Picture 1" descr="L:\МУЛЬТИКИ И ФОНЫ 2\ЖИВОТНЫЕ и НАСЕКОМЫЕ\бабочка прозрачност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6354">
            <a:off x="5663342" y="2372798"/>
            <a:ext cx="1089861" cy="1135984"/>
          </a:xfrm>
          <a:prstGeom prst="rect">
            <a:avLst/>
          </a:prstGeom>
          <a:noFill/>
        </p:spPr>
      </p:pic>
      <p:pic>
        <p:nvPicPr>
          <p:cNvPr id="21" name="Picture 1" descr="L:\МУЛЬТИКИ И ФОНЫ 2\ЖИВОТНЫЕ и НАСЕКОМЫЕ\бабочка прозрачност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6354">
            <a:off x="5734780" y="3515805"/>
            <a:ext cx="1089861" cy="1135984"/>
          </a:xfrm>
          <a:prstGeom prst="rect">
            <a:avLst/>
          </a:prstGeom>
          <a:noFill/>
        </p:spPr>
      </p:pic>
      <p:pic>
        <p:nvPicPr>
          <p:cNvPr id="23" name="Picture 1" descr="L:\МУЛЬТИКИ И ФОНЫ 2\ЖИВОТНЫЕ и НАСЕКОМЫЕ\бабочка прозрачност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6354">
            <a:off x="5877656" y="4801689"/>
            <a:ext cx="1089861" cy="1135984"/>
          </a:xfrm>
          <a:prstGeom prst="rect">
            <a:avLst/>
          </a:prstGeom>
          <a:noFill/>
        </p:spPr>
      </p:pic>
      <p:sp>
        <p:nvSpPr>
          <p:cNvPr id="13" name="Минус 12"/>
          <p:cNvSpPr/>
          <p:nvPr/>
        </p:nvSpPr>
        <p:spPr>
          <a:xfrm>
            <a:off x="1142976" y="3143248"/>
            <a:ext cx="1571636" cy="28575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4357686" y="2000240"/>
            <a:ext cx="1571636" cy="28575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инус 21"/>
          <p:cNvSpPr/>
          <p:nvPr/>
        </p:nvSpPr>
        <p:spPr>
          <a:xfrm>
            <a:off x="4286248" y="3143248"/>
            <a:ext cx="1571636" cy="28575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инус 23"/>
          <p:cNvSpPr/>
          <p:nvPr/>
        </p:nvSpPr>
        <p:spPr>
          <a:xfrm>
            <a:off x="4357686" y="4286256"/>
            <a:ext cx="1571636" cy="28575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инус 24"/>
          <p:cNvSpPr/>
          <p:nvPr/>
        </p:nvSpPr>
        <p:spPr>
          <a:xfrm>
            <a:off x="4429124" y="5357826"/>
            <a:ext cx="1571636" cy="28575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L:\МУЛЬТИКИ И ФОНЫ 2\ФОНЫ ПРЕЗЕНТАЦИЙ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550" y="9306"/>
            <a:ext cx="9194550" cy="6858000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79622" y="3295404"/>
            <a:ext cx="3457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Левая круглая скобка 13"/>
          <p:cNvSpPr/>
          <p:nvPr/>
        </p:nvSpPr>
        <p:spPr>
          <a:xfrm rot="5400000">
            <a:off x="4151257" y="1433468"/>
            <a:ext cx="285753" cy="342902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2" name="TextBox 27"/>
          <p:cNvSpPr txBox="1">
            <a:spLocks noChangeArrowheads="1"/>
          </p:cNvSpPr>
          <p:nvPr/>
        </p:nvSpPr>
        <p:spPr bwMode="auto">
          <a:xfrm>
            <a:off x="2926718" y="3329287"/>
            <a:ext cx="701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13323" name="TextBox 28"/>
          <p:cNvSpPr txBox="1">
            <a:spLocks noChangeArrowheads="1"/>
          </p:cNvSpPr>
          <p:nvPr/>
        </p:nvSpPr>
        <p:spPr bwMode="auto">
          <a:xfrm>
            <a:off x="4716016" y="3329287"/>
            <a:ext cx="7127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58109" y="4293096"/>
            <a:ext cx="1488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3 + 6 =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3313" name="Picture 1" descr="L:\МУЛЬТИКИ И ФОНЫ 2\ФОНЫ ТРЕНАЖЁРЫ\0_6fc64_da93e3b1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57628"/>
            <a:ext cx="2547902" cy="2547902"/>
          </a:xfrm>
          <a:prstGeom prst="rect">
            <a:avLst/>
          </a:prstGeom>
          <a:noFill/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>
            <a:off x="3739150" y="3295007"/>
            <a:ext cx="21352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070325" y="1038254"/>
            <a:ext cx="5774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 дворе играли 3 мальчика и 6 девочек. Сколько всего ребят было во доре? 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3866217" y="2404399"/>
            <a:ext cx="7127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80112" y="4249719"/>
            <a:ext cx="1488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6 + 3 =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35896" y="4259947"/>
            <a:ext cx="13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9 (р.)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322" grpId="0"/>
      <p:bldP spid="13323" grpId="0"/>
      <p:bldP spid="17" grpId="0" build="allAtOnce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:\МУЛЬТИКИ И ФОНЫ 2\ФОНЫ ПРЕЗЕНТАЦИЙ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550" cy="6858000"/>
          </a:xfrm>
          <a:prstGeom prst="rect">
            <a:avLst/>
          </a:prstGeom>
          <a:noFill/>
        </p:spPr>
      </p:pic>
      <p:sp>
        <p:nvSpPr>
          <p:cNvPr id="3" name="Улыбающееся лицо 2"/>
          <p:cNvSpPr/>
          <p:nvPr/>
        </p:nvSpPr>
        <p:spPr>
          <a:xfrm>
            <a:off x="3786182" y="1000108"/>
            <a:ext cx="1793875" cy="1584325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6215074" y="3643314"/>
            <a:ext cx="1500187" cy="1511300"/>
          </a:xfrm>
          <a:prstGeom prst="smileyFace">
            <a:avLst>
              <a:gd name="adj" fmla="val -22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1428728" y="3357562"/>
            <a:ext cx="1557338" cy="142875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3143240" y="2571744"/>
            <a:ext cx="3095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</a:rPr>
              <a:t>Я отлично работал, все понял, могу объяснить другим.</a:t>
            </a: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928662" y="4857760"/>
            <a:ext cx="2736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</a:rPr>
              <a:t>Я хорошо работал и все понял.</a:t>
            </a: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6000760" y="5143512"/>
            <a:ext cx="25923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</a:rPr>
              <a:t>Мне нужна </a:t>
            </a:r>
            <a:r>
              <a:rPr lang="ru-RU" sz="2400" b="1" dirty="0" smtClean="0">
                <a:solidFill>
                  <a:srgbClr val="000099"/>
                </a:solidFill>
              </a:rPr>
              <a:t>помощь.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L:\МУЛЬТИКИ И ФОНЫ 2\ФОНЫ ПРЕЗЕНТАЦИЙ\0_6380b_35909ba6_X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04368"/>
          </a:xfrm>
          <a:prstGeom prst="rect">
            <a:avLst/>
          </a:prstGeom>
          <a:noFill/>
        </p:spPr>
      </p:pic>
      <p:pic>
        <p:nvPicPr>
          <p:cNvPr id="8" name="Звуки Природы-Восход  счастливое утр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icture 1" descr="L:\МУЛЬТИКИ И ФОНЫ 2\ЖИВОТНЫЕ и НАСЕКОМЫЕ\бабочка прозрачность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6354">
            <a:off x="6336567" y="5691216"/>
            <a:ext cx="598109" cy="623421"/>
          </a:xfrm>
          <a:prstGeom prst="rect">
            <a:avLst/>
          </a:prstGeom>
          <a:noFill/>
        </p:spPr>
      </p:pic>
      <p:pic>
        <p:nvPicPr>
          <p:cNvPr id="6" name="Picture 2" descr="C:\Documents and Settings\Кирилл\Рабочий стол\МАМА\детские презентации\Почемучка\4a0cd197d2da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1285852" y="3571876"/>
            <a:ext cx="704417" cy="1071570"/>
          </a:xfrm>
          <a:prstGeom prst="rect">
            <a:avLst/>
          </a:prstGeom>
          <a:noFill/>
        </p:spPr>
      </p:pic>
      <p:pic>
        <p:nvPicPr>
          <p:cNvPr id="7" name="Picture 2" descr="C:\Documents and Settings\Кирилл\Рабочий стол\МАМА\детские презентации\Почемучка\4a0cd197d2da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8072462" y="3714752"/>
            <a:ext cx="704417" cy="107157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7929586" y="3571876"/>
            <a:ext cx="1000132" cy="1285884"/>
          </a:xfrm>
          <a:prstGeom prst="ellipse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52500" y="3509962"/>
            <a:ext cx="1000132" cy="1285884"/>
          </a:xfrm>
          <a:prstGeom prst="ellipse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" descr="L:\МУЛЬТИКИ И ФОНЫ 2\ЖИВОТНЫЕ и НАСЕКОМЫЕ\бабочка прозрачность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6354">
            <a:off x="5765063" y="3905267"/>
            <a:ext cx="598109" cy="623421"/>
          </a:xfrm>
          <a:prstGeom prst="rect">
            <a:avLst/>
          </a:prstGeom>
          <a:noFill/>
        </p:spPr>
      </p:pic>
      <p:pic>
        <p:nvPicPr>
          <p:cNvPr id="14" name="Picture 1" descr="L:\МУЛЬТИКИ И ФОНЫ 2\ЖИВОТНЫЕ и НАСЕКОМЫЕ\бабочка прозрачность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6354">
            <a:off x="2550353" y="5834093"/>
            <a:ext cx="598109" cy="623421"/>
          </a:xfrm>
          <a:prstGeom prst="rect">
            <a:avLst/>
          </a:prstGeom>
          <a:noFill/>
        </p:spPr>
      </p:pic>
      <p:pic>
        <p:nvPicPr>
          <p:cNvPr id="15" name="Picture 1" descr="L:\МУЛЬТИКИ И ФОНЫ 2\ЖИВОТНЫЕ и НАСЕКОМЫЕ\бабочка прозрачность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6354">
            <a:off x="6908072" y="4191018"/>
            <a:ext cx="598109" cy="623421"/>
          </a:xfrm>
          <a:prstGeom prst="rect">
            <a:avLst/>
          </a:prstGeom>
          <a:noFill/>
        </p:spPr>
      </p:pic>
      <p:pic>
        <p:nvPicPr>
          <p:cNvPr id="16" name="Picture 1" descr="L:\МУЛЬТИКИ И ФОНЫ 2\ЖИВОТНЫЕ и НАСЕКОМЫЕ\бабочка прозрачность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6354">
            <a:off x="5050683" y="2333630"/>
            <a:ext cx="598109" cy="623421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2428860" y="5715016"/>
            <a:ext cx="857256" cy="857256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714612" y="2857496"/>
            <a:ext cx="857256" cy="857256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215074" y="5572140"/>
            <a:ext cx="857256" cy="857256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643570" y="3857628"/>
            <a:ext cx="857256" cy="857256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786578" y="4071942"/>
            <a:ext cx="857256" cy="857256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29190" y="2214554"/>
            <a:ext cx="857256" cy="857256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1285860"/>
            <a:ext cx="857256" cy="857256"/>
          </a:xfrm>
          <a:prstGeom prst="ellipse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C:\Documents and Settings\Admin\Мои документы\Downloads\птич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85728"/>
            <a:ext cx="1160868" cy="928694"/>
          </a:xfrm>
          <a:prstGeom prst="rect">
            <a:avLst/>
          </a:prstGeom>
          <a:noFill/>
        </p:spPr>
      </p:pic>
      <p:pic>
        <p:nvPicPr>
          <p:cNvPr id="25" name="Picture 2" descr="C:\Documents and Settings\Admin\Мои документы\Downloads\птич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286248" y="571480"/>
            <a:ext cx="1160868" cy="928694"/>
          </a:xfrm>
          <a:prstGeom prst="rect">
            <a:avLst/>
          </a:prstGeom>
          <a:noFill/>
        </p:spPr>
      </p:pic>
      <p:pic>
        <p:nvPicPr>
          <p:cNvPr id="26" name="Picture 2" descr="C:\Documents and Settings\Admin\Мои документы\Downloads\птич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1714488"/>
            <a:ext cx="1160868" cy="928694"/>
          </a:xfrm>
          <a:prstGeom prst="rect">
            <a:avLst/>
          </a:prstGeom>
          <a:noFill/>
        </p:spPr>
      </p:pic>
      <p:sp>
        <p:nvSpPr>
          <p:cNvPr id="27" name="Овал 26"/>
          <p:cNvSpPr/>
          <p:nvPr/>
        </p:nvSpPr>
        <p:spPr>
          <a:xfrm>
            <a:off x="4286248" y="357166"/>
            <a:ext cx="1214446" cy="1143008"/>
          </a:xfrm>
          <a:prstGeom prst="ellipse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28596" y="0"/>
            <a:ext cx="1214446" cy="1143008"/>
          </a:xfrm>
          <a:prstGeom prst="ellipse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572396" y="1500174"/>
            <a:ext cx="1214446" cy="1143008"/>
          </a:xfrm>
          <a:prstGeom prst="ellipse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8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8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8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8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8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8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8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8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8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8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8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8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9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L:\МУЛЬТИКИ И ФОНЫ 2\ФОНЫ ПРЕЗЕНТАЦИЙ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550" cy="6858000"/>
          </a:xfrm>
          <a:prstGeom prst="rect">
            <a:avLst/>
          </a:prstGeom>
          <a:noFill/>
        </p:spPr>
      </p:pic>
      <p:pic>
        <p:nvPicPr>
          <p:cNvPr id="13313" name="Picture 1" descr="L:\МУЛЬТИКИ И ФОНЫ 2\ФОНЫ ТРЕНАЖЁРЫ\0_6fc64_da93e3b1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57628"/>
            <a:ext cx="2547902" cy="254790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928662" y="2643182"/>
            <a:ext cx="26308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2  4  6 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2643182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6248" y="2643182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0694" y="2643182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2643182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L:\МУЛЬТИКИ И ФОНЫ 2\ФОНЫ ПРЕЗЕНТАЦИЙ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550" cy="6858000"/>
          </a:xfrm>
          <a:prstGeom prst="rect">
            <a:avLst/>
          </a:prstGeom>
          <a:noFill/>
        </p:spPr>
      </p:pic>
      <p:pic>
        <p:nvPicPr>
          <p:cNvPr id="13313" name="Picture 1" descr="L:\МУЛЬТИКИ И ФОНЫ 2\ФОНЫ ТРЕНАЖЁРЫ\0_6fc64_da93e3b1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57628"/>
            <a:ext cx="2547902" cy="25479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1545828"/>
            <a:ext cx="6143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Ум - это нечто гораздо большее, чем сила. Там, где сила бесполезна, выручит ум.</a:t>
            </a:r>
            <a:endParaRPr lang="ru-RU" sz="3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:\МУЛЬТИКИ И ФОНЫ 2\ФОНЫ ПРЕЗЕНТАЦИЙ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550" cy="6858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2643182"/>
            <a:ext cx="3286148" cy="342902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4000" dirty="0" smtClean="0"/>
              <a:t>Передвиньте  2 палочки так, чтобы бабочка оказалась в совке.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187450" y="4005263"/>
            <a:ext cx="0" cy="20875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3276600" y="4005263"/>
            <a:ext cx="0" cy="20875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2268538" y="1916113"/>
            <a:ext cx="0" cy="20891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187450" y="4005263"/>
            <a:ext cx="208915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C:\Users\Валерия\Desktop\РУКОДЕЛИЕ\0_7e178_ca4c90b2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7482">
            <a:off x="2444891" y="2194927"/>
            <a:ext cx="1617911" cy="160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7585E-7 L 0.34653 -0.309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1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48439E-6 L 0.12205 -2.4843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L:\МУЛЬТИКИ И ФОНЫ 2\ФОНЫ ПРЕЗЕНТАЦИЙ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979"/>
            <a:ext cx="9194550" cy="6858000"/>
          </a:xfrm>
          <a:prstGeom prst="rect">
            <a:avLst/>
          </a:prstGeom>
          <a:noFill/>
        </p:spPr>
      </p:pic>
      <p:pic>
        <p:nvPicPr>
          <p:cNvPr id="13313" name="Picture 1" descr="L:\МУЛЬТИКИ И ФОНЫ 2\ФОНЫ ТРЕНАЖЁРЫ\0_6fc64_da93e3b1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57628"/>
            <a:ext cx="2547902" cy="2547902"/>
          </a:xfrm>
          <a:prstGeom prst="rect">
            <a:avLst/>
          </a:prstGeom>
          <a:noFill/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043608" y="1052736"/>
            <a:ext cx="165618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5400" b="1" dirty="0">
                <a:solidFill>
                  <a:srgbClr val="990000"/>
                </a:solidFill>
                <a:latin typeface="Times New Roman" pitchFamily="18" charset="0"/>
              </a:rPr>
              <a:t>3 + 5 </a:t>
            </a:r>
            <a:r>
              <a:rPr lang="ru-RU" sz="54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endParaRPr lang="ru-RU" sz="54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640616" y="2276872"/>
            <a:ext cx="165618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5400" b="1" dirty="0" smtClean="0">
                <a:solidFill>
                  <a:srgbClr val="990000"/>
                </a:solidFill>
                <a:latin typeface="Times New Roman" pitchFamily="18" charset="0"/>
              </a:rPr>
              <a:t>2 </a:t>
            </a:r>
            <a:r>
              <a:rPr lang="ru-RU" sz="5400" b="1" dirty="0">
                <a:solidFill>
                  <a:srgbClr val="990000"/>
                </a:solidFill>
                <a:latin typeface="Times New Roman" pitchFamily="18" charset="0"/>
              </a:rPr>
              <a:t>+ </a:t>
            </a:r>
            <a:r>
              <a:rPr lang="ru-RU" sz="5400" b="1" dirty="0" smtClean="0">
                <a:solidFill>
                  <a:srgbClr val="990000"/>
                </a:solidFill>
                <a:latin typeface="Times New Roman" pitchFamily="18" charset="0"/>
              </a:rPr>
              <a:t>7  </a:t>
            </a:r>
            <a:endParaRPr lang="ru-RU" sz="54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592950" y="1049414"/>
            <a:ext cx="165618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5400" b="1" dirty="0" smtClean="0">
                <a:solidFill>
                  <a:srgbClr val="990000"/>
                </a:solidFill>
                <a:latin typeface="Times New Roman" pitchFamily="18" charset="0"/>
              </a:rPr>
              <a:t>2 </a:t>
            </a:r>
            <a:r>
              <a:rPr lang="ru-RU" sz="5400" b="1" dirty="0">
                <a:solidFill>
                  <a:srgbClr val="990000"/>
                </a:solidFill>
                <a:latin typeface="Times New Roman" pitchFamily="18" charset="0"/>
              </a:rPr>
              <a:t>+ </a:t>
            </a:r>
            <a:r>
              <a:rPr lang="ru-RU" sz="5400" b="1" dirty="0" smtClean="0">
                <a:solidFill>
                  <a:srgbClr val="990000"/>
                </a:solidFill>
                <a:latin typeface="Times New Roman" pitchFamily="18" charset="0"/>
              </a:rPr>
              <a:t>4  </a:t>
            </a:r>
            <a:endParaRPr lang="ru-RU" sz="54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328084" y="2265882"/>
            <a:ext cx="165618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5400" b="1" dirty="0" smtClean="0">
                <a:solidFill>
                  <a:srgbClr val="990000"/>
                </a:solidFill>
                <a:latin typeface="Times New Roman" pitchFamily="18" charset="0"/>
              </a:rPr>
              <a:t>5 </a:t>
            </a:r>
            <a:r>
              <a:rPr lang="ru-RU" sz="5400" b="1" dirty="0">
                <a:solidFill>
                  <a:srgbClr val="990000"/>
                </a:solidFill>
                <a:latin typeface="Times New Roman" pitchFamily="18" charset="0"/>
              </a:rPr>
              <a:t>+ </a:t>
            </a:r>
            <a:r>
              <a:rPr lang="ru-RU" sz="5400" b="1" dirty="0" smtClean="0">
                <a:solidFill>
                  <a:srgbClr val="990000"/>
                </a:solidFill>
                <a:latin typeface="Times New Roman" pitchFamily="18" charset="0"/>
              </a:rPr>
              <a:t>3  </a:t>
            </a:r>
            <a:endParaRPr lang="ru-RU" sz="54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339752" y="3451409"/>
            <a:ext cx="165618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5400" b="1" dirty="0" smtClean="0">
                <a:solidFill>
                  <a:srgbClr val="990000"/>
                </a:solidFill>
                <a:latin typeface="Times New Roman" pitchFamily="18" charset="0"/>
              </a:rPr>
              <a:t>1 </a:t>
            </a:r>
            <a:r>
              <a:rPr lang="ru-RU" sz="5400" b="1" dirty="0">
                <a:solidFill>
                  <a:srgbClr val="990000"/>
                </a:solidFill>
                <a:latin typeface="Times New Roman" pitchFamily="18" charset="0"/>
              </a:rPr>
              <a:t>+ </a:t>
            </a:r>
            <a:r>
              <a:rPr lang="ru-RU" sz="5400" b="1" dirty="0" smtClean="0">
                <a:solidFill>
                  <a:srgbClr val="990000"/>
                </a:solidFill>
                <a:latin typeface="Times New Roman" pitchFamily="18" charset="0"/>
              </a:rPr>
              <a:t>8  </a:t>
            </a:r>
            <a:endParaRPr lang="ru-RU" sz="54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156176" y="3451266"/>
            <a:ext cx="165618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5400" b="1" dirty="0" smtClean="0">
                <a:solidFill>
                  <a:srgbClr val="990000"/>
                </a:solidFill>
                <a:latin typeface="Times New Roman" pitchFamily="18" charset="0"/>
              </a:rPr>
              <a:t>7 </a:t>
            </a:r>
            <a:r>
              <a:rPr lang="ru-RU" sz="5400" b="1" dirty="0">
                <a:solidFill>
                  <a:srgbClr val="990000"/>
                </a:solidFill>
                <a:latin typeface="Times New Roman" pitchFamily="18" charset="0"/>
              </a:rPr>
              <a:t>+ </a:t>
            </a:r>
            <a:r>
              <a:rPr lang="ru-RU" sz="5400" b="1" dirty="0" smtClean="0">
                <a:solidFill>
                  <a:srgbClr val="990000"/>
                </a:solidFill>
                <a:latin typeface="Times New Roman" pitchFamily="18" charset="0"/>
              </a:rPr>
              <a:t>2  </a:t>
            </a:r>
            <a:endParaRPr lang="ru-RU" sz="54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905060" y="4689429"/>
            <a:ext cx="165618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5400" b="1" dirty="0" smtClean="0">
                <a:solidFill>
                  <a:srgbClr val="990000"/>
                </a:solidFill>
                <a:latin typeface="Times New Roman" pitchFamily="18" charset="0"/>
              </a:rPr>
              <a:t>4 </a:t>
            </a:r>
            <a:r>
              <a:rPr lang="ru-RU" sz="5400" b="1" dirty="0">
                <a:solidFill>
                  <a:srgbClr val="990000"/>
                </a:solidFill>
                <a:latin typeface="Times New Roman" pitchFamily="18" charset="0"/>
              </a:rPr>
              <a:t>+ </a:t>
            </a:r>
            <a:r>
              <a:rPr lang="ru-RU" sz="5400" b="1" dirty="0" smtClean="0">
                <a:solidFill>
                  <a:srgbClr val="990000"/>
                </a:solidFill>
                <a:latin typeface="Times New Roman" pitchFamily="18" charset="0"/>
              </a:rPr>
              <a:t>2  </a:t>
            </a:r>
            <a:endParaRPr lang="ru-RU" sz="54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429704" y="4689429"/>
            <a:ext cx="165618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5400" b="1" dirty="0" smtClean="0">
                <a:solidFill>
                  <a:srgbClr val="990000"/>
                </a:solidFill>
                <a:latin typeface="Times New Roman" pitchFamily="18" charset="0"/>
              </a:rPr>
              <a:t>8 </a:t>
            </a:r>
            <a:r>
              <a:rPr lang="ru-RU" sz="5400" b="1" dirty="0">
                <a:solidFill>
                  <a:srgbClr val="990000"/>
                </a:solidFill>
                <a:latin typeface="Times New Roman" pitchFamily="18" charset="0"/>
              </a:rPr>
              <a:t>+ </a:t>
            </a:r>
            <a:r>
              <a:rPr lang="ru-RU" sz="5400" b="1" dirty="0" smtClean="0">
                <a:solidFill>
                  <a:srgbClr val="990000"/>
                </a:solidFill>
                <a:latin typeface="Times New Roman" pitchFamily="18" charset="0"/>
              </a:rPr>
              <a:t>1  </a:t>
            </a:r>
            <a:endParaRPr lang="ru-RU" sz="54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Валерия\Desktop\РУКОДЕЛИЕ\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11703"/>
            <a:ext cx="1483160" cy="16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>
            <a:endCxn id="11" idx="1"/>
          </p:cNvCxnSpPr>
          <p:nvPr/>
        </p:nvCxnSpPr>
        <p:spPr>
          <a:xfrm>
            <a:off x="2699792" y="1369493"/>
            <a:ext cx="2628292" cy="135805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310671" y="2738537"/>
            <a:ext cx="2845505" cy="111909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54135" y="4010028"/>
            <a:ext cx="2475569" cy="100314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39952" y="1972744"/>
            <a:ext cx="1051967" cy="271668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Валерия\Desktop\РУКОДЕЛИЕ\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6222" y="476672"/>
            <a:ext cx="1303244" cy="16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182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5 0.01042 L -0.30313 -0.58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-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18264 0.214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L:\МУЛЬТИКИ И ФОНЫ 2\ФОНЫ ПРЕЗЕНТАЦИЙ\0_63824_405dee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5910" cy="6858000"/>
          </a:xfrm>
          <a:prstGeom prst="rect">
            <a:avLst/>
          </a:prstGeom>
          <a:noFill/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714876" y="357166"/>
            <a:ext cx="3143272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6600" b="1" dirty="0">
                <a:solidFill>
                  <a:srgbClr val="990000"/>
                </a:solidFill>
                <a:latin typeface="Times New Roman" pitchFamily="18" charset="0"/>
              </a:rPr>
              <a:t>3 + 5 = </a:t>
            </a:r>
          </a:p>
        </p:txBody>
      </p:sp>
      <p:sp>
        <p:nvSpPr>
          <p:cNvPr id="10246" name="Text Box 14"/>
          <p:cNvSpPr txBox="1">
            <a:spLocks noChangeArrowheads="1"/>
          </p:cNvSpPr>
          <p:nvPr/>
        </p:nvSpPr>
        <p:spPr bwMode="auto">
          <a:xfrm>
            <a:off x="323850" y="1989138"/>
            <a:ext cx="5111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6000" b="1">
              <a:latin typeface="Times New Roman" pitchFamily="18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714876" y="1643050"/>
            <a:ext cx="3214710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6600" b="1" dirty="0">
                <a:solidFill>
                  <a:srgbClr val="990000"/>
                </a:solidFill>
                <a:latin typeface="Times New Roman" pitchFamily="18" charset="0"/>
              </a:rPr>
              <a:t>5 + 3 =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15206" y="428604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86644" y="1714488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 descr="C:\Users\Валерия\Desktop\РУКОДЕЛИЕ\0_1694e8_413d110a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0971">
            <a:off x="7404234" y="3760696"/>
            <a:ext cx="1328737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Валерия\Desktop\РУКОДЕЛИЕ\0_1694e8_413d110a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8871">
            <a:off x="5271537" y="3162114"/>
            <a:ext cx="1328737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Валерия\Desktop\РУКОДЕЛИЕ\0_1694e8_413d110a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9195">
            <a:off x="5948912" y="4299055"/>
            <a:ext cx="1328737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Валерия\Desktop\РУКОДЕЛИЕ\0_1694e8_413d110a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9195">
            <a:off x="7193778" y="5018928"/>
            <a:ext cx="1328737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Валерия\Desktop\РУКОДЕЛИЕ\0_1694e8_413d110a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9195">
            <a:off x="6550836" y="2744750"/>
            <a:ext cx="1328737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Валерия\Desktop\РУКОДЕЛИЕ\0_1694e8_413d110a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8871">
            <a:off x="975214" y="2746598"/>
            <a:ext cx="1328737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Валерия\Desktop\РУКОДЕЛИЕ\0_1694e8_413d110a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8871">
            <a:off x="1535285" y="3865288"/>
            <a:ext cx="1328737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Валерия\Desktop\РУКОДЕЛИЕ\0_1694e8_413d110a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8871">
            <a:off x="2327375" y="2463509"/>
            <a:ext cx="1328737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301 L -0.08472 0.08982 C -0.10225 0.11088 -0.12882 0.12292 -0.15625 0.12292 C -0.18785 0.12292 -0.21285 0.11088 -0.23055 0.08982 L -0.31458 -0.00301 " pathEditMode="relative" rAng="0" ptsTypes="FffFF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629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04097 L -0.15 0.0743 C -0.1835 0.10092 -0.23298 0.11458 -0.2842 0.11458 C -0.34305 0.11458 -0.39027 0.10092 -0.42343 0.0743 L -0.58021 -0.04097 " pathEditMode="relative" rAng="0" ptsTypes="FffFF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7" y="777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1667 L -0.18281 -0.05116 C -0.22153 -0.05903 -0.27882 -0.06296 -0.33837 -0.06296 C -0.40625 -0.06296 -0.46076 -0.05903 -0.4993 -0.05116 L -0.6816 -0.01667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80" y="-231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17796 0.0581 C -0.21493 0.07107 -0.27049 0.07894 -0.3283 0.07894 C -0.39445 0.07894 -0.4474 0.07107 -0.48438 0.0581 L -0.66146 -2.22222E-6 " pathEditMode="relative" rAng="0" ptsTypes="FffFF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3" y="393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7 L -0.175 0.02384 C -0.21146 0.02893 -0.26632 0.0324 -0.3231 0.0324 C -0.3882 0.0324 -0.44028 0.02893 -0.47674 0.02384 L -0.6507 -0.0007 " pathEditMode="relative" rAng="0" ptsTypes="FffFF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164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2.96296E-6 L 0.1243 -0.03102 C 0.15069 -0.0382 0.19045 -0.04167 0.23159 -0.04167 C 0.27899 -0.04167 0.31684 -0.0382 0.34323 -0.03102 L 0.47014 2.96296E-6 " pathEditMode="relative" rAng="0" ptsTypes="FffFF">
                                      <p:cBhvr>
                                        <p:cTn id="6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1" y="-208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0.13125 L 0.20833 0.04375 C 0.24774 0.02407 0.3066 0.01435 0.36771 0.01435 C 0.4375 0.01435 0.49323 0.02407 0.53281 0.04375 L 0.72031 0.13125 " pathEditMode="relative" rAng="0" ptsTypes="FffFF"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31" y="-585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76 -0.03194 L 0.0993 0.02199 C 0.12847 0.03403 0.17222 0.04144 0.21771 0.04144 C 0.26944 0.04144 0.31093 0.03403 0.3401 0.02199 L 0.47968 -0.03194 " pathEditMode="relative" rAng="0" ptsTypes="FffFF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 animBg="1"/>
      <p:bldP spid="24591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:\МУЛЬТИКИ И ФОНЫ 2\ФОНЫ ПРЕЗЕНТАЦИЙ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979"/>
            <a:ext cx="919455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199" y="3573016"/>
            <a:ext cx="1392125" cy="161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256377" y="3068960"/>
            <a:ext cx="515930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34" idx="6"/>
          </p:cNvCxnSpPr>
          <p:nvPr/>
        </p:nvCxnSpPr>
        <p:spPr>
          <a:xfrm flipV="1">
            <a:off x="1364633" y="5712612"/>
            <a:ext cx="4907029" cy="2064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220617" y="2933816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1803221" y="2933816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>
            <a:off x="2469759" y="2933816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7" name="Овал 16"/>
          <p:cNvSpPr/>
          <p:nvPr/>
        </p:nvSpPr>
        <p:spPr>
          <a:xfrm>
            <a:off x="3131840" y="295048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8" name="Овал 17"/>
          <p:cNvSpPr/>
          <p:nvPr/>
        </p:nvSpPr>
        <p:spPr>
          <a:xfrm>
            <a:off x="3692011" y="2950941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9" name="Овал 18"/>
          <p:cNvSpPr/>
          <p:nvPr/>
        </p:nvSpPr>
        <p:spPr>
          <a:xfrm>
            <a:off x="4309243" y="293674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20" name="Овал 19"/>
          <p:cNvSpPr/>
          <p:nvPr/>
        </p:nvSpPr>
        <p:spPr>
          <a:xfrm>
            <a:off x="4885307" y="292494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1" name="Овал 20"/>
          <p:cNvSpPr/>
          <p:nvPr/>
        </p:nvSpPr>
        <p:spPr>
          <a:xfrm>
            <a:off x="5508104" y="292494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2" name="Овал 21"/>
          <p:cNvSpPr/>
          <p:nvPr/>
        </p:nvSpPr>
        <p:spPr>
          <a:xfrm>
            <a:off x="6127646" y="290775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5" name="Овал 24"/>
          <p:cNvSpPr/>
          <p:nvPr/>
        </p:nvSpPr>
        <p:spPr>
          <a:xfrm>
            <a:off x="1290246" y="558924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7" name="Овал 26"/>
          <p:cNvSpPr/>
          <p:nvPr/>
        </p:nvSpPr>
        <p:spPr>
          <a:xfrm>
            <a:off x="1814751" y="5586155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8" name="Овал 27"/>
          <p:cNvSpPr/>
          <p:nvPr/>
        </p:nvSpPr>
        <p:spPr>
          <a:xfrm>
            <a:off x="2421082" y="5584369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29" name="Овал 28"/>
          <p:cNvSpPr/>
          <p:nvPr/>
        </p:nvSpPr>
        <p:spPr>
          <a:xfrm>
            <a:off x="2998876" y="558128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30" name="Овал 29"/>
          <p:cNvSpPr/>
          <p:nvPr/>
        </p:nvSpPr>
        <p:spPr>
          <a:xfrm>
            <a:off x="3564923" y="557765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31" name="Овал 30"/>
          <p:cNvSpPr/>
          <p:nvPr/>
        </p:nvSpPr>
        <p:spPr>
          <a:xfrm>
            <a:off x="4163206" y="5574016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32" name="Овал 31"/>
          <p:cNvSpPr/>
          <p:nvPr/>
        </p:nvSpPr>
        <p:spPr>
          <a:xfrm>
            <a:off x="4749675" y="5586155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33" name="Овал 32"/>
          <p:cNvSpPr/>
          <p:nvPr/>
        </p:nvSpPr>
        <p:spPr>
          <a:xfrm>
            <a:off x="5372472" y="557038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34" name="Овал 33"/>
          <p:cNvSpPr/>
          <p:nvPr/>
        </p:nvSpPr>
        <p:spPr>
          <a:xfrm>
            <a:off x="5983630" y="5568596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3869518" y="866427"/>
            <a:ext cx="268175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</a:rPr>
              <a:t>2 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</a:rPr>
              <a:t>+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</a:rPr>
              <a:t>6 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</a:rPr>
              <a:t>=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796136" y="723134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5210394" y="3548708"/>
            <a:ext cx="268175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</a:rPr>
              <a:t>6 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</a:rPr>
              <a:t>+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</a:rPr>
              <a:t>2 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</a:rPr>
              <a:t>= </a:t>
            </a:r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2045658" y="2283774"/>
            <a:ext cx="712134" cy="587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570" y="912624"/>
            <a:ext cx="1447416" cy="167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Выгнутая вверх стрелка 39"/>
          <p:cNvSpPr/>
          <p:nvPr/>
        </p:nvSpPr>
        <p:spPr>
          <a:xfrm>
            <a:off x="2642809" y="2283774"/>
            <a:ext cx="712134" cy="587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>
            <a:off x="3208856" y="2287561"/>
            <a:ext cx="712134" cy="587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Выгнутая вверх стрелка 41"/>
          <p:cNvSpPr/>
          <p:nvPr/>
        </p:nvSpPr>
        <p:spPr>
          <a:xfrm>
            <a:off x="3818147" y="2255626"/>
            <a:ext cx="712134" cy="587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Выгнутая вверх стрелка 42"/>
          <p:cNvSpPr/>
          <p:nvPr/>
        </p:nvSpPr>
        <p:spPr>
          <a:xfrm>
            <a:off x="4451238" y="2255626"/>
            <a:ext cx="712134" cy="587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Выгнутая вверх стрелка 43"/>
          <p:cNvSpPr/>
          <p:nvPr/>
        </p:nvSpPr>
        <p:spPr>
          <a:xfrm>
            <a:off x="5029323" y="2220495"/>
            <a:ext cx="712134" cy="587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>
            <a:off x="4393608" y="4919292"/>
            <a:ext cx="712134" cy="587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Выгнутая вверх стрелка 46"/>
          <p:cNvSpPr/>
          <p:nvPr/>
        </p:nvSpPr>
        <p:spPr>
          <a:xfrm>
            <a:off x="4885307" y="4919292"/>
            <a:ext cx="712134" cy="587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164288" y="3449376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01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0.08395 L 1.66667E-6 4.98612E-6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-4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29601 0.0923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 animBg="1"/>
      <p:bldP spid="14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L:\МУЛЬТИКИ И ФОНЫ 2\ФОНЫ ПРЕЗЕНТАЦИЙ\fon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94550" cy="6858000"/>
          </a:xfrm>
          <a:prstGeom prst="rect">
            <a:avLst/>
          </a:prstGeom>
          <a:noFill/>
        </p:spPr>
      </p:pic>
      <p:sp>
        <p:nvSpPr>
          <p:cNvPr id="12290" name="AutoShape 2"/>
          <p:cNvSpPr>
            <a:spLocks noChangeArrowheads="1"/>
          </p:cNvSpPr>
          <p:nvPr/>
        </p:nvSpPr>
        <p:spPr bwMode="auto">
          <a:xfrm flipH="1">
            <a:off x="1116013" y="188913"/>
            <a:ext cx="7272337" cy="3455987"/>
          </a:xfrm>
          <a:prstGeom prst="wedgeRoundRectCallout">
            <a:avLst>
              <a:gd name="adj1" fmla="val 1014"/>
              <a:gd name="adj2" fmla="val 61940"/>
              <a:gd name="adj3" fmla="val 16667"/>
            </a:avLst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ru-RU" sz="6000" b="1">
              <a:latin typeface="Times New Roman" pitchFamily="18" charset="0"/>
            </a:endParaRP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1547813" y="981075"/>
            <a:ext cx="62642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5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УРА!  Мы сделали открытие :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785786" y="620713"/>
            <a:ext cx="767400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5400" b="1" dirty="0">
                <a:solidFill>
                  <a:srgbClr val="CC0000"/>
                </a:solidFill>
                <a:latin typeface="Times New Roman" pitchFamily="18" charset="0"/>
              </a:rPr>
              <a:t>от перестановки слагаемых</a:t>
            </a:r>
          </a:p>
          <a:p>
            <a:pPr algn="ctr" eaLnBrk="0" hangingPunct="0"/>
            <a:r>
              <a:rPr lang="ru-RU" sz="5400" b="1" dirty="0">
                <a:solidFill>
                  <a:srgbClr val="CC0000"/>
                </a:solidFill>
                <a:latin typeface="Times New Roman" pitchFamily="18" charset="0"/>
              </a:rPr>
              <a:t> сумма не </a:t>
            </a:r>
            <a:r>
              <a:rPr lang="ru-RU" sz="5400" b="1" dirty="0" smtClean="0">
                <a:solidFill>
                  <a:srgbClr val="CC0000"/>
                </a:solidFill>
                <a:latin typeface="Times New Roman" pitchFamily="18" charset="0"/>
              </a:rPr>
              <a:t>изменяется</a:t>
            </a:r>
            <a:endParaRPr lang="ru-RU" sz="5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34" name="Рисунок 33" descr="post-53826-1224482375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571604" y="2928934"/>
            <a:ext cx="1785950" cy="36347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318" grpId="0" autoUpdateAnimBg="0"/>
      <p:bldP spid="12318" grpId="1"/>
      <p:bldP spid="1231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224</Words>
  <Application>Microsoft Office PowerPoint</Application>
  <PresentationFormat>Экран (4:3)</PresentationFormat>
  <Paragraphs>67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Передвиньте  2 палочки так, чтобы бабочка оказалась в совке.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Валерия</cp:lastModifiedBy>
  <cp:revision>105</cp:revision>
  <dcterms:created xsi:type="dcterms:W3CDTF">2013-02-07T15:38:53Z</dcterms:created>
  <dcterms:modified xsi:type="dcterms:W3CDTF">2018-02-11T10:13:55Z</dcterms:modified>
</cp:coreProperties>
</file>