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87" r:id="rId3"/>
    <p:sldId id="273" r:id="rId4"/>
    <p:sldId id="274" r:id="rId5"/>
    <p:sldId id="275" r:id="rId6"/>
    <p:sldId id="276" r:id="rId7"/>
    <p:sldId id="277" r:id="rId8"/>
    <p:sldId id="272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86" r:id="rId17"/>
    <p:sldId id="285" r:id="rId18"/>
    <p:sldId id="289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200"/>
    <a:srgbClr val="007000"/>
    <a:srgbClr val="B00000"/>
    <a:srgbClr val="8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0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A98BE6-1998-4054-A7A6-BB3528EE0CC5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AB924D1-213F-48C0-993B-5B288FA5905A}">
      <dgm:prSet phldrT="[Текст]" custT="1"/>
      <dgm:spPr>
        <a:solidFill>
          <a:schemeClr val="accent1">
            <a:lumMod val="90000"/>
          </a:schemeClr>
        </a:solidFill>
      </dgm:spPr>
      <dgm:t>
        <a:bodyPr/>
        <a:lstStyle/>
        <a:p>
          <a:r>
            <a:rPr lang="ru-RU" sz="2400" dirty="0" smtClean="0">
              <a:solidFill>
                <a:srgbClr val="C00000"/>
              </a:solidFill>
            </a:rPr>
            <a:t>Критического мышления</a:t>
          </a:r>
          <a:endParaRPr lang="ru-RU" sz="2400" dirty="0">
            <a:solidFill>
              <a:srgbClr val="C00000"/>
            </a:solidFill>
          </a:endParaRPr>
        </a:p>
      </dgm:t>
    </dgm:pt>
    <dgm:pt modelId="{6FCA0E75-13DA-49C2-91EE-8A33B16ABD3C}" type="parTrans" cxnId="{DAE47686-05C3-4E36-B096-0E54CFA75F5C}">
      <dgm:prSet/>
      <dgm:spPr/>
      <dgm:t>
        <a:bodyPr/>
        <a:lstStyle/>
        <a:p>
          <a:endParaRPr lang="ru-RU"/>
        </a:p>
      </dgm:t>
    </dgm:pt>
    <dgm:pt modelId="{AFE04207-6A17-4F62-951E-1E8767B62E60}" type="sibTrans" cxnId="{DAE47686-05C3-4E36-B096-0E54CFA75F5C}">
      <dgm:prSet/>
      <dgm:spPr/>
      <dgm:t>
        <a:bodyPr/>
        <a:lstStyle/>
        <a:p>
          <a:endParaRPr lang="ru-RU"/>
        </a:p>
      </dgm:t>
    </dgm:pt>
    <dgm:pt modelId="{7FEB2F3E-9295-4AA9-A257-D8C25B7962D6}">
      <dgm:prSet phldrT="[Текст]" custT="1"/>
      <dgm:spPr>
        <a:solidFill>
          <a:schemeClr val="accent1">
            <a:lumMod val="90000"/>
          </a:schemeClr>
        </a:solidFill>
      </dgm:spPr>
      <dgm:t>
        <a:bodyPr/>
        <a:lstStyle/>
        <a:p>
          <a:r>
            <a:rPr lang="ru-RU" sz="2400" dirty="0" smtClean="0">
              <a:solidFill>
                <a:srgbClr val="C00000"/>
              </a:solidFill>
            </a:rPr>
            <a:t>Интерактивные</a:t>
          </a:r>
          <a:endParaRPr lang="ru-RU" sz="2400" dirty="0">
            <a:solidFill>
              <a:srgbClr val="C00000"/>
            </a:solidFill>
          </a:endParaRPr>
        </a:p>
      </dgm:t>
    </dgm:pt>
    <dgm:pt modelId="{0F1E868E-8362-480E-B060-F40D71CFE41D}" type="parTrans" cxnId="{357E586A-38C6-491F-8B05-20140E6675CA}">
      <dgm:prSet/>
      <dgm:spPr/>
      <dgm:t>
        <a:bodyPr/>
        <a:lstStyle/>
        <a:p>
          <a:endParaRPr lang="ru-RU"/>
        </a:p>
      </dgm:t>
    </dgm:pt>
    <dgm:pt modelId="{43E722D2-7355-49AD-B6E6-F9E15E36FEA2}" type="sibTrans" cxnId="{357E586A-38C6-491F-8B05-20140E6675CA}">
      <dgm:prSet/>
      <dgm:spPr/>
      <dgm:t>
        <a:bodyPr/>
        <a:lstStyle/>
        <a:p>
          <a:endParaRPr lang="ru-RU"/>
        </a:p>
      </dgm:t>
    </dgm:pt>
    <dgm:pt modelId="{1E987C06-C907-46EF-A01C-5E2479650F82}">
      <dgm:prSet phldrT="[Текст]"/>
      <dgm:spPr>
        <a:solidFill>
          <a:schemeClr val="accent1">
            <a:lumMod val="90000"/>
          </a:schemeClr>
        </a:solidFill>
      </dgm:spPr>
      <dgm:t>
        <a:bodyPr/>
        <a:lstStyle/>
        <a:p>
          <a:r>
            <a:rPr lang="ru-RU" dirty="0" smtClean="0">
              <a:solidFill>
                <a:srgbClr val="C00000"/>
              </a:solidFill>
            </a:rPr>
            <a:t>Проектные</a:t>
          </a:r>
          <a:endParaRPr lang="ru-RU" dirty="0">
            <a:solidFill>
              <a:srgbClr val="C00000"/>
            </a:solidFill>
          </a:endParaRPr>
        </a:p>
      </dgm:t>
    </dgm:pt>
    <dgm:pt modelId="{D6CA3185-86BC-43A0-B113-274CDE61CCDB}" type="parTrans" cxnId="{67F8B370-4442-4C3F-9E1F-53C722384A3A}">
      <dgm:prSet/>
      <dgm:spPr/>
      <dgm:t>
        <a:bodyPr/>
        <a:lstStyle/>
        <a:p>
          <a:endParaRPr lang="ru-RU"/>
        </a:p>
      </dgm:t>
    </dgm:pt>
    <dgm:pt modelId="{45B9F0D1-7D6F-41AD-B7C4-48B32DC6B3EE}" type="sibTrans" cxnId="{67F8B370-4442-4C3F-9E1F-53C722384A3A}">
      <dgm:prSet/>
      <dgm:spPr/>
      <dgm:t>
        <a:bodyPr/>
        <a:lstStyle/>
        <a:p>
          <a:endParaRPr lang="ru-RU"/>
        </a:p>
      </dgm:t>
    </dgm:pt>
    <dgm:pt modelId="{63C112AB-F241-4315-99CF-B0F914312EEC}">
      <dgm:prSet phldrT="[Текст]" custT="1"/>
      <dgm:spPr>
        <a:solidFill>
          <a:schemeClr val="accent1">
            <a:lumMod val="90000"/>
          </a:schemeClr>
        </a:solidFill>
      </dgm:spPr>
      <dgm:t>
        <a:bodyPr/>
        <a:lstStyle/>
        <a:p>
          <a:r>
            <a:rPr lang="ru-RU" sz="2400" dirty="0" smtClean="0">
              <a:solidFill>
                <a:srgbClr val="C00000"/>
              </a:solidFill>
            </a:rPr>
            <a:t>Проблемного обучения</a:t>
          </a:r>
          <a:endParaRPr lang="ru-RU" sz="2400" dirty="0">
            <a:solidFill>
              <a:srgbClr val="C00000"/>
            </a:solidFill>
          </a:endParaRPr>
        </a:p>
      </dgm:t>
    </dgm:pt>
    <dgm:pt modelId="{23A220BE-1636-4756-8FFC-E2A6F9A3DE89}" type="parTrans" cxnId="{3519F46F-50D0-44FF-8B4F-4BC050B3C160}">
      <dgm:prSet/>
      <dgm:spPr/>
      <dgm:t>
        <a:bodyPr/>
        <a:lstStyle/>
        <a:p>
          <a:endParaRPr lang="ru-RU"/>
        </a:p>
      </dgm:t>
    </dgm:pt>
    <dgm:pt modelId="{F99C949E-5A59-42F8-B6B7-8C50DB5EB166}" type="sibTrans" cxnId="{3519F46F-50D0-44FF-8B4F-4BC050B3C160}">
      <dgm:prSet/>
      <dgm:spPr/>
      <dgm:t>
        <a:bodyPr/>
        <a:lstStyle/>
        <a:p>
          <a:endParaRPr lang="ru-RU"/>
        </a:p>
      </dgm:t>
    </dgm:pt>
    <dgm:pt modelId="{9847913A-8633-4CFB-B150-E9D13A706240}">
      <dgm:prSet phldrT="[Текст]" custT="1"/>
      <dgm:spPr>
        <a:solidFill>
          <a:schemeClr val="accent1">
            <a:lumMod val="90000"/>
          </a:schemeClr>
        </a:solidFill>
      </dgm:spPr>
      <dgm:t>
        <a:bodyPr/>
        <a:lstStyle/>
        <a:p>
          <a:r>
            <a:rPr lang="ru-RU" sz="2000" dirty="0" smtClean="0">
              <a:solidFill>
                <a:srgbClr val="C00000"/>
              </a:solidFill>
            </a:rPr>
            <a:t>Информационно-коммуникационные</a:t>
          </a:r>
          <a:endParaRPr lang="ru-RU" sz="2000" dirty="0">
            <a:solidFill>
              <a:srgbClr val="C00000"/>
            </a:solidFill>
          </a:endParaRPr>
        </a:p>
      </dgm:t>
    </dgm:pt>
    <dgm:pt modelId="{5D22CB66-5F81-41B5-BA2D-45CB2D4ADFD1}" type="parTrans" cxnId="{10200EDA-DFD8-47E4-A366-5726C046B509}">
      <dgm:prSet/>
      <dgm:spPr/>
      <dgm:t>
        <a:bodyPr/>
        <a:lstStyle/>
        <a:p>
          <a:endParaRPr lang="ru-RU"/>
        </a:p>
      </dgm:t>
    </dgm:pt>
    <dgm:pt modelId="{6C1DA880-6F74-42EF-8FB3-692720142D47}" type="sibTrans" cxnId="{10200EDA-DFD8-47E4-A366-5726C046B509}">
      <dgm:prSet/>
      <dgm:spPr/>
      <dgm:t>
        <a:bodyPr/>
        <a:lstStyle/>
        <a:p>
          <a:endParaRPr lang="ru-RU"/>
        </a:p>
      </dgm:t>
    </dgm:pt>
    <dgm:pt modelId="{5176A44A-E158-4A37-B328-B7C4D0A43FF3}">
      <dgm:prSet phldrT="[Текст]" custT="1"/>
      <dgm:spPr>
        <a:solidFill>
          <a:schemeClr val="accent1">
            <a:lumMod val="90000"/>
          </a:schemeClr>
        </a:solidFill>
      </dgm:spPr>
      <dgm:t>
        <a:bodyPr/>
        <a:lstStyle/>
        <a:p>
          <a:r>
            <a:rPr lang="ru-RU" sz="2400" dirty="0" smtClean="0">
              <a:solidFill>
                <a:srgbClr val="C00000"/>
              </a:solidFill>
            </a:rPr>
            <a:t>Развивающего обучения</a:t>
          </a:r>
          <a:endParaRPr lang="ru-RU" sz="2400" dirty="0">
            <a:solidFill>
              <a:srgbClr val="C00000"/>
            </a:solidFill>
          </a:endParaRPr>
        </a:p>
      </dgm:t>
    </dgm:pt>
    <dgm:pt modelId="{2D910859-85DE-4FE8-831A-DD246D67F883}" type="parTrans" cxnId="{5609DA74-6177-421F-881F-C0D5F0BEAB21}">
      <dgm:prSet/>
      <dgm:spPr/>
      <dgm:t>
        <a:bodyPr/>
        <a:lstStyle/>
        <a:p>
          <a:endParaRPr lang="ru-RU"/>
        </a:p>
      </dgm:t>
    </dgm:pt>
    <dgm:pt modelId="{581E3DEB-D7FA-423B-B909-CC72FDDCD076}" type="sibTrans" cxnId="{5609DA74-6177-421F-881F-C0D5F0BEAB21}">
      <dgm:prSet/>
      <dgm:spPr/>
      <dgm:t>
        <a:bodyPr/>
        <a:lstStyle/>
        <a:p>
          <a:endParaRPr lang="ru-RU"/>
        </a:p>
      </dgm:t>
    </dgm:pt>
    <dgm:pt modelId="{417A562B-DE3F-4395-8FB4-52FDD2620621}">
      <dgm:prSet phldrT="[Текст]" custT="1"/>
      <dgm:spPr>
        <a:solidFill>
          <a:schemeClr val="accent1">
            <a:lumMod val="90000"/>
          </a:schemeClr>
        </a:solidFill>
      </dgm:spPr>
      <dgm:t>
        <a:bodyPr/>
        <a:lstStyle/>
        <a:p>
          <a:r>
            <a:rPr lang="ru-RU" sz="2400" dirty="0" smtClean="0">
              <a:solidFill>
                <a:srgbClr val="C00000"/>
              </a:solidFill>
            </a:rPr>
            <a:t>Педагогические мастерские</a:t>
          </a:r>
          <a:endParaRPr lang="ru-RU" sz="2400" dirty="0">
            <a:solidFill>
              <a:srgbClr val="C00000"/>
            </a:solidFill>
          </a:endParaRPr>
        </a:p>
      </dgm:t>
    </dgm:pt>
    <dgm:pt modelId="{49475273-E810-485A-80B1-DEF180ED982E}" type="parTrans" cxnId="{4102379B-690C-4364-8089-2F1998E074A1}">
      <dgm:prSet/>
      <dgm:spPr/>
      <dgm:t>
        <a:bodyPr/>
        <a:lstStyle/>
        <a:p>
          <a:endParaRPr lang="ru-RU"/>
        </a:p>
      </dgm:t>
    </dgm:pt>
    <dgm:pt modelId="{411230A1-8EB8-42E8-9C8C-2621A8A328FF}" type="sibTrans" cxnId="{4102379B-690C-4364-8089-2F1998E074A1}">
      <dgm:prSet/>
      <dgm:spPr/>
      <dgm:t>
        <a:bodyPr/>
        <a:lstStyle/>
        <a:p>
          <a:endParaRPr lang="ru-RU"/>
        </a:p>
      </dgm:t>
    </dgm:pt>
    <dgm:pt modelId="{6322E376-C4D9-45B9-B19F-D8CF0315A027}">
      <dgm:prSet phldrT="[Текст]" custT="1"/>
      <dgm:spPr>
        <a:solidFill>
          <a:schemeClr val="accent1">
            <a:lumMod val="90000"/>
          </a:schemeClr>
        </a:solidFill>
      </dgm:spPr>
      <dgm:t>
        <a:bodyPr/>
        <a:lstStyle/>
        <a:p>
          <a:r>
            <a:rPr lang="ru-RU" sz="2400" dirty="0" smtClean="0">
              <a:solidFill>
                <a:srgbClr val="C00000"/>
              </a:solidFill>
            </a:rPr>
            <a:t>игровые</a:t>
          </a:r>
          <a:endParaRPr lang="ru-RU" sz="2400" dirty="0">
            <a:solidFill>
              <a:srgbClr val="C00000"/>
            </a:solidFill>
          </a:endParaRPr>
        </a:p>
      </dgm:t>
    </dgm:pt>
    <dgm:pt modelId="{30BAC3E9-04FA-4FCD-B608-0116D2760A4C}" type="parTrans" cxnId="{DD8FA8A7-3516-4982-9C86-516D459E8B40}">
      <dgm:prSet/>
      <dgm:spPr/>
      <dgm:t>
        <a:bodyPr/>
        <a:lstStyle/>
        <a:p>
          <a:endParaRPr lang="ru-RU"/>
        </a:p>
      </dgm:t>
    </dgm:pt>
    <dgm:pt modelId="{8D4D670A-2D26-4B5C-987A-63332EBB53B1}" type="sibTrans" cxnId="{DD8FA8A7-3516-4982-9C86-516D459E8B40}">
      <dgm:prSet/>
      <dgm:spPr/>
      <dgm:t>
        <a:bodyPr/>
        <a:lstStyle/>
        <a:p>
          <a:endParaRPr lang="ru-RU"/>
        </a:p>
      </dgm:t>
    </dgm:pt>
    <dgm:pt modelId="{817CC93A-8621-48F4-9478-B2C9CA733683}" type="pres">
      <dgm:prSet presAssocID="{D9A98BE6-1998-4054-A7A6-BB3528EE0CC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B674480-0A92-4764-B674-B4F8D62F6994}" type="pres">
      <dgm:prSet presAssocID="{3AB924D1-213F-48C0-993B-5B288FA5905A}" presName="node" presStyleLbl="node1" presStyleIdx="0" presStyleCnt="8" custScaleX="2731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184A6E-F935-480C-B57A-AE5A2308C8F9}" type="pres">
      <dgm:prSet presAssocID="{3AB924D1-213F-48C0-993B-5B288FA5905A}" presName="spNode" presStyleCnt="0"/>
      <dgm:spPr/>
    </dgm:pt>
    <dgm:pt modelId="{F0CAEBD1-9FE4-4A5E-8B59-C053E56A8F16}" type="pres">
      <dgm:prSet presAssocID="{AFE04207-6A17-4F62-951E-1E8767B62E60}" presName="sibTrans" presStyleLbl="sibTrans1D1" presStyleIdx="0" presStyleCnt="8"/>
      <dgm:spPr/>
      <dgm:t>
        <a:bodyPr/>
        <a:lstStyle/>
        <a:p>
          <a:endParaRPr lang="ru-RU"/>
        </a:p>
      </dgm:t>
    </dgm:pt>
    <dgm:pt modelId="{7DAE1B0B-68E0-48AC-BEA8-16814E98BE83}" type="pres">
      <dgm:prSet presAssocID="{7FEB2F3E-9295-4AA9-A257-D8C25B7962D6}" presName="node" presStyleLbl="node1" presStyleIdx="1" presStyleCnt="8" custScaleX="261818" custRadScaleRad="105223" custRadScaleInc="764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6348E7-C469-4B20-9764-6524AFA7FC91}" type="pres">
      <dgm:prSet presAssocID="{7FEB2F3E-9295-4AA9-A257-D8C25B7962D6}" presName="spNode" presStyleCnt="0"/>
      <dgm:spPr/>
    </dgm:pt>
    <dgm:pt modelId="{5AF8A698-B263-4E61-8B78-695FD4E66A66}" type="pres">
      <dgm:prSet presAssocID="{43E722D2-7355-49AD-B6E6-F9E15E36FEA2}" presName="sibTrans" presStyleLbl="sibTrans1D1" presStyleIdx="1" presStyleCnt="8"/>
      <dgm:spPr/>
      <dgm:t>
        <a:bodyPr/>
        <a:lstStyle/>
        <a:p>
          <a:endParaRPr lang="ru-RU"/>
        </a:p>
      </dgm:t>
    </dgm:pt>
    <dgm:pt modelId="{23D39364-5C9F-4AC1-9E06-BFDCD5B55099}" type="pres">
      <dgm:prSet presAssocID="{1E987C06-C907-46EF-A01C-5E2479650F82}" presName="node" presStyleLbl="node1" presStyleIdx="2" presStyleCnt="8" custScaleX="220256" custRadScaleRad="115170" custRadScaleInc="-371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E9C674-2EBB-405D-B186-C6AEC238DF10}" type="pres">
      <dgm:prSet presAssocID="{1E987C06-C907-46EF-A01C-5E2479650F82}" presName="spNode" presStyleCnt="0"/>
      <dgm:spPr/>
    </dgm:pt>
    <dgm:pt modelId="{0F23B38C-DCDA-4BBA-A722-844B5C13EE1B}" type="pres">
      <dgm:prSet presAssocID="{45B9F0D1-7D6F-41AD-B7C4-48B32DC6B3EE}" presName="sibTrans" presStyleLbl="sibTrans1D1" presStyleIdx="2" presStyleCnt="8"/>
      <dgm:spPr/>
      <dgm:t>
        <a:bodyPr/>
        <a:lstStyle/>
        <a:p>
          <a:endParaRPr lang="ru-RU"/>
        </a:p>
      </dgm:t>
    </dgm:pt>
    <dgm:pt modelId="{FC4733F4-8766-429E-A9D8-347C10204468}" type="pres">
      <dgm:prSet presAssocID="{63C112AB-F241-4315-99CF-B0F914312EEC}" presName="node" presStyleLbl="node1" presStyleIdx="3" presStyleCnt="8" custScaleX="257218" custRadScaleRad="108164" custRadScaleInc="-1297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70191C-2272-4ED5-A98C-6CEEC9869829}" type="pres">
      <dgm:prSet presAssocID="{63C112AB-F241-4315-99CF-B0F914312EEC}" presName="spNode" presStyleCnt="0"/>
      <dgm:spPr/>
    </dgm:pt>
    <dgm:pt modelId="{67AA854B-ED36-431D-B49F-FA56B091F7DF}" type="pres">
      <dgm:prSet presAssocID="{F99C949E-5A59-42F8-B6B7-8C50DB5EB166}" presName="sibTrans" presStyleLbl="sibTrans1D1" presStyleIdx="3" presStyleCnt="8"/>
      <dgm:spPr/>
      <dgm:t>
        <a:bodyPr/>
        <a:lstStyle/>
        <a:p>
          <a:endParaRPr lang="ru-RU"/>
        </a:p>
      </dgm:t>
    </dgm:pt>
    <dgm:pt modelId="{ED0A26A3-B238-47C5-92F8-4CE00938A982}" type="pres">
      <dgm:prSet presAssocID="{9847913A-8633-4CFB-B150-E9D13A706240}" presName="node" presStyleLbl="node1" presStyleIdx="4" presStyleCnt="8" custScaleX="307285" custRadScaleRad="97197" custRadScaleInc="-58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9F17B9-2862-4B88-A944-01A7B3A44E41}" type="pres">
      <dgm:prSet presAssocID="{9847913A-8633-4CFB-B150-E9D13A706240}" presName="spNode" presStyleCnt="0"/>
      <dgm:spPr/>
    </dgm:pt>
    <dgm:pt modelId="{74F957CB-4220-49F4-AAE2-F0D0FB9198AD}" type="pres">
      <dgm:prSet presAssocID="{6C1DA880-6F74-42EF-8FB3-692720142D47}" presName="sibTrans" presStyleLbl="sibTrans1D1" presStyleIdx="4" presStyleCnt="8"/>
      <dgm:spPr/>
      <dgm:t>
        <a:bodyPr/>
        <a:lstStyle/>
        <a:p>
          <a:endParaRPr lang="ru-RU"/>
        </a:p>
      </dgm:t>
    </dgm:pt>
    <dgm:pt modelId="{5920DF32-9A40-4A77-BF08-FBD06B9B0E91}" type="pres">
      <dgm:prSet presAssocID="{5176A44A-E158-4A37-B328-B7C4D0A43FF3}" presName="node" presStyleLbl="node1" presStyleIdx="5" presStyleCnt="8" custScaleX="309439" custRadScaleRad="113909" custRadScaleInc="1389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814F08-BC76-481A-8F0A-C20BCB84CF66}" type="pres">
      <dgm:prSet presAssocID="{5176A44A-E158-4A37-B328-B7C4D0A43FF3}" presName="spNode" presStyleCnt="0"/>
      <dgm:spPr/>
    </dgm:pt>
    <dgm:pt modelId="{99617263-EBEE-42FF-AD71-A895D7C8BF2D}" type="pres">
      <dgm:prSet presAssocID="{581E3DEB-D7FA-423B-B909-CC72FDDCD076}" presName="sibTrans" presStyleLbl="sibTrans1D1" presStyleIdx="5" presStyleCnt="8"/>
      <dgm:spPr/>
      <dgm:t>
        <a:bodyPr/>
        <a:lstStyle/>
        <a:p>
          <a:endParaRPr lang="ru-RU"/>
        </a:p>
      </dgm:t>
    </dgm:pt>
    <dgm:pt modelId="{0F027ACA-6B5F-4C07-BC44-6363D0DB3A96}" type="pres">
      <dgm:prSet presAssocID="{417A562B-DE3F-4395-8FB4-52FDD2620621}" presName="node" presStyleLbl="node1" presStyleIdx="6" presStyleCnt="8" custScaleX="310538" custRadScaleRad="105021" custRadScaleInc="539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05B444-3043-4B63-A3A0-4B8AAC5BE19C}" type="pres">
      <dgm:prSet presAssocID="{417A562B-DE3F-4395-8FB4-52FDD2620621}" presName="spNode" presStyleCnt="0"/>
      <dgm:spPr/>
    </dgm:pt>
    <dgm:pt modelId="{EB69430A-1972-41A9-9669-AA41A8F2E8A2}" type="pres">
      <dgm:prSet presAssocID="{411230A1-8EB8-42E8-9C8C-2621A8A328FF}" presName="sibTrans" presStyleLbl="sibTrans1D1" presStyleIdx="6" presStyleCnt="8"/>
      <dgm:spPr/>
      <dgm:t>
        <a:bodyPr/>
        <a:lstStyle/>
        <a:p>
          <a:endParaRPr lang="ru-RU"/>
        </a:p>
      </dgm:t>
    </dgm:pt>
    <dgm:pt modelId="{D492F1A4-130A-47C7-A946-583178857FFC}" type="pres">
      <dgm:prSet presAssocID="{6322E376-C4D9-45B9-B19F-D8CF0315A027}" presName="node" presStyleLbl="node1" presStyleIdx="7" presStyleCnt="8" custScaleX="263737" custRadScaleRad="105181" custRadScaleInc="-603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BB04F9-9681-4F80-97A0-45B2A45279C7}" type="pres">
      <dgm:prSet presAssocID="{6322E376-C4D9-45B9-B19F-D8CF0315A027}" presName="spNode" presStyleCnt="0"/>
      <dgm:spPr/>
    </dgm:pt>
    <dgm:pt modelId="{74C09A34-114B-4248-AEF5-C1BE3343A554}" type="pres">
      <dgm:prSet presAssocID="{8D4D670A-2D26-4B5C-987A-63332EBB53B1}" presName="sibTrans" presStyleLbl="sibTrans1D1" presStyleIdx="7" presStyleCnt="8"/>
      <dgm:spPr/>
      <dgm:t>
        <a:bodyPr/>
        <a:lstStyle/>
        <a:p>
          <a:endParaRPr lang="ru-RU"/>
        </a:p>
      </dgm:t>
    </dgm:pt>
  </dgm:ptLst>
  <dgm:cxnLst>
    <dgm:cxn modelId="{728E2158-B6C8-44ED-B804-970319BF1E72}" type="presOf" srcId="{AFE04207-6A17-4F62-951E-1E8767B62E60}" destId="{F0CAEBD1-9FE4-4A5E-8B59-C053E56A8F16}" srcOrd="0" destOrd="0" presId="urn:microsoft.com/office/officeart/2005/8/layout/cycle6"/>
    <dgm:cxn modelId="{67F8B370-4442-4C3F-9E1F-53C722384A3A}" srcId="{D9A98BE6-1998-4054-A7A6-BB3528EE0CC5}" destId="{1E987C06-C907-46EF-A01C-5E2479650F82}" srcOrd="2" destOrd="0" parTransId="{D6CA3185-86BC-43A0-B113-274CDE61CCDB}" sibTransId="{45B9F0D1-7D6F-41AD-B7C4-48B32DC6B3EE}"/>
    <dgm:cxn modelId="{7CDB250B-4865-42EA-9417-5304D69C4F90}" type="presOf" srcId="{5176A44A-E158-4A37-B328-B7C4D0A43FF3}" destId="{5920DF32-9A40-4A77-BF08-FBD06B9B0E91}" srcOrd="0" destOrd="0" presId="urn:microsoft.com/office/officeart/2005/8/layout/cycle6"/>
    <dgm:cxn modelId="{FEBA1721-C04F-4FCA-8AFC-69A1DF240C34}" type="presOf" srcId="{411230A1-8EB8-42E8-9C8C-2621A8A328FF}" destId="{EB69430A-1972-41A9-9669-AA41A8F2E8A2}" srcOrd="0" destOrd="0" presId="urn:microsoft.com/office/officeart/2005/8/layout/cycle6"/>
    <dgm:cxn modelId="{0533ED76-DC75-4CE5-9ED6-B9C3765F5423}" type="presOf" srcId="{45B9F0D1-7D6F-41AD-B7C4-48B32DC6B3EE}" destId="{0F23B38C-DCDA-4BBA-A722-844B5C13EE1B}" srcOrd="0" destOrd="0" presId="urn:microsoft.com/office/officeart/2005/8/layout/cycle6"/>
    <dgm:cxn modelId="{F0902572-F287-4A76-A27F-52CE249E2780}" type="presOf" srcId="{D9A98BE6-1998-4054-A7A6-BB3528EE0CC5}" destId="{817CC93A-8621-48F4-9478-B2C9CA733683}" srcOrd="0" destOrd="0" presId="urn:microsoft.com/office/officeart/2005/8/layout/cycle6"/>
    <dgm:cxn modelId="{B48DBE09-B387-4E26-9D90-DCB483EA5824}" type="presOf" srcId="{7FEB2F3E-9295-4AA9-A257-D8C25B7962D6}" destId="{7DAE1B0B-68E0-48AC-BEA8-16814E98BE83}" srcOrd="0" destOrd="0" presId="urn:microsoft.com/office/officeart/2005/8/layout/cycle6"/>
    <dgm:cxn modelId="{357E586A-38C6-491F-8B05-20140E6675CA}" srcId="{D9A98BE6-1998-4054-A7A6-BB3528EE0CC5}" destId="{7FEB2F3E-9295-4AA9-A257-D8C25B7962D6}" srcOrd="1" destOrd="0" parTransId="{0F1E868E-8362-480E-B060-F40D71CFE41D}" sibTransId="{43E722D2-7355-49AD-B6E6-F9E15E36FEA2}"/>
    <dgm:cxn modelId="{DAE47686-05C3-4E36-B096-0E54CFA75F5C}" srcId="{D9A98BE6-1998-4054-A7A6-BB3528EE0CC5}" destId="{3AB924D1-213F-48C0-993B-5B288FA5905A}" srcOrd="0" destOrd="0" parTransId="{6FCA0E75-13DA-49C2-91EE-8A33B16ABD3C}" sibTransId="{AFE04207-6A17-4F62-951E-1E8767B62E60}"/>
    <dgm:cxn modelId="{C98A8256-8CF4-4CB3-AE8C-18D684EE9AAD}" type="presOf" srcId="{F99C949E-5A59-42F8-B6B7-8C50DB5EB166}" destId="{67AA854B-ED36-431D-B49F-FA56B091F7DF}" srcOrd="0" destOrd="0" presId="urn:microsoft.com/office/officeart/2005/8/layout/cycle6"/>
    <dgm:cxn modelId="{588FA318-9163-4D1C-9F16-4D1FFC996593}" type="presOf" srcId="{6C1DA880-6F74-42EF-8FB3-692720142D47}" destId="{74F957CB-4220-49F4-AAE2-F0D0FB9198AD}" srcOrd="0" destOrd="0" presId="urn:microsoft.com/office/officeart/2005/8/layout/cycle6"/>
    <dgm:cxn modelId="{2997618F-9A97-401E-A04B-30A63B5AE3EF}" type="presOf" srcId="{9847913A-8633-4CFB-B150-E9D13A706240}" destId="{ED0A26A3-B238-47C5-92F8-4CE00938A982}" srcOrd="0" destOrd="0" presId="urn:microsoft.com/office/officeart/2005/8/layout/cycle6"/>
    <dgm:cxn modelId="{09254230-E218-483B-A3AE-B88AC44C4BC2}" type="presOf" srcId="{581E3DEB-D7FA-423B-B909-CC72FDDCD076}" destId="{99617263-EBEE-42FF-AD71-A895D7C8BF2D}" srcOrd="0" destOrd="0" presId="urn:microsoft.com/office/officeart/2005/8/layout/cycle6"/>
    <dgm:cxn modelId="{DD8FA8A7-3516-4982-9C86-516D459E8B40}" srcId="{D9A98BE6-1998-4054-A7A6-BB3528EE0CC5}" destId="{6322E376-C4D9-45B9-B19F-D8CF0315A027}" srcOrd="7" destOrd="0" parTransId="{30BAC3E9-04FA-4FCD-B608-0116D2760A4C}" sibTransId="{8D4D670A-2D26-4B5C-987A-63332EBB53B1}"/>
    <dgm:cxn modelId="{C7D29D8D-86C2-49B4-9B02-B7B057F23D79}" type="presOf" srcId="{8D4D670A-2D26-4B5C-987A-63332EBB53B1}" destId="{74C09A34-114B-4248-AEF5-C1BE3343A554}" srcOrd="0" destOrd="0" presId="urn:microsoft.com/office/officeart/2005/8/layout/cycle6"/>
    <dgm:cxn modelId="{4102379B-690C-4364-8089-2F1998E074A1}" srcId="{D9A98BE6-1998-4054-A7A6-BB3528EE0CC5}" destId="{417A562B-DE3F-4395-8FB4-52FDD2620621}" srcOrd="6" destOrd="0" parTransId="{49475273-E810-485A-80B1-DEF180ED982E}" sibTransId="{411230A1-8EB8-42E8-9C8C-2621A8A328FF}"/>
    <dgm:cxn modelId="{3519F46F-50D0-44FF-8B4F-4BC050B3C160}" srcId="{D9A98BE6-1998-4054-A7A6-BB3528EE0CC5}" destId="{63C112AB-F241-4315-99CF-B0F914312EEC}" srcOrd="3" destOrd="0" parTransId="{23A220BE-1636-4756-8FFC-E2A6F9A3DE89}" sibTransId="{F99C949E-5A59-42F8-B6B7-8C50DB5EB166}"/>
    <dgm:cxn modelId="{08134B97-73DA-4291-863F-53BC6D7237E3}" type="presOf" srcId="{3AB924D1-213F-48C0-993B-5B288FA5905A}" destId="{EB674480-0A92-4764-B674-B4F8D62F6994}" srcOrd="0" destOrd="0" presId="urn:microsoft.com/office/officeart/2005/8/layout/cycle6"/>
    <dgm:cxn modelId="{373FF52F-52B4-4F62-B546-68775C4D0932}" type="presOf" srcId="{1E987C06-C907-46EF-A01C-5E2479650F82}" destId="{23D39364-5C9F-4AC1-9E06-BFDCD5B55099}" srcOrd="0" destOrd="0" presId="urn:microsoft.com/office/officeart/2005/8/layout/cycle6"/>
    <dgm:cxn modelId="{8C5FFE54-43DE-43C6-88C6-43F873D25D29}" type="presOf" srcId="{63C112AB-F241-4315-99CF-B0F914312EEC}" destId="{FC4733F4-8766-429E-A9D8-347C10204468}" srcOrd="0" destOrd="0" presId="urn:microsoft.com/office/officeart/2005/8/layout/cycle6"/>
    <dgm:cxn modelId="{6394E4C1-F66B-4ECB-8176-0543D3FD477C}" type="presOf" srcId="{417A562B-DE3F-4395-8FB4-52FDD2620621}" destId="{0F027ACA-6B5F-4C07-BC44-6363D0DB3A96}" srcOrd="0" destOrd="0" presId="urn:microsoft.com/office/officeart/2005/8/layout/cycle6"/>
    <dgm:cxn modelId="{36E7B28B-09CF-4619-A9CF-9C43A000A085}" type="presOf" srcId="{6322E376-C4D9-45B9-B19F-D8CF0315A027}" destId="{D492F1A4-130A-47C7-A946-583178857FFC}" srcOrd="0" destOrd="0" presId="urn:microsoft.com/office/officeart/2005/8/layout/cycle6"/>
    <dgm:cxn modelId="{10200EDA-DFD8-47E4-A366-5726C046B509}" srcId="{D9A98BE6-1998-4054-A7A6-BB3528EE0CC5}" destId="{9847913A-8633-4CFB-B150-E9D13A706240}" srcOrd="4" destOrd="0" parTransId="{5D22CB66-5F81-41B5-BA2D-45CB2D4ADFD1}" sibTransId="{6C1DA880-6F74-42EF-8FB3-692720142D47}"/>
    <dgm:cxn modelId="{676FA5C3-31CA-4E78-A2FD-5F15CD27F875}" type="presOf" srcId="{43E722D2-7355-49AD-B6E6-F9E15E36FEA2}" destId="{5AF8A698-B263-4E61-8B78-695FD4E66A66}" srcOrd="0" destOrd="0" presId="urn:microsoft.com/office/officeart/2005/8/layout/cycle6"/>
    <dgm:cxn modelId="{5609DA74-6177-421F-881F-C0D5F0BEAB21}" srcId="{D9A98BE6-1998-4054-A7A6-BB3528EE0CC5}" destId="{5176A44A-E158-4A37-B328-B7C4D0A43FF3}" srcOrd="5" destOrd="0" parTransId="{2D910859-85DE-4FE8-831A-DD246D67F883}" sibTransId="{581E3DEB-D7FA-423B-B909-CC72FDDCD076}"/>
    <dgm:cxn modelId="{CD9093D5-AF40-49B5-9A6B-3E84029718F2}" type="presParOf" srcId="{817CC93A-8621-48F4-9478-B2C9CA733683}" destId="{EB674480-0A92-4764-B674-B4F8D62F6994}" srcOrd="0" destOrd="0" presId="urn:microsoft.com/office/officeart/2005/8/layout/cycle6"/>
    <dgm:cxn modelId="{E845C358-CA4B-49E0-BA28-D04756A2AE7C}" type="presParOf" srcId="{817CC93A-8621-48F4-9478-B2C9CA733683}" destId="{F7184A6E-F935-480C-B57A-AE5A2308C8F9}" srcOrd="1" destOrd="0" presId="urn:microsoft.com/office/officeart/2005/8/layout/cycle6"/>
    <dgm:cxn modelId="{FB4408CC-149B-4C4A-8EFE-08DE8A49822A}" type="presParOf" srcId="{817CC93A-8621-48F4-9478-B2C9CA733683}" destId="{F0CAEBD1-9FE4-4A5E-8B59-C053E56A8F16}" srcOrd="2" destOrd="0" presId="urn:microsoft.com/office/officeart/2005/8/layout/cycle6"/>
    <dgm:cxn modelId="{FFA7AA80-21C2-4458-AF55-8BC806C65F89}" type="presParOf" srcId="{817CC93A-8621-48F4-9478-B2C9CA733683}" destId="{7DAE1B0B-68E0-48AC-BEA8-16814E98BE83}" srcOrd="3" destOrd="0" presId="urn:microsoft.com/office/officeart/2005/8/layout/cycle6"/>
    <dgm:cxn modelId="{5634E567-A7AA-4544-B1CE-0591632356B9}" type="presParOf" srcId="{817CC93A-8621-48F4-9478-B2C9CA733683}" destId="{106348E7-C469-4B20-9764-6524AFA7FC91}" srcOrd="4" destOrd="0" presId="urn:microsoft.com/office/officeart/2005/8/layout/cycle6"/>
    <dgm:cxn modelId="{E58F693D-39D6-4310-8C4F-1AA77BBF1B3C}" type="presParOf" srcId="{817CC93A-8621-48F4-9478-B2C9CA733683}" destId="{5AF8A698-B263-4E61-8B78-695FD4E66A66}" srcOrd="5" destOrd="0" presId="urn:microsoft.com/office/officeart/2005/8/layout/cycle6"/>
    <dgm:cxn modelId="{4CC08C04-4DD2-467A-BF56-18BF4687AB4E}" type="presParOf" srcId="{817CC93A-8621-48F4-9478-B2C9CA733683}" destId="{23D39364-5C9F-4AC1-9E06-BFDCD5B55099}" srcOrd="6" destOrd="0" presId="urn:microsoft.com/office/officeart/2005/8/layout/cycle6"/>
    <dgm:cxn modelId="{4FE66312-FA3F-4882-A753-5C2FB4A9838A}" type="presParOf" srcId="{817CC93A-8621-48F4-9478-B2C9CA733683}" destId="{E3E9C674-2EBB-405D-B186-C6AEC238DF10}" srcOrd="7" destOrd="0" presId="urn:microsoft.com/office/officeart/2005/8/layout/cycle6"/>
    <dgm:cxn modelId="{C23B2381-CD1A-4D28-9C77-2234ACA6EB0D}" type="presParOf" srcId="{817CC93A-8621-48F4-9478-B2C9CA733683}" destId="{0F23B38C-DCDA-4BBA-A722-844B5C13EE1B}" srcOrd="8" destOrd="0" presId="urn:microsoft.com/office/officeart/2005/8/layout/cycle6"/>
    <dgm:cxn modelId="{774D298C-58E0-4DC6-8677-6631D9AC4188}" type="presParOf" srcId="{817CC93A-8621-48F4-9478-B2C9CA733683}" destId="{FC4733F4-8766-429E-A9D8-347C10204468}" srcOrd="9" destOrd="0" presId="urn:microsoft.com/office/officeart/2005/8/layout/cycle6"/>
    <dgm:cxn modelId="{63FFBB41-FE2C-406B-A94E-6D46C517F240}" type="presParOf" srcId="{817CC93A-8621-48F4-9478-B2C9CA733683}" destId="{E470191C-2272-4ED5-A98C-6CEEC9869829}" srcOrd="10" destOrd="0" presId="urn:microsoft.com/office/officeart/2005/8/layout/cycle6"/>
    <dgm:cxn modelId="{E2F28F8D-56DF-4ACD-882E-3436888298EC}" type="presParOf" srcId="{817CC93A-8621-48F4-9478-B2C9CA733683}" destId="{67AA854B-ED36-431D-B49F-FA56B091F7DF}" srcOrd="11" destOrd="0" presId="urn:microsoft.com/office/officeart/2005/8/layout/cycle6"/>
    <dgm:cxn modelId="{DED19FC6-8B75-40F4-826D-59D8F8407443}" type="presParOf" srcId="{817CC93A-8621-48F4-9478-B2C9CA733683}" destId="{ED0A26A3-B238-47C5-92F8-4CE00938A982}" srcOrd="12" destOrd="0" presId="urn:microsoft.com/office/officeart/2005/8/layout/cycle6"/>
    <dgm:cxn modelId="{CE76CE4D-2541-4424-8C05-391909A3A7D7}" type="presParOf" srcId="{817CC93A-8621-48F4-9478-B2C9CA733683}" destId="{C89F17B9-2862-4B88-A944-01A7B3A44E41}" srcOrd="13" destOrd="0" presId="urn:microsoft.com/office/officeart/2005/8/layout/cycle6"/>
    <dgm:cxn modelId="{64BAEC60-4A7E-4F41-BEFB-15221BCC20A3}" type="presParOf" srcId="{817CC93A-8621-48F4-9478-B2C9CA733683}" destId="{74F957CB-4220-49F4-AAE2-F0D0FB9198AD}" srcOrd="14" destOrd="0" presId="urn:microsoft.com/office/officeart/2005/8/layout/cycle6"/>
    <dgm:cxn modelId="{B0BE8FA8-5221-4A05-B9FC-3E84603E076C}" type="presParOf" srcId="{817CC93A-8621-48F4-9478-B2C9CA733683}" destId="{5920DF32-9A40-4A77-BF08-FBD06B9B0E91}" srcOrd="15" destOrd="0" presId="urn:microsoft.com/office/officeart/2005/8/layout/cycle6"/>
    <dgm:cxn modelId="{7C6B393B-A55A-4972-B0F2-6AD91F450A08}" type="presParOf" srcId="{817CC93A-8621-48F4-9478-B2C9CA733683}" destId="{3D814F08-BC76-481A-8F0A-C20BCB84CF66}" srcOrd="16" destOrd="0" presId="urn:microsoft.com/office/officeart/2005/8/layout/cycle6"/>
    <dgm:cxn modelId="{29E7916B-0A1E-4786-AC4F-0C4C86BD591F}" type="presParOf" srcId="{817CC93A-8621-48F4-9478-B2C9CA733683}" destId="{99617263-EBEE-42FF-AD71-A895D7C8BF2D}" srcOrd="17" destOrd="0" presId="urn:microsoft.com/office/officeart/2005/8/layout/cycle6"/>
    <dgm:cxn modelId="{0E2EF3BF-012A-4BF2-B1A6-655165089D04}" type="presParOf" srcId="{817CC93A-8621-48F4-9478-B2C9CA733683}" destId="{0F027ACA-6B5F-4C07-BC44-6363D0DB3A96}" srcOrd="18" destOrd="0" presId="urn:microsoft.com/office/officeart/2005/8/layout/cycle6"/>
    <dgm:cxn modelId="{9E940545-102C-4F09-83B1-185CE7EE68CF}" type="presParOf" srcId="{817CC93A-8621-48F4-9478-B2C9CA733683}" destId="{3C05B444-3043-4B63-A3A0-4B8AAC5BE19C}" srcOrd="19" destOrd="0" presId="urn:microsoft.com/office/officeart/2005/8/layout/cycle6"/>
    <dgm:cxn modelId="{880C203E-50ED-4A77-8FFD-83D7EE206514}" type="presParOf" srcId="{817CC93A-8621-48F4-9478-B2C9CA733683}" destId="{EB69430A-1972-41A9-9669-AA41A8F2E8A2}" srcOrd="20" destOrd="0" presId="urn:microsoft.com/office/officeart/2005/8/layout/cycle6"/>
    <dgm:cxn modelId="{84E371CE-B25D-480D-9C0E-3D17FD5D93C6}" type="presParOf" srcId="{817CC93A-8621-48F4-9478-B2C9CA733683}" destId="{D492F1A4-130A-47C7-A946-583178857FFC}" srcOrd="21" destOrd="0" presId="urn:microsoft.com/office/officeart/2005/8/layout/cycle6"/>
    <dgm:cxn modelId="{3135C836-E7C2-4767-BF13-85CFB807DD85}" type="presParOf" srcId="{817CC93A-8621-48F4-9478-B2C9CA733683}" destId="{01BB04F9-9681-4F80-97A0-45B2A45279C7}" srcOrd="22" destOrd="0" presId="urn:microsoft.com/office/officeart/2005/8/layout/cycle6"/>
    <dgm:cxn modelId="{0A5D2FFE-C2D3-4616-BD0B-144CF633603F}" type="presParOf" srcId="{817CC93A-8621-48F4-9478-B2C9CA733683}" destId="{74C09A34-114B-4248-AEF5-C1BE3343A554}" srcOrd="23" destOrd="0" presId="urn:microsoft.com/office/officeart/2005/8/layout/cycle6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270635-5284-4936-A5A0-3A2A236BB3F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2F910E-ECEB-4238-A9ED-A986D5D7F9C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48A3D4-D442-4D94-9BF1-859BBE5EA6B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4E6892-4A46-4187-9591-F0E41959BDB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878176-17A2-48A8-841D-EB3380B5D20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ACFD1B-3E18-43F6-8BC6-C659B200044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22E8EC-F5C7-494F-83CC-9356E49A006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C9BCE3-771C-4ECF-9C8D-A6DCB13E138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210753-0A87-44A5-94EB-148AFA8EFA6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D81823-30B1-434E-962D-D0213BC3183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22297C-BBD5-4F5A-8C25-B80DFF0CD40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CD5A22B-554B-4C10-A6D4-8F68AD1A3F40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1857364"/>
            <a:ext cx="8353425" cy="1428760"/>
          </a:xfrm>
        </p:spPr>
        <p:txBody>
          <a:bodyPr/>
          <a:lstStyle/>
          <a:p>
            <a:r>
              <a:rPr lang="ru-RU" sz="5400" dirty="0" smtClean="0">
                <a:solidFill>
                  <a:srgbClr val="820000"/>
                </a:solidFill>
              </a:rPr>
              <a:t>Практико-ориентированный подход на уроках биологии</a:t>
            </a:r>
            <a:endParaRPr lang="ru-RU" sz="5400" dirty="0">
              <a:solidFill>
                <a:srgbClr val="820000"/>
              </a:solidFill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7224" y="4643446"/>
            <a:ext cx="4143404" cy="2428892"/>
          </a:xfrm>
        </p:spPr>
        <p:txBody>
          <a:bodyPr/>
          <a:lstStyle/>
          <a:p>
            <a:pPr>
              <a:buFontTx/>
              <a:buNone/>
            </a:pPr>
            <a:r>
              <a:rPr lang="ru-RU" sz="2400" dirty="0" err="1" smtClean="0"/>
              <a:t>Чарикова</a:t>
            </a:r>
            <a:r>
              <a:rPr lang="ru-RU" sz="2400" dirty="0" smtClean="0"/>
              <a:t> Ирина Викторовна учитель биологии </a:t>
            </a:r>
          </a:p>
          <a:p>
            <a:pPr>
              <a:buFontTx/>
              <a:buNone/>
            </a:pPr>
            <a:r>
              <a:rPr lang="ru-RU" sz="2400" dirty="0" smtClean="0"/>
              <a:t>МБОУ СОШУИП №3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Метод эвристических вопросов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285861"/>
            <a:ext cx="8229600" cy="1143007"/>
          </a:xfrm>
        </p:spPr>
        <p:txBody>
          <a:bodyPr/>
          <a:lstStyle/>
          <a:p>
            <a:r>
              <a:rPr lang="ru-RU" sz="2400" dirty="0" smtClean="0"/>
              <a:t>Составьте вопросы о муравьях, используя слова: </a:t>
            </a:r>
          </a:p>
          <a:p>
            <a:pPr>
              <a:buNone/>
            </a:pPr>
            <a:r>
              <a:rPr lang="ru-RU" sz="2400" dirty="0"/>
              <a:t> </a:t>
            </a:r>
            <a:r>
              <a:rPr lang="ru-RU" sz="2400" dirty="0" smtClean="0"/>
              <a:t>    кто? что? зачем? где? чем? когда? как? 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9154" name="Picture 2" descr="http://xallyava.ru/images/Fauna/Murawey/9877b709b10bbe6e749fb7d0e6519dd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2714620"/>
            <a:ext cx="4754850" cy="35308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Метод эвристического исследования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971675"/>
          </a:xfrm>
        </p:spPr>
        <p:txBody>
          <a:bodyPr/>
          <a:lstStyle/>
          <a:p>
            <a:r>
              <a:rPr lang="ru-RU" sz="2400" dirty="0" smtClean="0"/>
              <a:t>Почему мы так говорим? Объясните с биологической точки зрения значение фразеологизмов или пословиц:</a:t>
            </a:r>
          </a:p>
          <a:p>
            <a:r>
              <a:rPr lang="ru-RU" sz="2400" dirty="0" smtClean="0"/>
              <a:t>«как рыба в воде» </a:t>
            </a:r>
            <a:br>
              <a:rPr lang="ru-RU" sz="2400" dirty="0" smtClean="0"/>
            </a:br>
            <a:r>
              <a:rPr lang="ru-RU" sz="2400" dirty="0" smtClean="0"/>
              <a:t>«где раки зимуют» </a:t>
            </a:r>
            <a:br>
              <a:rPr lang="ru-RU" sz="2400" dirty="0" smtClean="0"/>
            </a:br>
            <a:r>
              <a:rPr lang="ru-RU" sz="2400" dirty="0" smtClean="0"/>
              <a:t>«сердце в пятки ушло» </a:t>
            </a:r>
          </a:p>
          <a:p>
            <a:pPr>
              <a:buNone/>
            </a:pPr>
            <a:r>
              <a:rPr lang="ru-RU" sz="2400" dirty="0" smtClean="0"/>
              <a:t>    «у страха глаза велики»</a:t>
            </a:r>
          </a:p>
          <a:p>
            <a:endParaRPr lang="ru-RU" dirty="0"/>
          </a:p>
        </p:txBody>
      </p:sp>
      <p:pic>
        <p:nvPicPr>
          <p:cNvPr id="51202" name="Picture 2" descr="https://ds03.infourok.ru/uploads/ex/02f9/0001d7b8-53f37917/hello_html_m4a4d996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2" y="3014941"/>
            <a:ext cx="2662246" cy="3100117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51204" name="Picture 4" descr="http://now-moscow.ru/media/galleries/7121b039-b9f4-40fd-a9ac-16f8f93b8f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3714752"/>
            <a:ext cx="4081904" cy="257832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Метод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</a:rPr>
              <a:t>эмпатии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 (вживания)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Представьте себе, что вы – лягушка. Как вы себя чувствуете на суше и в воде? Где вам нравится больше? Почему? </a:t>
            </a:r>
          </a:p>
          <a:p>
            <a:r>
              <a:rPr lang="ru-RU" dirty="0" smtClean="0"/>
              <a:t>Составьте сочинение от имени растения картофель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Метод фактов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85924"/>
          </a:xfrm>
        </p:spPr>
        <p:txBody>
          <a:bodyPr/>
          <a:lstStyle/>
          <a:p>
            <a:r>
              <a:rPr lang="ru-RU" dirty="0" smtClean="0"/>
              <a:t>Составьте описание «особо опасного преступника» - змеи кобры</a:t>
            </a:r>
          </a:p>
          <a:p>
            <a:r>
              <a:rPr lang="ru-RU" dirty="0" smtClean="0"/>
              <a:t>Составьте памятку для юного грибника</a:t>
            </a:r>
            <a:endParaRPr lang="ru-RU" dirty="0"/>
          </a:p>
        </p:txBody>
      </p:sp>
      <p:pic>
        <p:nvPicPr>
          <p:cNvPr id="52226" name="Picture 2" descr="http://www.yasambu.com/forum/dosyalar/king-cobra-jpg.10238/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573396"/>
            <a:ext cx="3643338" cy="271312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52228" name="Picture 4" descr="http://900igr.net/datas/okruzhajuschij-mir/Griby/0009-009-Sedobnye-grib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429000"/>
            <a:ext cx="4003050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Метод прогнозирования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257296"/>
          </a:xfrm>
        </p:spPr>
        <p:txBody>
          <a:bodyPr/>
          <a:lstStyle/>
          <a:p>
            <a:r>
              <a:rPr lang="ru-RU" dirty="0" smtClean="0"/>
              <a:t>Как вы думаете, что произойдёт, если вдруг исчезнут все комары? </a:t>
            </a:r>
          </a:p>
          <a:p>
            <a:endParaRPr lang="ru-RU" dirty="0"/>
          </a:p>
        </p:txBody>
      </p:sp>
      <p:pic>
        <p:nvPicPr>
          <p:cNvPr id="54274" name="Picture 2" descr="http://shopingbasket.ru/img/2015/070621/52272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3000372"/>
            <a:ext cx="4887911" cy="312826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Метод ошибок (возможностей)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u="sng" dirty="0" smtClean="0">
                <a:solidFill>
                  <a:srgbClr val="004200"/>
                </a:solidFill>
              </a:rPr>
              <a:t>Найдите в тексте биологические ошибки: </a:t>
            </a:r>
          </a:p>
          <a:p>
            <a:pPr>
              <a:buNone/>
            </a:pPr>
            <a:r>
              <a:rPr lang="ru-RU" sz="2400" dirty="0" smtClean="0">
                <a:solidFill>
                  <a:srgbClr val="004200"/>
                </a:solidFill>
              </a:rPr>
              <a:t>в басне И. А. Крылова «Стрекоза и муравей»: 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     Попрыгунья Стрекоза </a:t>
            </a:r>
            <a:br>
              <a:rPr lang="ru-RU" sz="2400" dirty="0" smtClean="0"/>
            </a:br>
            <a:r>
              <a:rPr lang="ru-RU" sz="2400" dirty="0" smtClean="0"/>
              <a:t>Лето красное пропела, </a:t>
            </a:r>
            <a:br>
              <a:rPr lang="ru-RU" sz="2400" dirty="0" smtClean="0"/>
            </a:br>
            <a:r>
              <a:rPr lang="ru-RU" sz="2400" dirty="0" smtClean="0"/>
              <a:t>Оглянуться не успела, </a:t>
            </a:r>
            <a:br>
              <a:rPr lang="ru-RU" sz="2400" dirty="0" smtClean="0"/>
            </a:br>
            <a:r>
              <a:rPr lang="ru-RU" sz="2400" dirty="0" smtClean="0"/>
              <a:t>Как зима катит в глаза. 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«Кумушка, мне странно это: </a:t>
            </a:r>
            <a:br>
              <a:rPr lang="ru-RU" sz="2400" dirty="0" smtClean="0"/>
            </a:br>
            <a:r>
              <a:rPr lang="ru-RU" sz="2400" dirty="0" smtClean="0"/>
              <a:t>Да работала ль ты в лето?»- </a:t>
            </a:r>
            <a:br>
              <a:rPr lang="ru-RU" sz="2400" dirty="0" smtClean="0"/>
            </a:br>
            <a:r>
              <a:rPr lang="ru-RU" sz="2400" dirty="0" smtClean="0"/>
              <a:t>Говорит ей Муравей.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Метод ошибок (возможностей)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2800" b="1" u="sng" dirty="0" smtClean="0">
                <a:solidFill>
                  <a:srgbClr val="004200"/>
                </a:solidFill>
                <a:latin typeface="+mn-lt"/>
                <a:ea typeface="+mn-ea"/>
                <a:cs typeface="+mn-cs"/>
              </a:rPr>
              <a:t>Для </a:t>
            </a:r>
            <a:r>
              <a:rPr lang="ru-RU" sz="2800" b="1" u="sng" dirty="0">
                <a:solidFill>
                  <a:srgbClr val="004200"/>
                </a:solidFill>
                <a:latin typeface="+mn-lt"/>
                <a:ea typeface="+mn-ea"/>
                <a:cs typeface="+mn-cs"/>
              </a:rPr>
              <a:t>удачной рыбалки нужно учитывать:</a:t>
            </a:r>
          </a:p>
          <a:p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время суток, время года, вкусный завтрак</a:t>
            </a:r>
          </a:p>
          <a:p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особенности погоды, особенности моды</a:t>
            </a:r>
          </a:p>
          <a:p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удачные снасти, удобства в одежде</a:t>
            </a:r>
          </a:p>
          <a:p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природные условия на месте ловли и на месте устройства пикника</a:t>
            </a:r>
          </a:p>
          <a:p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знания о строении рыбы и её «вкусовых пристрастиях»</a:t>
            </a:r>
          </a:p>
          <a:p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знания о местах нереста и расположения ближайших магазинов «РЫБА».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Метод ситуационных задач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4329114" cy="4543444"/>
          </a:xfrm>
        </p:spPr>
        <p:txBody>
          <a:bodyPr/>
          <a:lstStyle/>
          <a:p>
            <a:r>
              <a:rPr lang="ru-RU" sz="2400" dirty="0" smtClean="0"/>
              <a:t>При этом материал осознается учащимися сразу же в тесной взаимосвязи с практической деятельностью, дальнейшими возможностями его применения, при этом дальнейшие возможности применения теории не декларируются учителем, а прогнозируются самими учениками.</a:t>
            </a:r>
          </a:p>
          <a:p>
            <a:endParaRPr lang="ru-RU" dirty="0"/>
          </a:p>
        </p:txBody>
      </p:sp>
      <p:pic>
        <p:nvPicPr>
          <p:cNvPr id="55298" name="Picture 2" descr="http://tixabimy.riesperab.dynu.com/pic/large-34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2071678"/>
            <a:ext cx="3592515" cy="37980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785786" y="1600200"/>
            <a:ext cx="7443814" cy="4525963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</a:t>
            </a:r>
            <a:r>
              <a:rPr lang="ru-RU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Не </a:t>
            </a:r>
            <a:r>
              <a:rPr lang="ru-RU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в количестве </a:t>
            </a:r>
            <a:r>
              <a:rPr lang="ru-RU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знаний заключается образование</a:t>
            </a:r>
            <a:r>
              <a:rPr lang="ru-RU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, но в полном понимании и искусном применении всего того, что знаешь</a:t>
            </a:r>
            <a:r>
              <a:rPr lang="ru-RU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>
              <a:buNone/>
            </a:pPr>
            <a:r>
              <a:rPr lang="ru-RU" dirty="0" smtClean="0">
                <a:solidFill>
                  <a:srgbClr val="004200"/>
                </a:solidFill>
                <a:latin typeface="+mn-lt"/>
                <a:ea typeface="+mn-ea"/>
                <a:cs typeface="+mn-cs"/>
              </a:rPr>
              <a:t>                        </a:t>
            </a:r>
            <a:r>
              <a:rPr lang="ru-RU" sz="2800" i="1" dirty="0" err="1" smtClean="0">
                <a:solidFill>
                  <a:srgbClr val="004200"/>
                </a:solidFill>
                <a:latin typeface="+mn-lt"/>
                <a:ea typeface="+mn-ea"/>
                <a:cs typeface="+mn-cs"/>
              </a:rPr>
              <a:t>Дистервег</a:t>
            </a:r>
            <a:r>
              <a:rPr lang="ru-RU" sz="2800" i="1" dirty="0" smtClean="0">
                <a:solidFill>
                  <a:srgbClr val="004200"/>
                </a:solidFill>
                <a:latin typeface="+mn-lt"/>
                <a:ea typeface="+mn-ea"/>
                <a:cs typeface="+mn-cs"/>
              </a:rPr>
              <a:t> Адольф Фридрих</a:t>
            </a:r>
            <a:endParaRPr lang="ru-RU" i="1" dirty="0">
              <a:solidFill>
                <a:srgbClr val="0042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857224" y="1428736"/>
            <a:ext cx="7658128" cy="1971676"/>
          </a:xfrm>
        </p:spPr>
        <p:txBody>
          <a:bodyPr/>
          <a:lstStyle/>
          <a:p>
            <a:pPr>
              <a:buNone/>
            </a:pPr>
            <a:r>
              <a:rPr lang="ru-RU" b="1" dirty="0">
                <a:solidFill>
                  <a:srgbClr val="004200"/>
                </a:solidFill>
                <a:latin typeface="+mn-lt"/>
                <a:ea typeface="+mn-ea"/>
                <a:cs typeface="+mn-cs"/>
              </a:rPr>
              <a:t>Природа так обо всем позаботилась, </a:t>
            </a:r>
            <a:r>
              <a:rPr lang="ru-RU" b="1" dirty="0" smtClean="0">
                <a:solidFill>
                  <a:srgbClr val="004200"/>
                </a:solidFill>
                <a:latin typeface="+mn-lt"/>
                <a:ea typeface="+mn-ea"/>
                <a:cs typeface="+mn-cs"/>
              </a:rPr>
              <a:t>что</a:t>
            </a:r>
          </a:p>
          <a:p>
            <a:pPr>
              <a:buNone/>
            </a:pPr>
            <a:r>
              <a:rPr lang="ru-RU" b="1" dirty="0" smtClean="0">
                <a:solidFill>
                  <a:srgbClr val="004200"/>
                </a:solidFill>
                <a:latin typeface="+mn-lt"/>
                <a:ea typeface="+mn-ea"/>
                <a:cs typeface="+mn-cs"/>
              </a:rPr>
              <a:t>повсюду </a:t>
            </a:r>
            <a:r>
              <a:rPr lang="ru-RU" b="1" dirty="0">
                <a:solidFill>
                  <a:srgbClr val="004200"/>
                </a:solidFill>
                <a:latin typeface="+mn-lt"/>
                <a:ea typeface="+mn-ea"/>
                <a:cs typeface="+mn-cs"/>
              </a:rPr>
              <a:t>ты находишь, чему учиться.</a:t>
            </a:r>
            <a:r>
              <a:rPr lang="ru-RU" b="1" dirty="0" smtClean="0">
                <a:solidFill>
                  <a:srgbClr val="004200"/>
                </a:solidFill>
              </a:rPr>
              <a:t/>
            </a:r>
            <a:br>
              <a:rPr lang="ru-RU" b="1" dirty="0" smtClean="0">
                <a:solidFill>
                  <a:srgbClr val="004200"/>
                </a:solidFill>
              </a:rPr>
            </a:br>
            <a:r>
              <a:rPr lang="ru-RU" b="1" dirty="0" smtClean="0">
                <a:solidFill>
                  <a:srgbClr val="004200"/>
                </a:solidFill>
              </a:rPr>
              <a:t>                                </a:t>
            </a:r>
            <a:r>
              <a:rPr lang="ru-RU" b="1" i="1" dirty="0" smtClean="0">
                <a:solidFill>
                  <a:srgbClr val="004200"/>
                </a:solidFill>
                <a:latin typeface="+mn-lt"/>
                <a:ea typeface="+mn-ea"/>
                <a:cs typeface="+mn-cs"/>
              </a:rPr>
              <a:t>Леонардо </a:t>
            </a:r>
            <a:r>
              <a:rPr lang="ru-RU" b="1" i="1" dirty="0">
                <a:solidFill>
                  <a:srgbClr val="004200"/>
                </a:solidFill>
                <a:latin typeface="+mn-lt"/>
                <a:ea typeface="+mn-ea"/>
                <a:cs typeface="+mn-cs"/>
              </a:rPr>
              <a:t>да Винчи</a:t>
            </a:r>
            <a:endParaRPr lang="ru-RU" b="1" dirty="0">
              <a:solidFill>
                <a:srgbClr val="0042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Практико-ориентированное обучение -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Построение учебного процесса на основе  единства эмоционально-образного и логического компонентов содержания, приобретения новых знаний  и формирования практического  опыта их использования при решении жизненно важных задач, эмоционального и познавательного насыщения творческого поиска учащихся.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Практико-ориентированные технологии</a:t>
            </a:r>
            <a:endParaRPr lang="ru-RU" sz="36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3600" dirty="0" smtClean="0">
                <a:solidFill>
                  <a:schemeClr val="bg2">
                    <a:lumMod val="10000"/>
                  </a:schemeClr>
                </a:solidFill>
              </a:rPr>
              <a:t>Некоторые методы </a:t>
            </a:r>
            <a:br>
              <a:rPr lang="ru-RU" sz="3600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3600" dirty="0" smtClean="0">
                <a:solidFill>
                  <a:schemeClr val="bg2">
                    <a:lumMod val="10000"/>
                  </a:schemeClr>
                </a:solidFill>
              </a:rPr>
              <a:t>практико-ориентированного подхода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614618"/>
          </a:xfrm>
        </p:spPr>
        <p:txBody>
          <a:bodyPr/>
          <a:lstStyle/>
          <a:p>
            <a:r>
              <a:rPr lang="ru-RU" sz="2400" dirty="0" smtClean="0"/>
              <a:t>Метод </a:t>
            </a:r>
            <a:r>
              <a:rPr lang="ru-RU" sz="2400" dirty="0" err="1" smtClean="0"/>
              <a:t>синектики</a:t>
            </a:r>
            <a:r>
              <a:rPr lang="ru-RU" sz="2400" dirty="0" smtClean="0"/>
              <a:t> (логический)</a:t>
            </a:r>
          </a:p>
          <a:p>
            <a:r>
              <a:rPr lang="ru-RU" sz="2400" dirty="0" smtClean="0"/>
              <a:t>Метод моделирования</a:t>
            </a:r>
          </a:p>
          <a:p>
            <a:r>
              <a:rPr lang="ru-RU" sz="2400" dirty="0" smtClean="0"/>
              <a:t>Метод причинно-следственного анализа</a:t>
            </a:r>
          </a:p>
          <a:p>
            <a:r>
              <a:rPr lang="ru-RU" sz="2400" dirty="0" smtClean="0"/>
              <a:t>Метод эвристических вопросов</a:t>
            </a:r>
          </a:p>
          <a:p>
            <a:r>
              <a:rPr lang="ru-RU" sz="2400" dirty="0" smtClean="0"/>
              <a:t>Метод ситуационных задач</a:t>
            </a:r>
          </a:p>
          <a:p>
            <a:r>
              <a:rPr lang="ru-RU" sz="2400" dirty="0" smtClean="0"/>
              <a:t>И другие</a:t>
            </a:r>
            <a:endParaRPr lang="ru-RU" sz="2400" dirty="0"/>
          </a:p>
        </p:txBody>
      </p:sp>
      <p:pic>
        <p:nvPicPr>
          <p:cNvPr id="34820" name="Picture 4" descr="http://pixelbrush.ru/uploads/posts/2013-08/1376379304_school_clipart_previe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3214686"/>
            <a:ext cx="3262302" cy="32623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Метод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</a:rPr>
              <a:t>синектики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471742"/>
          </a:xfrm>
        </p:spPr>
        <p:txBody>
          <a:bodyPr/>
          <a:lstStyle/>
          <a:p>
            <a:r>
              <a:rPr lang="ru-RU" dirty="0" smtClean="0"/>
              <a:t>решение творческих задач путем поиска аналогий                                                                         ( символическая аналогия- изображение поисковой задачи в виде символа или схемы; и т.д.)</a:t>
            </a:r>
            <a:endParaRPr lang="ru-RU" dirty="0"/>
          </a:p>
        </p:txBody>
      </p:sp>
      <p:pic>
        <p:nvPicPr>
          <p:cNvPr id="8" name="Picture 4" descr="http://www.razlib.ru/kulturologija/osnovy_risunka_dlja_uchashihsja_5_8_klassov/pic_3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7063" y="4643446"/>
            <a:ext cx="7942909" cy="1000132"/>
          </a:xfrm>
          <a:prstGeom prst="rect">
            <a:avLst/>
          </a:prstGeom>
          <a:noFill/>
          <a:ln w="95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4200"/>
                </a:solidFill>
              </a:rPr>
              <a:t>Метод </a:t>
            </a:r>
            <a:r>
              <a:rPr lang="ru-RU" dirty="0" err="1" smtClean="0">
                <a:solidFill>
                  <a:srgbClr val="004200"/>
                </a:solidFill>
              </a:rPr>
              <a:t>синектики</a:t>
            </a:r>
            <a:endParaRPr lang="ru-RU" dirty="0">
              <a:solidFill>
                <a:srgbClr val="0042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257296"/>
          </a:xfrm>
        </p:spPr>
        <p:txBody>
          <a:bodyPr/>
          <a:lstStyle/>
          <a:p>
            <a:r>
              <a:rPr lang="ru-RU" sz="2400" dirty="0" smtClean="0"/>
              <a:t>решение творческих задач путем поиска аналогий                                                                         ( природная аналогия - как устроены и осуществляют процессы жизнедеятельности живые системы)</a:t>
            </a:r>
            <a:endParaRPr lang="ru-RU" sz="2400" dirty="0"/>
          </a:p>
        </p:txBody>
      </p:sp>
      <p:pic>
        <p:nvPicPr>
          <p:cNvPr id="4" name="Picture 2" descr="http://birmaga.ru/dostb/%25D0%2591%25D0%25B8%25D0%25BE%25D0%25BD%25D0%25B8%25D0%25BA%25D0%25B0%20%25D0%25B1%25D0%25B5%25D1%2581%25D0%25B5%25D0%25B4%25D1%258B%20%25D0%25B4%25D0%25BB%25D1%258F%20%25D1%2583%25D1%2587%25D0%25B0%25D1%2589%25D0%25B8%25D1%2585%25D1%2581%25D1%258F%20%25D0%25BD%25D0%25B0%25D1%2587%25D0%25B0%25D0%25BB%25D1%258C%25D0%25BD%25D0%25BE%25D0%25B9%20%25D1%2588%25D0%25BA%25D0%25BE%25D0%25BB%25D1%258Bb/46948_html_m515093d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3000372"/>
            <a:ext cx="3441894" cy="319722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4714876" y="3000372"/>
            <a:ext cx="3714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Как знания о строении костей были использованы в архитектуре?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404813"/>
            <a:ext cx="8353425" cy="1069975"/>
          </a:xfrm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Метод моделирования</a:t>
            </a:r>
            <a:endParaRPr lang="ru-RU" dirty="0">
              <a:solidFill>
                <a:srgbClr val="820000"/>
              </a:solidFill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773238"/>
            <a:ext cx="8280400" cy="1655762"/>
          </a:xfrm>
        </p:spPr>
        <p:txBody>
          <a:bodyPr/>
          <a:lstStyle/>
          <a:p>
            <a:r>
              <a:rPr lang="ru-RU" dirty="0" smtClean="0"/>
              <a:t>изучение процессов и явлений с помощью схем, кратких словесных характеристик, описаний, с помощью матриц, символов;</a:t>
            </a:r>
          </a:p>
        </p:txBody>
      </p:sp>
      <p:pic>
        <p:nvPicPr>
          <p:cNvPr id="31749" name="Picture 5" descr="http://guha.webroute66.de/_overlay/dna-model-project-i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3429000"/>
            <a:ext cx="1976427" cy="2964642"/>
          </a:xfrm>
          <a:prstGeom prst="rect">
            <a:avLst/>
          </a:prstGeom>
          <a:noFill/>
        </p:spPr>
      </p:pic>
      <p:pic>
        <p:nvPicPr>
          <p:cNvPr id="31751" name="Picture 7" descr="http://kuzov-ok3.ucoz.ru/_si/0/s6796989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3429000"/>
            <a:ext cx="3800475" cy="28479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Метод причинно-следственного анализа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позволяет объяснить выявленную причину и глубже исследовать суть изучаемого явления или изменения (Например: «Почему кровь по венам ног течет к сердцу? Почему не    имеющие мышц лёгкие следуют за движением грудной клетки?»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День Победы_06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День Победы_06</Template>
  <TotalTime>296</TotalTime>
  <Words>451</Words>
  <Application>Microsoft Office PowerPoint</Application>
  <PresentationFormat>Экран (4:3)</PresentationFormat>
  <Paragraphs>63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День Победы_06</vt:lpstr>
      <vt:lpstr>Практико-ориентированный подход на уроках биологии</vt:lpstr>
      <vt:lpstr>Слайд 2</vt:lpstr>
      <vt:lpstr>Практико-ориентированное обучение - </vt:lpstr>
      <vt:lpstr>Практико-ориентированные технологии</vt:lpstr>
      <vt:lpstr> Некоторые методы  практико-ориентированного подхода</vt:lpstr>
      <vt:lpstr>Метод синектики</vt:lpstr>
      <vt:lpstr>Метод синектики</vt:lpstr>
      <vt:lpstr>Метод моделирования</vt:lpstr>
      <vt:lpstr>Метод причинно-следственного анализа</vt:lpstr>
      <vt:lpstr>Метод эвристических вопросов</vt:lpstr>
      <vt:lpstr>Метод эвристического исследования</vt:lpstr>
      <vt:lpstr>Метод эмпатии (вживания)</vt:lpstr>
      <vt:lpstr>Метод фактов</vt:lpstr>
      <vt:lpstr>Метод прогнозирования</vt:lpstr>
      <vt:lpstr>Метод ошибок (возможностей)</vt:lpstr>
      <vt:lpstr>Метод ошибок (возможностей)</vt:lpstr>
      <vt:lpstr>Метод ситуационных задач</vt:lpstr>
      <vt:lpstr>Слайд 18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Чариковы</cp:lastModifiedBy>
  <cp:revision>37</cp:revision>
  <dcterms:created xsi:type="dcterms:W3CDTF">2013-03-16T20:41:41Z</dcterms:created>
  <dcterms:modified xsi:type="dcterms:W3CDTF">2016-11-01T18:17:27Z</dcterms:modified>
</cp:coreProperties>
</file>