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4" r:id="rId4"/>
    <p:sldId id="272" r:id="rId5"/>
    <p:sldId id="270" r:id="rId6"/>
    <p:sldId id="269" r:id="rId7"/>
    <p:sldId id="265" r:id="rId8"/>
    <p:sldId id="283" r:id="rId9"/>
    <p:sldId id="267" r:id="rId10"/>
    <p:sldId id="271" r:id="rId11"/>
    <p:sldId id="259" r:id="rId12"/>
    <p:sldId id="276" r:id="rId13"/>
    <p:sldId id="279" r:id="rId14"/>
    <p:sldId id="278" r:id="rId15"/>
    <p:sldId id="277" r:id="rId16"/>
    <p:sldId id="284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AF"/>
    <a:srgbClr val="0E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6357" autoAdjust="0"/>
  </p:normalViewPr>
  <p:slideViewPr>
    <p:cSldViewPr snapToGrid="0">
      <p:cViewPr varScale="1">
        <p:scale>
          <a:sx n="83" d="100"/>
          <a:sy n="83" d="100"/>
        </p:scale>
        <p:origin x="88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694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0" y="4024544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5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" y="0"/>
            <a:ext cx="4469946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29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2" y="4586514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9" y="6062820"/>
            <a:ext cx="12700382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4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70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presentation-creation.r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5401C-12A2-4EEF-9616-F5C8BC94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2131" y="2379923"/>
            <a:ext cx="8966335" cy="1649865"/>
          </a:xfrm>
          <a:effectLst>
            <a:outerShdw blurRad="203200" dist="50800" dir="7740000" algn="tr" rotWithShape="0">
              <a:schemeClr val="bg1"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Яценко Марина Игоревна</a:t>
            </a:r>
            <a:br>
              <a:rPr lang="ru-RU" sz="9600" dirty="0"/>
            </a:br>
            <a:r>
              <a:rPr lang="ru-RU" sz="2800" dirty="0"/>
              <a:t>учитель физики и математики </a:t>
            </a:r>
            <a:br>
              <a:rPr lang="ru-RU" sz="2800" dirty="0"/>
            </a:br>
            <a:r>
              <a:rPr lang="ru-RU" sz="2800" dirty="0"/>
              <a:t>МБОУ лицей №1 г. </a:t>
            </a:r>
            <a:r>
              <a:rPr lang="ru-RU" sz="2800" dirty="0" smtClean="0"/>
              <a:t>Балтийска</a:t>
            </a:r>
            <a:br>
              <a:rPr lang="ru-RU" sz="2800" dirty="0" smtClean="0"/>
            </a:br>
            <a:r>
              <a:rPr lang="ru-RU" sz="2800" dirty="0" smtClean="0"/>
              <a:t>презентация к учебному уроку «Физика» в 8-ом классе на тему: «Работа и мощность электрического тока»</a:t>
            </a:r>
            <a:endParaRPr lang="ru-RU" sz="9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83AFC-54DD-466F-8ABF-32021D0470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36" y="5850294"/>
            <a:ext cx="1054625" cy="121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1E81A9-318A-4FBC-88D2-336FBF1C5DA0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82" y="5952931"/>
            <a:ext cx="1426897" cy="83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FE64B4-638A-4E02-AF12-3E2D77137CB0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800" y="5952931"/>
            <a:ext cx="755094" cy="808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87178" y="334979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/>
              <a:t>Приборы для измерения мощности</a:t>
            </a:r>
            <a:r>
              <a:rPr lang="ru-RU" altLang="ru-RU" dirty="0"/>
              <a:t>:</a:t>
            </a:r>
          </a:p>
        </p:txBody>
      </p:sp>
      <p:pic>
        <p:nvPicPr>
          <p:cNvPr id="12" name="Picture 3" descr="2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1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22891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23" y="1305719"/>
            <a:ext cx="2879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95600" y="2230438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b="0" dirty="0"/>
              <a:t>Вольтметр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843213" y="4941888"/>
            <a:ext cx="185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b="0" dirty="0"/>
              <a:t>Амперметр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566491" y="791774"/>
            <a:ext cx="2160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3600" b="0" dirty="0">
                <a:solidFill>
                  <a:srgbClr val="FF0066"/>
                </a:solidFill>
              </a:rPr>
              <a:t>ваттметр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91" y="5053781"/>
            <a:ext cx="216058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9" y="725145"/>
            <a:ext cx="10657114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Предположите, какая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электростанция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эффективнее….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https://kgd.ru/media/k2/galleries/91068/skver-62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6" y="2246165"/>
            <a:ext cx="4124276" cy="276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ulttourism.ru/data/photos/3/b/3b28114ffaccdb55253abf4579212e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71" y="-189472"/>
            <a:ext cx="4734857" cy="3045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c-o-k.ru/images/news/wysiwyg/cok/164/stareyshiy-vetropark-rf-stanet-turisticheskim-obektom-4.jpg?159912118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71" y="3166359"/>
            <a:ext cx="3875203" cy="31579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адпись 8"/>
          <p:cNvSpPr txBox="1"/>
          <p:nvPr/>
        </p:nvSpPr>
        <p:spPr>
          <a:xfrm>
            <a:off x="5151954" y="6226084"/>
            <a:ext cx="6071235" cy="816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n>
                  <a:noFill/>
                </a:ln>
                <a:solidFill>
                  <a:srgbClr val="2740F7"/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n>
                  <a:noFill/>
                </a:ln>
                <a:solidFill>
                  <a:srgbClr val="2740F7"/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Ушаковская</a:t>
            </a:r>
            <a:r>
              <a:rPr lang="ru-RU" sz="3600" dirty="0">
                <a:ln>
                  <a:noFill/>
                </a:ln>
                <a:solidFill>
                  <a:srgbClr val="2740F7"/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ВЭС» п. Ушаково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4"/>
          <p:cNvSpPr txBox="1"/>
          <p:nvPr/>
        </p:nvSpPr>
        <p:spPr>
          <a:xfrm>
            <a:off x="4511040" y="2631439"/>
            <a:ext cx="7137082" cy="68512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>
                <a:ln>
                  <a:noFill/>
                </a:ln>
                <a:solidFill>
                  <a:srgbClr val="2740F7"/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«Озерская ГЭС» г. Озёрск река Лава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1"/>
          <p:cNvSpPr txBox="1"/>
          <p:nvPr/>
        </p:nvSpPr>
        <p:spPr>
          <a:xfrm>
            <a:off x="0" y="5023344"/>
            <a:ext cx="6007735" cy="816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n>
                  <a:noFill/>
                </a:ln>
                <a:solidFill>
                  <a:srgbClr val="2740F7"/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«Приморская ТЭС» г. Светлый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altay/4719974/2a000001799dacef6fcba5bd13053f85d50b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11279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pkgroup.ru/wp-content/uploads/a/4/5/a45b37203309cce1f44833a778b543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4" y="0"/>
            <a:ext cx="11519557" cy="63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1577"/>
              </p:ext>
            </p:extLst>
          </p:nvPr>
        </p:nvGraphicFramePr>
        <p:xfrm>
          <a:off x="772998" y="719666"/>
          <a:ext cx="1022808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167">
                  <a:extLst>
                    <a:ext uri="{9D8B030D-6E8A-4147-A177-3AD203B41FA5}">
                      <a16:colId xmlns:a16="http://schemas.microsoft.com/office/drawing/2014/main" val="4184626371"/>
                    </a:ext>
                  </a:extLst>
                </a:gridCol>
                <a:gridCol w="1383740">
                  <a:extLst>
                    <a:ext uri="{9D8B030D-6E8A-4147-A177-3AD203B41FA5}">
                      <a16:colId xmlns:a16="http://schemas.microsoft.com/office/drawing/2014/main" val="2942015731"/>
                    </a:ext>
                  </a:extLst>
                </a:gridCol>
                <a:gridCol w="1321781">
                  <a:extLst>
                    <a:ext uri="{9D8B030D-6E8A-4147-A177-3AD203B41FA5}">
                      <a16:colId xmlns:a16="http://schemas.microsoft.com/office/drawing/2014/main" val="503050871"/>
                    </a:ext>
                  </a:extLst>
                </a:gridCol>
                <a:gridCol w="991336">
                  <a:extLst>
                    <a:ext uri="{9D8B030D-6E8A-4147-A177-3AD203B41FA5}">
                      <a16:colId xmlns:a16="http://schemas.microsoft.com/office/drawing/2014/main" val="811414803"/>
                    </a:ext>
                  </a:extLst>
                </a:gridCol>
                <a:gridCol w="1652227">
                  <a:extLst>
                    <a:ext uri="{9D8B030D-6E8A-4147-A177-3AD203B41FA5}">
                      <a16:colId xmlns:a16="http://schemas.microsoft.com/office/drawing/2014/main" val="51277284"/>
                    </a:ext>
                  </a:extLst>
                </a:gridCol>
                <a:gridCol w="1874416">
                  <a:extLst>
                    <a:ext uri="{9D8B030D-6E8A-4147-A177-3AD203B41FA5}">
                      <a16:colId xmlns:a16="http://schemas.microsoft.com/office/drawing/2014/main" val="2033705798"/>
                    </a:ext>
                  </a:extLst>
                </a:gridCol>
                <a:gridCol w="1874416">
                  <a:extLst>
                    <a:ext uri="{9D8B030D-6E8A-4147-A177-3AD203B41FA5}">
                      <a16:colId xmlns:a16="http://schemas.microsoft.com/office/drawing/2014/main" val="1933998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Бытовая техника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Мощность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Р, КВт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за Квт*ч,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кВт*ч</a:t>
                      </a:r>
                    </a:p>
                    <a:p>
                      <a:r>
                        <a:rPr lang="ru-RU" dirty="0" smtClean="0"/>
                        <a:t>А=Р*</a:t>
                      </a:r>
                      <a:r>
                        <a:rPr lang="en-US" dirty="0" smtClean="0"/>
                        <a:t>t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Счет за 1 день=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А*стоимость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Счет за месяц (30 дней)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5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Микроволновая печь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558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Телевизор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4342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 smtClean="0"/>
                        <a:t>лампочка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41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7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314474"/>
              </p:ext>
            </p:extLst>
          </p:nvPr>
        </p:nvGraphicFramePr>
        <p:xfrm>
          <a:off x="707009" y="72057"/>
          <a:ext cx="11283885" cy="6403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295">
                  <a:extLst>
                    <a:ext uri="{9D8B030D-6E8A-4147-A177-3AD203B41FA5}">
                      <a16:colId xmlns:a16="http://schemas.microsoft.com/office/drawing/2014/main" val="1417989747"/>
                    </a:ext>
                  </a:extLst>
                </a:gridCol>
                <a:gridCol w="3761295">
                  <a:extLst>
                    <a:ext uri="{9D8B030D-6E8A-4147-A177-3AD203B41FA5}">
                      <a16:colId xmlns:a16="http://schemas.microsoft.com/office/drawing/2014/main" val="285355998"/>
                    </a:ext>
                  </a:extLst>
                </a:gridCol>
                <a:gridCol w="3761295">
                  <a:extLst>
                    <a:ext uri="{9D8B030D-6E8A-4147-A177-3AD203B41FA5}">
                      <a16:colId xmlns:a16="http://schemas.microsoft.com/office/drawing/2014/main" val="1076569324"/>
                    </a:ext>
                  </a:extLst>
                </a:gridCol>
              </a:tblGrid>
              <a:tr h="356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Начало урока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Окончание урока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677034188"/>
                  </a:ext>
                </a:extLst>
              </a:tr>
              <a:tr h="913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электрического тока зависит от времени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1342553232"/>
                  </a:ext>
                </a:extLst>
              </a:tr>
              <a:tr h="713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Калининградской области есть все виды электростанций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196503633"/>
                  </a:ext>
                </a:extLst>
              </a:tr>
              <a:tr h="913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Мощность электрического тока зависит от времени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766302424"/>
                  </a:ext>
                </a:extLst>
              </a:tr>
              <a:tr h="1222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кВт=1000 Дж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1973343777"/>
                  </a:ext>
                </a:extLst>
              </a:tr>
              <a:tr h="913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электрические приборы имеют разное энергопотребление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191668403"/>
                  </a:ext>
                </a:extLst>
              </a:tr>
              <a:tr h="1181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средняя современная электрическая станция производит энергию для обеспечения 180 тысяч домов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64250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9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246933"/>
              </p:ext>
            </p:extLst>
          </p:nvPr>
        </p:nvGraphicFramePr>
        <p:xfrm>
          <a:off x="838200" y="365125"/>
          <a:ext cx="8915400" cy="136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569795459"/>
                    </a:ext>
                  </a:extLst>
                </a:gridCol>
              </a:tblGrid>
              <a:tr h="1866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двигателя подъёмной машины равна 4 кВт. 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 она может поднять на высоту 15 м в течение 2 минут?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907" marR="96907" marT="0" marB="0"/>
                </a:tc>
                <a:extLst>
                  <a:ext uri="{0D108BD9-81ED-4DB2-BD59-A6C34878D82A}">
                    <a16:rowId xmlns:a16="http://schemas.microsoft.com/office/drawing/2014/main" val="158527426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78924"/>
              </p:ext>
            </p:extLst>
          </p:nvPr>
        </p:nvGraphicFramePr>
        <p:xfrm>
          <a:off x="838200" y="1690689"/>
          <a:ext cx="9484151" cy="445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692">
                  <a:extLst>
                    <a:ext uri="{9D8B030D-6E8A-4147-A177-3AD203B41FA5}">
                      <a16:colId xmlns:a16="http://schemas.microsoft.com/office/drawing/2014/main" val="2991448981"/>
                    </a:ext>
                  </a:extLst>
                </a:gridCol>
                <a:gridCol w="1580692">
                  <a:extLst>
                    <a:ext uri="{9D8B030D-6E8A-4147-A177-3AD203B41FA5}">
                      <a16:colId xmlns:a16="http://schemas.microsoft.com/office/drawing/2014/main" val="681221408"/>
                    </a:ext>
                  </a:extLst>
                </a:gridCol>
                <a:gridCol w="6322767">
                  <a:extLst>
                    <a:ext uri="{9D8B030D-6E8A-4147-A177-3AD203B41FA5}">
                      <a16:colId xmlns:a16="http://schemas.microsoft.com/office/drawing/2014/main" val="2196784599"/>
                    </a:ext>
                  </a:extLst>
                </a:gridCol>
              </a:tblGrid>
              <a:tr h="4455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Р=4кВт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=15 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Си: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316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8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9F28181-CAC9-4755-AE9D-08F13E4BB81A}"/>
              </a:ext>
            </a:extLst>
          </p:cNvPr>
          <p:cNvSpPr/>
          <p:nvPr/>
        </p:nvSpPr>
        <p:spPr>
          <a:xfrm>
            <a:off x="112899" y="1249073"/>
            <a:ext cx="10061615" cy="4327581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68B983CA-DBC8-4CCA-AEE1-64070325D8A0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0E5856"/>
                </a:solidFill>
              </a:rPr>
              <a:t>СПАСИБО ЗА ВНИМАНИЕ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06D1C50A-7B93-45C8-AF46-F64ABAA4E34E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0E5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844" y="1129108"/>
            <a:ext cx="12003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Работа и мощность электрического тока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77725"/>
              </p:ext>
            </p:extLst>
          </p:nvPr>
        </p:nvGraphicFramePr>
        <p:xfrm>
          <a:off x="301657" y="202357"/>
          <a:ext cx="11626392" cy="640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5464">
                  <a:extLst>
                    <a:ext uri="{9D8B030D-6E8A-4147-A177-3AD203B41FA5}">
                      <a16:colId xmlns:a16="http://schemas.microsoft.com/office/drawing/2014/main" val="1417989747"/>
                    </a:ext>
                  </a:extLst>
                </a:gridCol>
                <a:gridCol w="3875464">
                  <a:extLst>
                    <a:ext uri="{9D8B030D-6E8A-4147-A177-3AD203B41FA5}">
                      <a16:colId xmlns:a16="http://schemas.microsoft.com/office/drawing/2014/main" val="285355998"/>
                    </a:ext>
                  </a:extLst>
                </a:gridCol>
                <a:gridCol w="3875464">
                  <a:extLst>
                    <a:ext uri="{9D8B030D-6E8A-4147-A177-3AD203B41FA5}">
                      <a16:colId xmlns:a16="http://schemas.microsoft.com/office/drawing/2014/main" val="1076569324"/>
                    </a:ext>
                  </a:extLst>
                </a:gridCol>
              </a:tblGrid>
              <a:tr h="334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Начало урока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Окончание урока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677034188"/>
                  </a:ext>
                </a:extLst>
              </a:tr>
              <a:tr h="931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электрического тока зависит от времени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1342553232"/>
                  </a:ext>
                </a:extLst>
              </a:tr>
              <a:tr h="727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Калининградской области есть все виды электростанций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196503633"/>
                  </a:ext>
                </a:extLst>
              </a:tr>
              <a:tr h="931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Мощность электрического тока зависит от времени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766302424"/>
                  </a:ext>
                </a:extLst>
              </a:tr>
              <a:tr h="124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кВт=1000 Дж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1973343777"/>
                  </a:ext>
                </a:extLst>
              </a:tr>
              <a:tr h="931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электрические приборы имеют разное энергопотребление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191668403"/>
                  </a:ext>
                </a:extLst>
              </a:tr>
              <a:tr h="1242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средняя современная электрическая станция производит энергию для обеспечения 180 тысяч домов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/>
                </a:tc>
                <a:extLst>
                  <a:ext uri="{0D108BD9-81ED-4DB2-BD59-A6C34878D82A}">
                    <a16:rowId xmlns:a16="http://schemas.microsoft.com/office/drawing/2014/main" val="364250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Инструктаж по технике безопасности</a:t>
            </a:r>
            <a:endParaRPr lang="ru-RU" dirty="0"/>
          </a:p>
        </p:txBody>
      </p:sp>
      <p:pic>
        <p:nvPicPr>
          <p:cNvPr id="2050" name="Picture 2" descr="http://kontora-art.ru/s_img/259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21" y="1861939"/>
            <a:ext cx="5892145" cy="45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5" y="215170"/>
            <a:ext cx="6991271" cy="2678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608" y="3318235"/>
            <a:ext cx="256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Показания амперметра:</a:t>
            </a:r>
          </a:p>
          <a:p>
            <a:r>
              <a:rPr lang="ru-RU" dirty="0" smtClean="0"/>
              <a:t>Показания вольтметра: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44726" y="2894029"/>
            <a:ext cx="7582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Чему равно напряжение 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концах участка цепи?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6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88369"/>
              </p:ext>
            </p:extLst>
          </p:nvPr>
        </p:nvGraphicFramePr>
        <p:xfrm>
          <a:off x="1229756" y="585346"/>
          <a:ext cx="142875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Microsoft Equation 3.0" r:id="rId3" imgW="444307" imgH="418918" progId="Equation.3">
                  <p:embed/>
                </p:oleObj>
              </mc:Choice>
              <mc:Fallback>
                <p:oleObj name="Microsoft Equation 3.0" r:id="rId3" imgW="444307" imgH="418918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756" y="585346"/>
                        <a:ext cx="142875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20270"/>
              </p:ext>
            </p:extLst>
          </p:nvPr>
        </p:nvGraphicFramePr>
        <p:xfrm>
          <a:off x="3003485" y="949677"/>
          <a:ext cx="7747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Microsoft Equation 3.0" r:id="rId5" imgW="190417" imgH="152334" progId="Equation.3">
                  <p:embed/>
                </p:oleObj>
              </mc:Choice>
              <mc:Fallback>
                <p:oleObj name="Microsoft Equation 3.0" r:id="rId5" imgW="190417" imgH="152334" progId="Equation.3">
                  <p:embed/>
                  <p:pic>
                    <p:nvPicPr>
                      <p:cNvPr id="20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485" y="949677"/>
                        <a:ext cx="7747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53557"/>
              </p:ext>
            </p:extLst>
          </p:nvPr>
        </p:nvGraphicFramePr>
        <p:xfrm>
          <a:off x="4310554" y="830614"/>
          <a:ext cx="22526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Microsoft Equation 3.0" r:id="rId7" imgW="571252" imgH="203112" progId="Equation.3">
                  <p:embed/>
                </p:oleObj>
              </mc:Choice>
              <mc:Fallback>
                <p:oleObj name="Microsoft Equation 3.0" r:id="rId7" imgW="571252" imgH="203112" progId="Equation.3">
                  <p:embed/>
                  <p:pic>
                    <p:nvPicPr>
                      <p:cNvPr id="20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554" y="830614"/>
                        <a:ext cx="22526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01185"/>
              </p:ext>
            </p:extLst>
          </p:nvPr>
        </p:nvGraphicFramePr>
        <p:xfrm>
          <a:off x="3837787" y="2116042"/>
          <a:ext cx="15573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Microsoft Equation 3.0" r:id="rId9" imgW="469696" imgH="203112" progId="Equation.3">
                  <p:embed/>
                </p:oleObj>
              </mc:Choice>
              <mc:Fallback>
                <p:oleObj name="Microsoft Equation 3.0" r:id="rId9" imgW="469696" imgH="203112" progId="Equation.3">
                  <p:embed/>
                  <p:pic>
                    <p:nvPicPr>
                      <p:cNvPr id="20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87" y="2116042"/>
                        <a:ext cx="15573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>
            <a:off x="4556854" y="2097669"/>
            <a:ext cx="928687" cy="92868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stCxn id="9" idx="7"/>
          </p:cNvCxnSpPr>
          <p:nvPr/>
        </p:nvCxnSpPr>
        <p:spPr>
          <a:xfrm flipV="1">
            <a:off x="5349538" y="1568802"/>
            <a:ext cx="764654" cy="664870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766999"/>
              </p:ext>
            </p:extLst>
          </p:nvPr>
        </p:nvGraphicFramePr>
        <p:xfrm>
          <a:off x="4771959" y="3044729"/>
          <a:ext cx="4984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Microsoft Equation 3.0" r:id="rId11" imgW="139639" imgH="203112" progId="Equation.3">
                  <p:embed/>
                </p:oleObj>
              </mc:Choice>
              <mc:Fallback>
                <p:oleObj name="Microsoft Equation 3.0" r:id="rId11" imgW="139639" imgH="203112" progId="Equation.3">
                  <p:embed/>
                  <p:pic>
                    <p:nvPicPr>
                      <p:cNvPr id="20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959" y="3044729"/>
                        <a:ext cx="49847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00438" y="3714750"/>
            <a:ext cx="4071937" cy="128587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3571875" y="3857625"/>
          <a:ext cx="37147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Microsoft Equation 3.0" r:id="rId13" imgW="685502" imgH="177723" progId="Equation.3">
                  <p:embed/>
                </p:oleObj>
              </mc:Choice>
              <mc:Fallback>
                <p:oleObj name="Microsoft Equation 3.0" r:id="rId13" imgW="685502" imgH="177723" progId="Equation.3">
                  <p:embed/>
                  <p:pic>
                    <p:nvPicPr>
                      <p:cNvPr id="20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857625"/>
                        <a:ext cx="37147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1357313" y="5143500"/>
            <a:ext cx="606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измерения работы в СИ: Джоуль</a:t>
            </a:r>
          </a:p>
          <a:p>
            <a:pPr eaLnBrk="1" hangingPunct="1"/>
            <a:r>
              <a:rPr lang="ru-RU" altLang="ru-RU" dirty="0"/>
              <a:t>			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45398"/>
              </p:ext>
            </p:extLst>
          </p:nvPr>
        </p:nvGraphicFramePr>
        <p:xfrm>
          <a:off x="4512592" y="5606987"/>
          <a:ext cx="37957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Microsoft Equation 3.0" r:id="rId15" imgW="1079032" imgH="203112" progId="Equation.3">
                  <p:embed/>
                </p:oleObj>
              </mc:Choice>
              <mc:Fallback>
                <p:oleObj name="Microsoft Equation 3.0" r:id="rId15" imgW="1079032" imgH="203112" progId="Equation.3">
                  <p:embed/>
                  <p:pic>
                    <p:nvPicPr>
                      <p:cNvPr id="205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592" y="5606987"/>
                        <a:ext cx="37957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8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1D216F9-5F72-47B0-8A58-43ABEC5F8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057" y="1550420"/>
            <a:ext cx="3976914" cy="3757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F11EC634-2553-448B-B525-988F4000C222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r="14825"/>
          <a:stretch>
            <a:fillRect/>
          </a:stretch>
        </p:blipFill>
        <p:spPr bwMode="auto">
          <a:xfrm>
            <a:off x="2901744" y="926876"/>
            <a:ext cx="630555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33500" y="81531"/>
            <a:ext cx="10657114" cy="1325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Счетчик электрической энергии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56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03.kakprosto.ru/images/article/2018/10/19/107786_5bc9e0b3d6bb85bc9e0b3d6bf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3" y="303082"/>
            <a:ext cx="5842392" cy="39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4083" y="4345756"/>
            <a:ext cx="273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Томас Эдисон (1847-1931)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25385" y="772998"/>
            <a:ext cx="5321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1881 году был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запатентован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счетчик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Томаса Эдисона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5928"/>
              </p:ext>
            </p:extLst>
          </p:nvPr>
        </p:nvGraphicFramePr>
        <p:xfrm>
          <a:off x="2249733" y="638568"/>
          <a:ext cx="146685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3" imgW="482391" imgH="418918" progId="Equation.3">
                  <p:embed/>
                </p:oleObj>
              </mc:Choice>
              <mc:Fallback>
                <p:oleObj name="Формула" r:id="rId3" imgW="482391" imgH="418918" progId="Equation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733" y="638568"/>
                        <a:ext cx="146685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85084"/>
              </p:ext>
            </p:extLst>
          </p:nvPr>
        </p:nvGraphicFramePr>
        <p:xfrm>
          <a:off x="5356864" y="817153"/>
          <a:ext cx="27860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Microsoft Equation 3.0" r:id="rId5" imgW="685502" imgH="177723" progId="Equation.3">
                  <p:embed/>
                </p:oleObj>
              </mc:Choice>
              <mc:Fallback>
                <p:oleObj name="Microsoft Equation 3.0" r:id="rId5" imgW="685502" imgH="177723" progId="Equation.3">
                  <p:embed/>
                  <p:pic>
                    <p:nvPicPr>
                      <p:cNvPr id="307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864" y="817153"/>
                        <a:ext cx="278606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195594" y="2184450"/>
            <a:ext cx="3455987" cy="1430337"/>
            <a:chOff x="1837" y="1979"/>
            <a:chExt cx="2177" cy="901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835" y="1979"/>
              <a:ext cx="117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ru-RU" sz="5400" b="0" i="1" dirty="0">
                  <a:latin typeface="Times New Roman" panose="02020603050405020304" pitchFamily="18" charset="0"/>
                </a:rPr>
                <a:t>U</a:t>
              </a:r>
              <a:r>
                <a:rPr lang="ru-RU" altLang="ru-RU" sz="3200" b="0" dirty="0"/>
                <a:t>•</a:t>
              </a:r>
              <a:r>
                <a:rPr lang="en-US" altLang="ru-RU" sz="5400" b="0" i="1" dirty="0">
                  <a:latin typeface="Times New Roman" panose="02020603050405020304" pitchFamily="18" charset="0"/>
                </a:rPr>
                <a:t>I</a:t>
              </a:r>
              <a:r>
                <a:rPr lang="ru-RU" altLang="ru-RU" sz="2800" b="0" dirty="0">
                  <a:latin typeface="Times New Roman" panose="02020603050405020304" pitchFamily="18" charset="0"/>
                </a:rPr>
                <a:t>•</a:t>
              </a:r>
              <a:r>
                <a:rPr lang="en-US" altLang="ru-RU" sz="5400" b="0" i="1" dirty="0">
                  <a:latin typeface="Times New Roman" panose="02020603050405020304" pitchFamily="18" charset="0"/>
                </a:rPr>
                <a:t>t</a:t>
              </a:r>
              <a:endParaRPr lang="ru-RU" altLang="ru-RU" sz="5400" b="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837" y="2174"/>
              <a:ext cx="73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ru-RU" altLang="ru-RU" sz="5400" b="0" i="1" dirty="0">
                  <a:latin typeface="Times New Roman" panose="02020603050405020304" pitchFamily="18" charset="0"/>
                </a:rPr>
                <a:t>Р</a:t>
              </a:r>
              <a:r>
                <a:rPr lang="ru-RU" altLang="ru-RU" sz="5400" i="1" dirty="0"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653" y="2478"/>
              <a:ext cx="13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140" y="2304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ru-RU" sz="5400" b="0" i="1">
                  <a:latin typeface="Times New Roman" panose="02020603050405020304" pitchFamily="18" charset="0"/>
                </a:rPr>
                <a:t>t</a:t>
              </a:r>
              <a:endParaRPr lang="ru-RU" altLang="ru-RU" sz="5400" b="0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4841956" y="2515165"/>
            <a:ext cx="431800" cy="2873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4235531" y="3070225"/>
            <a:ext cx="431800" cy="2873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877639" y="2468530"/>
            <a:ext cx="2900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5400" i="1" dirty="0">
                <a:latin typeface="Times New Roman" panose="02020603050405020304" pitchFamily="18" charset="0"/>
              </a:rPr>
              <a:t>Р = </a:t>
            </a:r>
            <a:r>
              <a:rPr lang="en-US" altLang="ru-RU" sz="5400" i="1" dirty="0">
                <a:latin typeface="Times New Roman" panose="02020603050405020304" pitchFamily="18" charset="0"/>
              </a:rPr>
              <a:t>U</a:t>
            </a:r>
            <a:r>
              <a:rPr lang="ru-RU" altLang="ru-RU" sz="3200" dirty="0"/>
              <a:t>•</a:t>
            </a:r>
            <a:r>
              <a:rPr lang="en-US" altLang="ru-RU" sz="5400" i="1" dirty="0">
                <a:latin typeface="Times New Roman" panose="02020603050405020304" pitchFamily="18" charset="0"/>
              </a:rPr>
              <a:t>I</a:t>
            </a:r>
            <a:endParaRPr lang="ru-RU" altLang="ru-RU" sz="5400" i="1" dirty="0"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25787" y="2435274"/>
            <a:ext cx="2736850" cy="108267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1416924" y="3898867"/>
            <a:ext cx="6069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измерения мощности в СИ: Ватт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56864" y="4807015"/>
            <a:ext cx="241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Вт = 1 В•1 А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065668" y="5440886"/>
            <a:ext cx="34250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Вт*ч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3600 Дж</a:t>
            </a:r>
          </a:p>
          <a:p>
            <a:pPr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Квт*ч=3600000Дж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286</Words>
  <Application>Microsoft Office PowerPoint</Application>
  <PresentationFormat>Широкоэкранный</PresentationFormat>
  <Paragraphs>110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Times New Roman</vt:lpstr>
      <vt:lpstr>Тема Office</vt:lpstr>
      <vt:lpstr>Microsoft Equation 3.0</vt:lpstr>
      <vt:lpstr>Формула</vt:lpstr>
      <vt:lpstr>   Яценко Марина Игоревна учитель физики и математики  МБОУ лицей №1 г. Балтийска презентация к учебному уроку «Физика» в 8-ом классе на тему: «Работа и мощность электрического тока»</vt:lpstr>
      <vt:lpstr>Презентация PowerPoint</vt:lpstr>
      <vt:lpstr>Презентация PowerPoint</vt:lpstr>
      <vt:lpstr>Инструктаж по технике безопасности</vt:lpstr>
      <vt:lpstr>Презентация PowerPoint</vt:lpstr>
      <vt:lpstr>Презентация PowerPoint</vt:lpstr>
      <vt:lpstr>Счетчик электрической энергии </vt:lpstr>
      <vt:lpstr>Презентация PowerPoint</vt:lpstr>
      <vt:lpstr>Презентация PowerPoint</vt:lpstr>
      <vt:lpstr>Презентация PowerPoint</vt:lpstr>
      <vt:lpstr>Предположите, какая электростанция  эффективнее….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Яценко Марина Игоревна</cp:lastModifiedBy>
  <cp:revision>39</cp:revision>
  <dcterms:created xsi:type="dcterms:W3CDTF">2021-05-07T13:17:58Z</dcterms:created>
  <dcterms:modified xsi:type="dcterms:W3CDTF">2023-06-05T09:18:17Z</dcterms:modified>
</cp:coreProperties>
</file>