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79" r:id="rId4"/>
    <p:sldId id="288" r:id="rId5"/>
    <p:sldId id="257" r:id="rId6"/>
    <p:sldId id="292" r:id="rId7"/>
    <p:sldId id="262" r:id="rId8"/>
    <p:sldId id="261" r:id="rId9"/>
    <p:sldId id="289" r:id="rId10"/>
    <p:sldId id="264" r:id="rId11"/>
    <p:sldId id="293" r:id="rId12"/>
    <p:sldId id="263" r:id="rId13"/>
    <p:sldId id="277" r:id="rId14"/>
    <p:sldId id="265" r:id="rId15"/>
    <p:sldId id="290" r:id="rId16"/>
    <p:sldId id="268" r:id="rId17"/>
    <p:sldId id="269" r:id="rId18"/>
    <p:sldId id="280" r:id="rId19"/>
    <p:sldId id="281" r:id="rId20"/>
    <p:sldId id="283" r:id="rId21"/>
    <p:sldId id="282" r:id="rId22"/>
    <p:sldId id="284" r:id="rId23"/>
    <p:sldId id="285" r:id="rId24"/>
    <p:sldId id="270" r:id="rId25"/>
    <p:sldId id="271" r:id="rId26"/>
    <p:sldId id="294" r:id="rId27"/>
    <p:sldId id="287" r:id="rId28"/>
    <p:sldId id="295" r:id="rId29"/>
    <p:sldId id="272" r:id="rId30"/>
    <p:sldId id="266"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24.05.2020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24.05.2020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24.05.2020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24.05.2020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24.05.2020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24.05.2020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света\Desktop\Egorova_Irina_g._Cheboksary.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extBox 4"/>
          <p:cNvSpPr txBox="1"/>
          <p:nvPr/>
        </p:nvSpPr>
        <p:spPr>
          <a:xfrm>
            <a:off x="0" y="0"/>
            <a:ext cx="6458756" cy="2123658"/>
          </a:xfrm>
          <a:prstGeom prst="rect">
            <a:avLst/>
          </a:prstGeom>
          <a:noFill/>
        </p:spPr>
        <p:txBody>
          <a:bodyPr wrap="none" rtlCol="0">
            <a:spAutoFit/>
          </a:bodyPr>
          <a:lstStyle/>
          <a:p>
            <a:r>
              <a:rPr lang="ru-RU" sz="6600" b="1" dirty="0" smtClean="0"/>
              <a:t>Память о героях </a:t>
            </a:r>
          </a:p>
          <a:p>
            <a:r>
              <a:rPr lang="ru-RU" sz="6600" b="1" dirty="0" smtClean="0"/>
              <a:t>Великой Победы</a:t>
            </a:r>
            <a:endParaRPr lang="ru-RU" sz="66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 чему призывает автор в этом отрывке?</a:t>
            </a:r>
            <a:br>
              <a:rPr lang="ru-RU" dirty="0" smtClean="0"/>
            </a:br>
            <a:endParaRPr lang="ru-RU" dirty="0"/>
          </a:p>
        </p:txBody>
      </p:sp>
      <p:sp>
        <p:nvSpPr>
          <p:cNvPr id="3" name="Содержимое 2"/>
          <p:cNvSpPr>
            <a:spLocks noGrp="1"/>
          </p:cNvSpPr>
          <p:nvPr>
            <p:ph idx="1"/>
          </p:nvPr>
        </p:nvSpPr>
        <p:spPr/>
        <p:txBody>
          <a:bodyPr>
            <a:normAutofit fontScale="40000" lnSpcReduction="20000"/>
          </a:bodyPr>
          <a:lstStyle/>
          <a:p>
            <a:r>
              <a:rPr lang="ru-RU" sz="5900" b="1" dirty="0" smtClean="0"/>
              <a:t>Хлебом и песней,</a:t>
            </a:r>
            <a:br>
              <a:rPr lang="ru-RU" sz="5900" b="1" dirty="0" smtClean="0"/>
            </a:br>
            <a:r>
              <a:rPr lang="ru-RU" sz="5900" b="1" dirty="0" smtClean="0"/>
              <a:t>Мечтой и стихами,</a:t>
            </a:r>
            <a:br>
              <a:rPr lang="ru-RU" sz="5900" b="1" dirty="0" smtClean="0"/>
            </a:br>
            <a:r>
              <a:rPr lang="ru-RU" sz="5900" b="1" dirty="0" smtClean="0"/>
              <a:t>жизнью просторной,</a:t>
            </a:r>
            <a:br>
              <a:rPr lang="ru-RU" sz="5900" b="1" dirty="0" smtClean="0"/>
            </a:br>
            <a:r>
              <a:rPr lang="ru-RU" sz="5900" b="1" dirty="0" smtClean="0"/>
              <a:t>каждой секундой,</a:t>
            </a:r>
            <a:br>
              <a:rPr lang="ru-RU" sz="5900" b="1" dirty="0" smtClean="0"/>
            </a:br>
            <a:r>
              <a:rPr lang="ru-RU" sz="5900" b="1" dirty="0" smtClean="0"/>
              <a:t>каждым дыханьем</a:t>
            </a:r>
            <a:br>
              <a:rPr lang="ru-RU" sz="5900" b="1" dirty="0" smtClean="0"/>
            </a:br>
            <a:r>
              <a:rPr lang="ru-RU" sz="5900" b="1" dirty="0" smtClean="0"/>
              <a:t>будьте</a:t>
            </a:r>
            <a:br>
              <a:rPr lang="ru-RU" sz="5900" b="1" dirty="0" smtClean="0"/>
            </a:br>
            <a:r>
              <a:rPr lang="ru-RU" sz="5900" b="1" dirty="0" smtClean="0"/>
              <a:t>достойны!</a:t>
            </a:r>
          </a:p>
          <a:p>
            <a:pPr>
              <a:buNone/>
            </a:pPr>
            <a:r>
              <a:rPr lang="ru-RU" sz="5900" b="1" dirty="0" smtClean="0"/>
              <a:t>      Люди!</a:t>
            </a:r>
            <a:br>
              <a:rPr lang="ru-RU" sz="5900" b="1" dirty="0" smtClean="0"/>
            </a:br>
            <a:r>
              <a:rPr lang="ru-RU" sz="5900" b="1" dirty="0" smtClean="0"/>
              <a:t>Покуда сердца стучатся,—</a:t>
            </a:r>
            <a:br>
              <a:rPr lang="ru-RU" sz="5900" b="1" dirty="0" smtClean="0"/>
            </a:br>
            <a:r>
              <a:rPr lang="ru-RU" sz="5900" b="1" dirty="0" smtClean="0"/>
              <a:t>помните!</a:t>
            </a:r>
            <a:br>
              <a:rPr lang="ru-RU" sz="5900" b="1" dirty="0" smtClean="0"/>
            </a:br>
            <a:r>
              <a:rPr lang="ru-RU" sz="5900" b="1" dirty="0" smtClean="0"/>
              <a:t>Какою</a:t>
            </a:r>
            <a:br>
              <a:rPr lang="ru-RU" sz="5900" b="1" dirty="0" smtClean="0"/>
            </a:br>
            <a:r>
              <a:rPr lang="ru-RU" sz="5900" b="1" dirty="0" smtClean="0"/>
              <a:t>ценой</a:t>
            </a:r>
            <a:br>
              <a:rPr lang="ru-RU" sz="5900" b="1" dirty="0" smtClean="0"/>
            </a:br>
            <a:r>
              <a:rPr lang="ru-RU" sz="5900" b="1" dirty="0" smtClean="0"/>
              <a:t>завоевано счастье,—</a:t>
            </a:r>
            <a:br>
              <a:rPr lang="ru-RU" sz="5900" b="1" dirty="0" smtClean="0"/>
            </a:br>
            <a:r>
              <a:rPr lang="ru-RU" sz="5900" b="1" dirty="0" smtClean="0"/>
              <a:t>пожалуйста, помните!</a:t>
            </a:r>
          </a:p>
          <a:p>
            <a:pPr>
              <a:buNone/>
            </a:pPr>
            <a:r>
              <a:rPr lang="ru-RU" dirty="0" smtClean="0"/>
              <a:t> </a:t>
            </a:r>
          </a:p>
          <a:p>
            <a:endParaRPr lang="ru-RU" dirty="0"/>
          </a:p>
        </p:txBody>
      </p:sp>
      <p:pic>
        <p:nvPicPr>
          <p:cNvPr id="19459" name="Picture 3" descr="C:\Users\света\Desktop\72c38998ba5a17c.jpg"/>
          <p:cNvPicPr>
            <a:picLocks noChangeAspect="1" noChangeArrowheads="1"/>
          </p:cNvPicPr>
          <p:nvPr/>
        </p:nvPicPr>
        <p:blipFill>
          <a:blip r:embed="rId2" cstate="print"/>
          <a:srcRect/>
          <a:stretch>
            <a:fillRect/>
          </a:stretch>
        </p:blipFill>
        <p:spPr bwMode="auto">
          <a:xfrm>
            <a:off x="4897173" y="1628800"/>
            <a:ext cx="4246827" cy="238884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002060"/>
                </a:solidFill>
              </a:rPr>
              <a:t>Какой ценой завоевано счастье</a:t>
            </a:r>
            <a:endParaRPr lang="ru-RU" dirty="0">
              <a:solidFill>
                <a:srgbClr val="002060"/>
              </a:solidFill>
            </a:endParaRPr>
          </a:p>
        </p:txBody>
      </p:sp>
      <p:pic>
        <p:nvPicPr>
          <p:cNvPr id="44034" name="Picture 2" descr="C:\Users\света\Desktop\s1200.jpg"/>
          <p:cNvPicPr>
            <a:picLocks noGrp="1" noChangeAspect="1" noChangeArrowheads="1"/>
          </p:cNvPicPr>
          <p:nvPr>
            <p:ph idx="1"/>
          </p:nvPr>
        </p:nvPicPr>
        <p:blipFill>
          <a:blip r:embed="rId2" cstate="print"/>
          <a:srcRect/>
          <a:stretch>
            <a:fillRect/>
          </a:stretch>
        </p:blipFill>
        <p:spPr bwMode="auto">
          <a:xfrm>
            <a:off x="1259632" y="1628800"/>
            <a:ext cx="7121764" cy="4525963"/>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b="1" dirty="0" smtClean="0"/>
              <a:t>Николай Гастелло</a:t>
            </a:r>
            <a:endParaRPr lang="ru-RU" dirty="0"/>
          </a:p>
        </p:txBody>
      </p:sp>
      <p:sp>
        <p:nvSpPr>
          <p:cNvPr id="5" name="Содержимое 4"/>
          <p:cNvSpPr>
            <a:spLocks noGrp="1"/>
          </p:cNvSpPr>
          <p:nvPr>
            <p:ph sz="half" idx="1"/>
          </p:nvPr>
        </p:nvSpPr>
        <p:spPr/>
        <p:txBody>
          <a:bodyPr>
            <a:normAutofit fontScale="70000" lnSpcReduction="20000"/>
          </a:bodyPr>
          <a:lstStyle/>
          <a:p>
            <a:r>
              <a:rPr lang="ru-RU" dirty="0" smtClean="0"/>
              <a:t>Дело было на дороге между белорусскими городами Молодечно и Радошковичи. Но колонна хорошо охранялась вражеской артиллерией. Завязался бой. Самолет Гастелло был подбит из зенитки. Снаряд повредил топливный бак, машина загорелась. Летчик мог катапультироваться, но он решил исполнить воинский долг до конца. Николай Гастелло направил горящую машину прямо на колонну врага. Это был первый огненный таран в Великой Отечественной войне.</a:t>
            </a:r>
            <a:endParaRPr lang="ru-RU" dirty="0"/>
          </a:p>
        </p:txBody>
      </p:sp>
      <p:pic>
        <p:nvPicPr>
          <p:cNvPr id="23554" name="Picture 2" descr="C:\Users\света\Desktop\d1fc32c6576eba33904a8f59d635f13a372613c8.jpg"/>
          <p:cNvPicPr>
            <a:picLocks noGrp="1" noChangeAspect="1" noChangeArrowheads="1"/>
          </p:cNvPicPr>
          <p:nvPr>
            <p:ph sz="half" idx="2"/>
          </p:nvPr>
        </p:nvPicPr>
        <p:blipFill>
          <a:blip r:embed="rId2" cstate="print"/>
          <a:srcRect/>
          <a:stretch>
            <a:fillRect/>
          </a:stretch>
        </p:blipFill>
        <p:spPr bwMode="auto">
          <a:xfrm>
            <a:off x="4716016" y="1196752"/>
            <a:ext cx="3735823" cy="5341059"/>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света\Desktop\Kolihmatov-fedor.jpg"/>
          <p:cNvPicPr>
            <a:picLocks noChangeAspect="1" noChangeArrowheads="1"/>
          </p:cNvPicPr>
          <p:nvPr/>
        </p:nvPicPr>
        <p:blipFill>
          <a:blip r:embed="rId2" cstate="print"/>
          <a:srcRect/>
          <a:stretch>
            <a:fillRect/>
          </a:stretch>
        </p:blipFill>
        <p:spPr bwMode="auto">
          <a:xfrm>
            <a:off x="683568" y="980728"/>
            <a:ext cx="3600400" cy="4795078"/>
          </a:xfrm>
          <a:prstGeom prst="rect">
            <a:avLst/>
          </a:prstGeom>
          <a:noFill/>
        </p:spPr>
      </p:pic>
      <p:sp>
        <p:nvSpPr>
          <p:cNvPr id="3" name="Прямоугольник 2"/>
          <p:cNvSpPr/>
          <p:nvPr/>
        </p:nvSpPr>
        <p:spPr>
          <a:xfrm>
            <a:off x="4788024" y="548680"/>
            <a:ext cx="2975173" cy="954107"/>
          </a:xfrm>
          <a:prstGeom prst="rect">
            <a:avLst/>
          </a:prstGeom>
        </p:spPr>
        <p:txBody>
          <a:bodyPr wrap="none">
            <a:spAutoFit/>
          </a:bodyPr>
          <a:lstStyle/>
          <a:p>
            <a:pPr fontAlgn="base"/>
            <a:r>
              <a:rPr lang="ru-RU" sz="2800" b="1" dirty="0" err="1" smtClean="0"/>
              <a:t>Колыхматов</a:t>
            </a:r>
            <a:r>
              <a:rPr lang="ru-RU" sz="2800" b="1" dirty="0" smtClean="0"/>
              <a:t> </a:t>
            </a:r>
          </a:p>
          <a:p>
            <a:pPr fontAlgn="base"/>
            <a:r>
              <a:rPr lang="ru-RU" sz="2800" b="1" dirty="0" smtClean="0"/>
              <a:t>Федор Антонович</a:t>
            </a:r>
            <a:endParaRPr lang="ru-RU" sz="2800" b="1" dirty="0"/>
          </a:p>
        </p:txBody>
      </p:sp>
      <p:sp>
        <p:nvSpPr>
          <p:cNvPr id="4" name="Прямоугольник 3"/>
          <p:cNvSpPr/>
          <p:nvPr/>
        </p:nvSpPr>
        <p:spPr>
          <a:xfrm>
            <a:off x="4716016" y="1700808"/>
            <a:ext cx="3600400" cy="4524315"/>
          </a:xfrm>
          <a:prstGeom prst="rect">
            <a:avLst/>
          </a:prstGeom>
        </p:spPr>
        <p:txBody>
          <a:bodyPr wrap="square">
            <a:spAutoFit/>
          </a:bodyPr>
          <a:lstStyle/>
          <a:p>
            <a:r>
              <a:rPr lang="ru-RU" sz="2400" dirty="0" smtClean="0"/>
              <a:t>2 июля 1944 года на шоссе Могилев — Минск, отражая контратаку неприятеля, наш земляк прямой наводкой на расстоянии до 50-75 м стрелял по врагу. </a:t>
            </a:r>
          </a:p>
          <a:p>
            <a:r>
              <a:rPr lang="ru-RU" sz="2400" dirty="0" smtClean="0"/>
              <a:t>В этом сражении им было уничтожено более 60 гитлеровцев, один средний танк и две автомашины.</a:t>
            </a:r>
            <a:endParaRPr lang="ru-RU"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Андрей </a:t>
            </a:r>
            <a:r>
              <a:rPr lang="ru-RU" b="1" dirty="0" err="1" smtClean="0"/>
              <a:t>Корзун</a:t>
            </a:r>
            <a:endParaRPr lang="ru-RU" dirty="0"/>
          </a:p>
        </p:txBody>
      </p:sp>
      <p:sp>
        <p:nvSpPr>
          <p:cNvPr id="3" name="Содержимое 2"/>
          <p:cNvSpPr>
            <a:spLocks noGrp="1"/>
          </p:cNvSpPr>
          <p:nvPr>
            <p:ph sz="half" idx="1"/>
          </p:nvPr>
        </p:nvSpPr>
        <p:spPr/>
        <p:txBody>
          <a:bodyPr>
            <a:normAutofit fontScale="62500" lnSpcReduction="20000"/>
          </a:bodyPr>
          <a:lstStyle/>
          <a:p>
            <a:r>
              <a:rPr lang="ru-RU" dirty="0" smtClean="0"/>
              <a:t>5 ноября 1943 года, во время очередного сражения, его батарея попала под ожесточенный огонь противника. </a:t>
            </a:r>
            <a:r>
              <a:rPr lang="ru-RU" dirty="0" err="1" smtClean="0"/>
              <a:t>Корзун</a:t>
            </a:r>
            <a:r>
              <a:rPr lang="ru-RU" dirty="0" smtClean="0"/>
              <a:t> был серьезно ранен. Несмотря на жуткую боль, он увидел, что подожжены пороховые заряды и склад с боеприпасами может взлететь на воздух. Собрав последние силы, Андрей дополз до полыхавшего огня. Но снять шинель, чтобы накрыть огонь, уже не мог. Теряя сознание, он сделал последнее усилие и накрыл огонь своим телом. Взрыва удалось избежать ценой жизни храброго артиллериста.</a:t>
            </a:r>
            <a:endParaRPr lang="ru-RU" dirty="0"/>
          </a:p>
        </p:txBody>
      </p:sp>
      <p:pic>
        <p:nvPicPr>
          <p:cNvPr id="21505" name="Picture 1" descr="C:\Users\света\Desktop\04-TihonenkoAndreyYakov_GSS.jpg"/>
          <p:cNvPicPr>
            <a:picLocks noGrp="1" noChangeAspect="1" noChangeArrowheads="1"/>
          </p:cNvPicPr>
          <p:nvPr>
            <p:ph sz="half" idx="2"/>
          </p:nvPr>
        </p:nvPicPr>
        <p:blipFill>
          <a:blip r:embed="rId2" cstate="print"/>
          <a:srcRect/>
          <a:stretch>
            <a:fillRect/>
          </a:stretch>
        </p:blipFill>
        <p:spPr bwMode="auto">
          <a:xfrm>
            <a:off x="4932040" y="1124744"/>
            <a:ext cx="3643960" cy="5043544"/>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a:r>
            <a:br>
              <a:rPr lang="ru-RU" dirty="0" smtClean="0"/>
            </a:br>
            <a:endParaRPr lang="ru-RU" dirty="0"/>
          </a:p>
        </p:txBody>
      </p:sp>
      <p:sp>
        <p:nvSpPr>
          <p:cNvPr id="3" name="Содержимое 2"/>
          <p:cNvSpPr>
            <a:spLocks noGrp="1"/>
          </p:cNvSpPr>
          <p:nvPr>
            <p:ph idx="1"/>
          </p:nvPr>
        </p:nvSpPr>
        <p:spPr/>
        <p:txBody>
          <a:bodyPr>
            <a:normAutofit/>
          </a:bodyPr>
          <a:lstStyle/>
          <a:p>
            <a:pPr>
              <a:buNone/>
            </a:pPr>
            <a:r>
              <a:rPr lang="ru-RU" dirty="0" smtClean="0"/>
              <a:t> </a:t>
            </a:r>
          </a:p>
          <a:p>
            <a:endParaRPr lang="ru-RU" dirty="0"/>
          </a:p>
        </p:txBody>
      </p:sp>
      <p:sp>
        <p:nvSpPr>
          <p:cNvPr id="1025" name="Rectangle 1"/>
          <p:cNvSpPr>
            <a:spLocks noChangeArrowheads="1"/>
          </p:cNvSpPr>
          <p:nvPr/>
        </p:nvSpPr>
        <p:spPr bwMode="auto">
          <a:xfrm>
            <a:off x="755576" y="260648"/>
            <a:ext cx="7767447" cy="107721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Какую помощь оказывали труженики тыла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в годы войны?</a:t>
            </a:r>
            <a:endParaRPr kumimoji="0" lang="ru-RU"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Picture 2" descr="C:\Users\света\Desktop\4936099.jpg"/>
          <p:cNvPicPr>
            <a:picLocks noChangeAspect="1" noChangeArrowheads="1"/>
          </p:cNvPicPr>
          <p:nvPr/>
        </p:nvPicPr>
        <p:blipFill>
          <a:blip r:embed="rId2" cstate="print"/>
          <a:srcRect/>
          <a:stretch>
            <a:fillRect/>
          </a:stretch>
        </p:blipFill>
        <p:spPr bwMode="auto">
          <a:xfrm>
            <a:off x="251520" y="1412776"/>
            <a:ext cx="3927651" cy="2500605"/>
          </a:xfrm>
          <a:prstGeom prst="rect">
            <a:avLst/>
          </a:prstGeom>
          <a:noFill/>
        </p:spPr>
      </p:pic>
      <p:pic>
        <p:nvPicPr>
          <p:cNvPr id="7" name="Picture 3" descr="C:\Users\света\Desktop\Russia-war-kolkhoz-war-time.jpg"/>
          <p:cNvPicPr>
            <a:picLocks noChangeAspect="1" noChangeArrowheads="1"/>
          </p:cNvPicPr>
          <p:nvPr/>
        </p:nvPicPr>
        <p:blipFill>
          <a:blip r:embed="rId3" cstate="print"/>
          <a:srcRect/>
          <a:stretch>
            <a:fillRect/>
          </a:stretch>
        </p:blipFill>
        <p:spPr bwMode="auto">
          <a:xfrm>
            <a:off x="4716016" y="1340768"/>
            <a:ext cx="4139952" cy="2520280"/>
          </a:xfrm>
          <a:prstGeom prst="rect">
            <a:avLst/>
          </a:prstGeom>
          <a:noFill/>
        </p:spPr>
      </p:pic>
      <p:pic>
        <p:nvPicPr>
          <p:cNvPr id="8" name="Picture 6" descr="C:\Users\света\Desktop\1552907262.jpg"/>
          <p:cNvPicPr>
            <a:picLocks noChangeAspect="1" noChangeArrowheads="1"/>
          </p:cNvPicPr>
          <p:nvPr/>
        </p:nvPicPr>
        <p:blipFill>
          <a:blip r:embed="rId4" cstate="print"/>
          <a:srcRect/>
          <a:stretch>
            <a:fillRect/>
          </a:stretch>
        </p:blipFill>
        <p:spPr bwMode="auto">
          <a:xfrm>
            <a:off x="251520" y="3933056"/>
            <a:ext cx="4098032" cy="2740559"/>
          </a:xfrm>
          <a:prstGeom prst="rect">
            <a:avLst/>
          </a:prstGeom>
          <a:noFill/>
        </p:spPr>
      </p:pic>
      <p:pic>
        <p:nvPicPr>
          <p:cNvPr id="9" name="Picture 7" descr="C:\Users\света\Desktop\24.jpg"/>
          <p:cNvPicPr>
            <a:picLocks noChangeAspect="1" noChangeArrowheads="1"/>
          </p:cNvPicPr>
          <p:nvPr/>
        </p:nvPicPr>
        <p:blipFill>
          <a:blip r:embed="rId5" cstate="print"/>
          <a:srcRect/>
          <a:stretch>
            <a:fillRect/>
          </a:stretch>
        </p:blipFill>
        <p:spPr bwMode="auto">
          <a:xfrm>
            <a:off x="4860032" y="4005064"/>
            <a:ext cx="3960440" cy="2664296"/>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76672"/>
            <a:ext cx="8229600" cy="1143000"/>
          </a:xfrm>
        </p:spPr>
        <p:txBody>
          <a:bodyPr>
            <a:normAutofit fontScale="90000"/>
          </a:bodyPr>
          <a:lstStyle/>
          <a:p>
            <a:r>
              <a:rPr lang="ru-RU" sz="3100" dirty="0" smtClean="0"/>
              <a:t>К чему призывает Р. Рождественский в этих строках?</a:t>
            </a:r>
            <a:br>
              <a:rPr lang="ru-RU" sz="3100" dirty="0" smtClean="0"/>
            </a:br>
            <a:r>
              <a:rPr lang="ru-RU" sz="3100" dirty="0" smtClean="0"/>
              <a:t>Почему так необходимо помнить о тех великих годах?</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92500" lnSpcReduction="10000"/>
          </a:bodyPr>
          <a:lstStyle/>
          <a:p>
            <a:r>
              <a:rPr lang="ru-RU" sz="3600" b="1" dirty="0" smtClean="0"/>
              <a:t>Детям своим расскажите </a:t>
            </a:r>
          </a:p>
          <a:p>
            <a:pPr>
              <a:buNone/>
            </a:pPr>
            <a:r>
              <a:rPr lang="ru-RU" sz="3600" b="1" dirty="0" smtClean="0"/>
              <a:t>    о них, чтоб запомнили!</a:t>
            </a:r>
            <a:br>
              <a:rPr lang="ru-RU" sz="3600" b="1" dirty="0" smtClean="0"/>
            </a:br>
            <a:r>
              <a:rPr lang="ru-RU" sz="3600" b="1" dirty="0" smtClean="0"/>
              <a:t>Детям детей</a:t>
            </a:r>
            <a:br>
              <a:rPr lang="ru-RU" sz="3600" b="1" dirty="0" smtClean="0"/>
            </a:br>
            <a:r>
              <a:rPr lang="ru-RU" sz="3600" b="1" dirty="0" smtClean="0"/>
              <a:t>расскажите о них,</a:t>
            </a:r>
            <a:br>
              <a:rPr lang="ru-RU" sz="3600" b="1" dirty="0" smtClean="0"/>
            </a:br>
            <a:r>
              <a:rPr lang="ru-RU" sz="3600" b="1" dirty="0" smtClean="0"/>
              <a:t>чтобы тоже</a:t>
            </a:r>
            <a:br>
              <a:rPr lang="ru-RU" sz="3600" b="1" dirty="0" smtClean="0"/>
            </a:br>
            <a:r>
              <a:rPr lang="ru-RU" sz="3600" b="1" dirty="0" smtClean="0"/>
              <a:t>запомнили!</a:t>
            </a:r>
            <a:br>
              <a:rPr lang="ru-RU" sz="3600" b="1" dirty="0" smtClean="0"/>
            </a:br>
            <a:r>
              <a:rPr lang="ru-RU" sz="3600" b="1" dirty="0" smtClean="0"/>
              <a:t>Во все времена бессмертной Земли</a:t>
            </a:r>
            <a:br>
              <a:rPr lang="ru-RU" sz="3600" b="1" dirty="0" smtClean="0"/>
            </a:br>
            <a:r>
              <a:rPr lang="ru-RU" sz="3600" b="1" dirty="0" smtClean="0"/>
              <a:t>помните!</a:t>
            </a:r>
          </a:p>
          <a:p>
            <a:pPr>
              <a:buNone/>
            </a:pPr>
            <a:r>
              <a:rPr lang="ru-RU" dirty="0" smtClean="0"/>
              <a:t> </a:t>
            </a:r>
          </a:p>
          <a:p>
            <a:endParaRPr lang="ru-RU" dirty="0"/>
          </a:p>
        </p:txBody>
      </p:sp>
      <p:pic>
        <p:nvPicPr>
          <p:cNvPr id="19459" name="Picture 3" descr="C:\Users\света\Desktop\72c38998ba5a17c.jpg"/>
          <p:cNvPicPr>
            <a:picLocks noChangeAspect="1" noChangeArrowheads="1"/>
          </p:cNvPicPr>
          <p:nvPr/>
        </p:nvPicPr>
        <p:blipFill>
          <a:blip r:embed="rId2" cstate="print"/>
          <a:srcRect/>
          <a:stretch>
            <a:fillRect/>
          </a:stretch>
        </p:blipFill>
        <p:spPr bwMode="auto">
          <a:xfrm>
            <a:off x="5480269" y="1484784"/>
            <a:ext cx="3663731" cy="2060848"/>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света\Desktop\b82c538f233f7626d4a26799f92ca6c6.jpg"/>
          <p:cNvPicPr>
            <a:picLocks noGrp="1" noChangeAspect="1" noChangeArrowheads="1"/>
          </p:cNvPicPr>
          <p:nvPr>
            <p:ph idx="4294967295"/>
          </p:nvPr>
        </p:nvPicPr>
        <p:blipFill>
          <a:blip r:embed="rId2" cstate="print"/>
          <a:srcRect/>
          <a:stretch>
            <a:fillRect/>
          </a:stretch>
        </p:blipFill>
        <p:spPr bwMode="auto">
          <a:xfrm>
            <a:off x="3635896" y="2564904"/>
            <a:ext cx="5112568" cy="3848260"/>
          </a:xfrm>
          <a:prstGeom prst="rect">
            <a:avLst/>
          </a:prstGeom>
          <a:noFill/>
        </p:spPr>
      </p:pic>
      <p:pic>
        <p:nvPicPr>
          <p:cNvPr id="24579" name="Picture 3" descr="C:\Users\света\Desktop\original.jpg"/>
          <p:cNvPicPr>
            <a:picLocks noChangeAspect="1" noChangeArrowheads="1"/>
          </p:cNvPicPr>
          <p:nvPr/>
        </p:nvPicPr>
        <p:blipFill>
          <a:blip r:embed="rId3" cstate="print"/>
          <a:srcRect/>
          <a:stretch>
            <a:fillRect/>
          </a:stretch>
        </p:blipFill>
        <p:spPr bwMode="auto">
          <a:xfrm>
            <a:off x="143508" y="188640"/>
            <a:ext cx="4600575" cy="3744416"/>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света\Desktop\novye-fakty-oborony-brestskoj-kreposti98.jpg"/>
          <p:cNvPicPr>
            <a:picLocks noChangeAspect="1" noChangeArrowheads="1"/>
          </p:cNvPicPr>
          <p:nvPr/>
        </p:nvPicPr>
        <p:blipFill>
          <a:blip r:embed="rId2" cstate="print"/>
          <a:srcRect/>
          <a:stretch>
            <a:fillRect/>
          </a:stretch>
        </p:blipFill>
        <p:spPr bwMode="auto">
          <a:xfrm>
            <a:off x="323528" y="1484784"/>
            <a:ext cx="8572500" cy="4648200"/>
          </a:xfrm>
          <a:prstGeom prst="rect">
            <a:avLst/>
          </a:prstGeom>
          <a:noFill/>
        </p:spPr>
      </p:pic>
      <p:sp>
        <p:nvSpPr>
          <p:cNvPr id="3" name="TextBox 2"/>
          <p:cNvSpPr txBox="1"/>
          <p:nvPr/>
        </p:nvSpPr>
        <p:spPr>
          <a:xfrm>
            <a:off x="5292080" y="260648"/>
            <a:ext cx="2778325" cy="1015663"/>
          </a:xfrm>
          <a:prstGeom prst="rect">
            <a:avLst/>
          </a:prstGeom>
          <a:noFill/>
        </p:spPr>
        <p:txBody>
          <a:bodyPr wrap="none" rtlCol="0">
            <a:spAutoFit/>
          </a:bodyPr>
          <a:lstStyle/>
          <a:p>
            <a:r>
              <a:rPr lang="ru-RU" sz="6000" dirty="0" smtClean="0"/>
              <a:t>29 дней</a:t>
            </a:r>
            <a:endParaRPr lang="ru-RU" sz="6000" dirty="0"/>
          </a:p>
        </p:txBody>
      </p:sp>
      <p:sp>
        <p:nvSpPr>
          <p:cNvPr id="4" name="TextBox 3"/>
          <p:cNvSpPr txBox="1"/>
          <p:nvPr/>
        </p:nvSpPr>
        <p:spPr>
          <a:xfrm>
            <a:off x="3347864" y="6237312"/>
            <a:ext cx="4095993" cy="369332"/>
          </a:xfrm>
          <a:prstGeom prst="rect">
            <a:avLst/>
          </a:prstGeom>
          <a:noFill/>
        </p:spPr>
        <p:txBody>
          <a:bodyPr wrap="none" rtlCol="0">
            <a:spAutoFit/>
          </a:bodyPr>
          <a:lstStyle/>
          <a:p>
            <a:r>
              <a:rPr lang="ru-RU" dirty="0" smtClean="0">
                <a:latin typeface="Arial Black" pitchFamily="34" charset="0"/>
              </a:rPr>
              <a:t>Обороны Брестской крепости</a:t>
            </a:r>
            <a:endParaRPr lang="ru-RU" dirty="0">
              <a:latin typeface="Arial Black"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света\Desktop\qsAAAgERluA-960.jpg"/>
          <p:cNvPicPr>
            <a:picLocks noChangeAspect="1" noChangeArrowheads="1"/>
          </p:cNvPicPr>
          <p:nvPr/>
        </p:nvPicPr>
        <p:blipFill>
          <a:blip r:embed="rId2" cstate="print"/>
          <a:srcRect/>
          <a:stretch>
            <a:fillRect/>
          </a:stretch>
        </p:blipFill>
        <p:spPr bwMode="auto">
          <a:xfrm>
            <a:off x="0" y="980728"/>
            <a:ext cx="9144000" cy="5343525"/>
          </a:xfrm>
          <a:prstGeom prst="rect">
            <a:avLst/>
          </a:prstGeom>
          <a:noFill/>
        </p:spPr>
      </p:pic>
      <p:sp>
        <p:nvSpPr>
          <p:cNvPr id="3" name="TextBox 2"/>
          <p:cNvSpPr txBox="1"/>
          <p:nvPr/>
        </p:nvSpPr>
        <p:spPr>
          <a:xfrm>
            <a:off x="5652120" y="116632"/>
            <a:ext cx="3167855" cy="1015663"/>
          </a:xfrm>
          <a:prstGeom prst="rect">
            <a:avLst/>
          </a:prstGeom>
          <a:noFill/>
        </p:spPr>
        <p:txBody>
          <a:bodyPr wrap="none" rtlCol="0">
            <a:spAutoFit/>
          </a:bodyPr>
          <a:lstStyle/>
          <a:p>
            <a:r>
              <a:rPr lang="ru-RU" sz="6000" dirty="0" smtClean="0"/>
              <a:t>250 дней</a:t>
            </a:r>
            <a:endParaRPr lang="ru-RU" sz="6000" dirty="0"/>
          </a:p>
        </p:txBody>
      </p:sp>
      <p:sp>
        <p:nvSpPr>
          <p:cNvPr id="4" name="TextBox 3"/>
          <p:cNvSpPr txBox="1"/>
          <p:nvPr/>
        </p:nvSpPr>
        <p:spPr>
          <a:xfrm>
            <a:off x="3419872" y="6309320"/>
            <a:ext cx="3116559" cy="369332"/>
          </a:xfrm>
          <a:prstGeom prst="rect">
            <a:avLst/>
          </a:prstGeom>
          <a:noFill/>
        </p:spPr>
        <p:txBody>
          <a:bodyPr wrap="none" rtlCol="0">
            <a:spAutoFit/>
          </a:bodyPr>
          <a:lstStyle/>
          <a:p>
            <a:r>
              <a:rPr lang="ru-RU" dirty="0" smtClean="0">
                <a:latin typeface="Arial Black" pitchFamily="34" charset="0"/>
              </a:rPr>
              <a:t>Обороны Севастополя</a:t>
            </a:r>
            <a:endParaRPr lang="ru-RU" dirty="0">
              <a:latin typeface="Arial Black"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r"/>
            <a:r>
              <a:rPr lang="ru-RU" b="1" dirty="0" smtClean="0"/>
              <a:t>Цель занятия</a:t>
            </a:r>
            <a:endParaRPr lang="ru-RU" b="1" dirty="0"/>
          </a:p>
        </p:txBody>
      </p:sp>
      <p:sp>
        <p:nvSpPr>
          <p:cNvPr id="3" name="Содержимое 2"/>
          <p:cNvSpPr>
            <a:spLocks noGrp="1"/>
          </p:cNvSpPr>
          <p:nvPr>
            <p:ph idx="1"/>
          </p:nvPr>
        </p:nvSpPr>
        <p:spPr/>
        <p:txBody>
          <a:bodyPr>
            <a:normAutofit/>
          </a:bodyPr>
          <a:lstStyle/>
          <a:p>
            <a:r>
              <a:rPr lang="ru-RU" sz="4000" dirty="0" smtClean="0"/>
              <a:t>формирование исторической памяти и преемственности поколений на основе знаний о Великой Отечественной войне.</a:t>
            </a:r>
            <a:endParaRPr lang="ru-RU" sz="4000" dirty="0"/>
          </a:p>
        </p:txBody>
      </p:sp>
      <p:pic>
        <p:nvPicPr>
          <p:cNvPr id="2050" name="Picture 2" descr="C:\Users\света\Desktop\1494356145_2.jpg"/>
          <p:cNvPicPr>
            <a:picLocks noChangeAspect="1" noChangeArrowheads="1"/>
          </p:cNvPicPr>
          <p:nvPr/>
        </p:nvPicPr>
        <p:blipFill>
          <a:blip r:embed="rId2" cstate="print"/>
          <a:srcRect/>
          <a:stretch>
            <a:fillRect/>
          </a:stretch>
        </p:blipFill>
        <p:spPr bwMode="auto">
          <a:xfrm>
            <a:off x="179512" y="0"/>
            <a:ext cx="4248472" cy="1720965"/>
          </a:xfrm>
          <a:prstGeom prst="rect">
            <a:avLst/>
          </a:prstGeom>
          <a:noFill/>
        </p:spPr>
      </p:pic>
      <p:pic>
        <p:nvPicPr>
          <p:cNvPr id="5" name="Picture 2" descr="C:\Users\света\Desktop\1494356145_2.jpg"/>
          <p:cNvPicPr>
            <a:picLocks noChangeAspect="1" noChangeArrowheads="1"/>
          </p:cNvPicPr>
          <p:nvPr/>
        </p:nvPicPr>
        <p:blipFill>
          <a:blip r:embed="rId3" cstate="print"/>
          <a:srcRect/>
          <a:stretch>
            <a:fillRect/>
          </a:stretch>
        </p:blipFill>
        <p:spPr bwMode="auto">
          <a:xfrm>
            <a:off x="5004048" y="5157192"/>
            <a:ext cx="4139952" cy="159736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света\Desktop\armflot_stgd1.jpg"/>
          <p:cNvPicPr>
            <a:picLocks noChangeAspect="1" noChangeArrowheads="1"/>
          </p:cNvPicPr>
          <p:nvPr/>
        </p:nvPicPr>
        <p:blipFill>
          <a:blip r:embed="rId2" cstate="print"/>
          <a:srcRect/>
          <a:stretch>
            <a:fillRect/>
          </a:stretch>
        </p:blipFill>
        <p:spPr bwMode="auto">
          <a:xfrm>
            <a:off x="107504" y="1124744"/>
            <a:ext cx="8820472" cy="5184576"/>
          </a:xfrm>
          <a:prstGeom prst="rect">
            <a:avLst/>
          </a:prstGeom>
          <a:noFill/>
        </p:spPr>
      </p:pic>
      <p:sp>
        <p:nvSpPr>
          <p:cNvPr id="4" name="TextBox 3"/>
          <p:cNvSpPr txBox="1"/>
          <p:nvPr/>
        </p:nvSpPr>
        <p:spPr>
          <a:xfrm>
            <a:off x="6228184" y="260648"/>
            <a:ext cx="2735044" cy="1015663"/>
          </a:xfrm>
          <a:prstGeom prst="rect">
            <a:avLst/>
          </a:prstGeom>
          <a:noFill/>
        </p:spPr>
        <p:txBody>
          <a:bodyPr wrap="none" rtlCol="0">
            <a:spAutoFit/>
          </a:bodyPr>
          <a:lstStyle/>
          <a:p>
            <a:r>
              <a:rPr lang="ru-RU" sz="6000" dirty="0" smtClean="0"/>
              <a:t>103 дня</a:t>
            </a:r>
            <a:endParaRPr lang="ru-RU" sz="6000" dirty="0"/>
          </a:p>
        </p:txBody>
      </p:sp>
      <p:sp>
        <p:nvSpPr>
          <p:cNvPr id="5" name="TextBox 4"/>
          <p:cNvSpPr txBox="1"/>
          <p:nvPr/>
        </p:nvSpPr>
        <p:spPr>
          <a:xfrm>
            <a:off x="3851920" y="6309320"/>
            <a:ext cx="2419252" cy="369332"/>
          </a:xfrm>
          <a:prstGeom prst="rect">
            <a:avLst/>
          </a:prstGeom>
          <a:noFill/>
        </p:spPr>
        <p:txBody>
          <a:bodyPr wrap="none" rtlCol="0">
            <a:spAutoFit/>
          </a:bodyPr>
          <a:lstStyle/>
          <a:p>
            <a:r>
              <a:rPr lang="ru-RU" dirty="0" smtClean="0">
                <a:latin typeface="Arial Black" pitchFamily="34" charset="0"/>
              </a:rPr>
              <a:t>Битвы за Москву</a:t>
            </a:r>
            <a:endParaRPr lang="ru-RU" dirty="0">
              <a:latin typeface="Arial Black"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света\Desktop\1526379729_war_herb_518.jpg"/>
          <p:cNvPicPr>
            <a:picLocks noChangeAspect="1" noChangeArrowheads="1"/>
          </p:cNvPicPr>
          <p:nvPr/>
        </p:nvPicPr>
        <p:blipFill>
          <a:blip r:embed="rId2" cstate="print"/>
          <a:srcRect/>
          <a:stretch>
            <a:fillRect/>
          </a:stretch>
        </p:blipFill>
        <p:spPr bwMode="auto">
          <a:xfrm>
            <a:off x="323528" y="1052736"/>
            <a:ext cx="8475621" cy="5184576"/>
          </a:xfrm>
          <a:prstGeom prst="rect">
            <a:avLst/>
          </a:prstGeom>
          <a:noFill/>
        </p:spPr>
      </p:pic>
      <p:sp>
        <p:nvSpPr>
          <p:cNvPr id="4" name="TextBox 3"/>
          <p:cNvSpPr txBox="1"/>
          <p:nvPr/>
        </p:nvSpPr>
        <p:spPr>
          <a:xfrm>
            <a:off x="5580112" y="188640"/>
            <a:ext cx="3106235" cy="1015663"/>
          </a:xfrm>
          <a:prstGeom prst="rect">
            <a:avLst/>
          </a:prstGeom>
          <a:noFill/>
        </p:spPr>
        <p:txBody>
          <a:bodyPr wrap="none" rtlCol="0">
            <a:spAutoFit/>
          </a:bodyPr>
          <a:lstStyle/>
          <a:p>
            <a:r>
              <a:rPr lang="ru-RU" sz="6000" dirty="0" smtClean="0"/>
              <a:t>201 день</a:t>
            </a:r>
            <a:endParaRPr lang="ru-RU" sz="6000" dirty="0"/>
          </a:p>
        </p:txBody>
      </p:sp>
      <p:sp>
        <p:nvSpPr>
          <p:cNvPr id="5" name="TextBox 4"/>
          <p:cNvSpPr txBox="1"/>
          <p:nvPr/>
        </p:nvSpPr>
        <p:spPr>
          <a:xfrm>
            <a:off x="3635896" y="6237312"/>
            <a:ext cx="3188693" cy="369332"/>
          </a:xfrm>
          <a:prstGeom prst="rect">
            <a:avLst/>
          </a:prstGeom>
          <a:noFill/>
        </p:spPr>
        <p:txBody>
          <a:bodyPr wrap="none" rtlCol="0">
            <a:spAutoFit/>
          </a:bodyPr>
          <a:lstStyle/>
          <a:p>
            <a:r>
              <a:rPr lang="ru-RU" dirty="0" smtClean="0">
                <a:latin typeface="Arial Black" pitchFamily="34" charset="0"/>
              </a:rPr>
              <a:t>Сталинградской битвы</a:t>
            </a:r>
            <a:endParaRPr lang="ru-RU" dirty="0">
              <a:latin typeface="Arial Black"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света\Desktop\1427301_900 (1).jpg"/>
          <p:cNvPicPr>
            <a:picLocks noChangeAspect="1" noChangeArrowheads="1"/>
          </p:cNvPicPr>
          <p:nvPr/>
        </p:nvPicPr>
        <p:blipFill>
          <a:blip r:embed="rId2" cstate="print"/>
          <a:srcRect/>
          <a:stretch>
            <a:fillRect/>
          </a:stretch>
        </p:blipFill>
        <p:spPr bwMode="auto">
          <a:xfrm>
            <a:off x="467544" y="764704"/>
            <a:ext cx="8356476" cy="5543129"/>
          </a:xfrm>
          <a:prstGeom prst="rect">
            <a:avLst/>
          </a:prstGeom>
          <a:noFill/>
        </p:spPr>
      </p:pic>
      <p:sp>
        <p:nvSpPr>
          <p:cNvPr id="3" name="TextBox 2"/>
          <p:cNvSpPr txBox="1"/>
          <p:nvPr/>
        </p:nvSpPr>
        <p:spPr>
          <a:xfrm>
            <a:off x="5652120" y="0"/>
            <a:ext cx="2778325" cy="1015663"/>
          </a:xfrm>
          <a:prstGeom prst="rect">
            <a:avLst/>
          </a:prstGeom>
          <a:noFill/>
        </p:spPr>
        <p:txBody>
          <a:bodyPr wrap="none" rtlCol="0">
            <a:spAutoFit/>
          </a:bodyPr>
          <a:lstStyle/>
          <a:p>
            <a:r>
              <a:rPr lang="ru-RU" sz="6000" dirty="0" smtClean="0"/>
              <a:t>50 дней</a:t>
            </a:r>
            <a:endParaRPr lang="ru-RU" sz="6000" dirty="0"/>
          </a:p>
        </p:txBody>
      </p:sp>
      <p:sp>
        <p:nvSpPr>
          <p:cNvPr id="4" name="TextBox 3"/>
          <p:cNvSpPr txBox="1"/>
          <p:nvPr/>
        </p:nvSpPr>
        <p:spPr>
          <a:xfrm>
            <a:off x="3923928" y="6381328"/>
            <a:ext cx="2130711" cy="369332"/>
          </a:xfrm>
          <a:prstGeom prst="rect">
            <a:avLst/>
          </a:prstGeom>
          <a:noFill/>
        </p:spPr>
        <p:txBody>
          <a:bodyPr wrap="none" rtlCol="0">
            <a:spAutoFit/>
          </a:bodyPr>
          <a:lstStyle/>
          <a:p>
            <a:r>
              <a:rPr lang="ru-RU" dirty="0" smtClean="0">
                <a:latin typeface="Arial Black" pitchFamily="34" charset="0"/>
              </a:rPr>
              <a:t>Курской битвы</a:t>
            </a:r>
            <a:endParaRPr lang="ru-RU" dirty="0">
              <a:latin typeface="Arial Black"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света\Desktop\3787873.jpg"/>
          <p:cNvPicPr>
            <a:picLocks noChangeAspect="1" noChangeArrowheads="1"/>
          </p:cNvPicPr>
          <p:nvPr/>
        </p:nvPicPr>
        <p:blipFill>
          <a:blip r:embed="rId2" cstate="print"/>
          <a:srcRect/>
          <a:stretch>
            <a:fillRect/>
          </a:stretch>
        </p:blipFill>
        <p:spPr bwMode="auto">
          <a:xfrm>
            <a:off x="0" y="980728"/>
            <a:ext cx="9144000" cy="5400600"/>
          </a:xfrm>
          <a:prstGeom prst="rect">
            <a:avLst/>
          </a:prstGeom>
          <a:noFill/>
        </p:spPr>
      </p:pic>
      <p:sp>
        <p:nvSpPr>
          <p:cNvPr id="3" name="TextBox 2"/>
          <p:cNvSpPr txBox="1"/>
          <p:nvPr/>
        </p:nvSpPr>
        <p:spPr>
          <a:xfrm>
            <a:off x="5940152" y="116632"/>
            <a:ext cx="2735044" cy="1015663"/>
          </a:xfrm>
          <a:prstGeom prst="rect">
            <a:avLst/>
          </a:prstGeom>
          <a:noFill/>
        </p:spPr>
        <p:txBody>
          <a:bodyPr wrap="none" rtlCol="0">
            <a:spAutoFit/>
          </a:bodyPr>
          <a:lstStyle/>
          <a:p>
            <a:r>
              <a:rPr lang="ru-RU" sz="6000" dirty="0" smtClean="0"/>
              <a:t>872 дня</a:t>
            </a:r>
            <a:endParaRPr lang="ru-RU" sz="6000" dirty="0"/>
          </a:p>
        </p:txBody>
      </p:sp>
      <p:sp>
        <p:nvSpPr>
          <p:cNvPr id="4" name="TextBox 3"/>
          <p:cNvSpPr txBox="1"/>
          <p:nvPr/>
        </p:nvSpPr>
        <p:spPr>
          <a:xfrm>
            <a:off x="3707904" y="6309320"/>
            <a:ext cx="2988319" cy="369332"/>
          </a:xfrm>
          <a:prstGeom prst="rect">
            <a:avLst/>
          </a:prstGeom>
          <a:noFill/>
        </p:spPr>
        <p:txBody>
          <a:bodyPr wrap="none" rtlCol="0">
            <a:spAutoFit/>
          </a:bodyPr>
          <a:lstStyle/>
          <a:p>
            <a:r>
              <a:rPr lang="ru-RU" dirty="0" smtClean="0">
                <a:latin typeface="Arial Black" pitchFamily="34" charset="0"/>
              </a:rPr>
              <a:t>Блокады Ленинграда</a:t>
            </a:r>
            <a:endParaRPr lang="ru-RU" dirty="0">
              <a:latin typeface="Arial Black"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282154"/>
          </a:xfrm>
        </p:spPr>
        <p:txBody>
          <a:bodyPr>
            <a:normAutofit fontScale="90000"/>
          </a:bodyPr>
          <a:lstStyle/>
          <a:p>
            <a:r>
              <a:rPr lang="ru-RU" b="1" dirty="0" smtClean="0">
                <a:solidFill>
                  <a:srgbClr val="002060"/>
                </a:solidFill>
              </a:rPr>
              <a:t>Как </a:t>
            </a:r>
            <a:r>
              <a:rPr lang="ru-RU" b="1" dirty="0" smtClean="0">
                <a:solidFill>
                  <a:srgbClr val="002060"/>
                </a:solidFill>
              </a:rPr>
              <a:t>вы понимаете выражение  «трепетную весну</a:t>
            </a:r>
            <a:r>
              <a:rPr lang="ru-RU" b="1" dirty="0" smtClean="0">
                <a:solidFill>
                  <a:srgbClr val="002060"/>
                </a:solidFill>
              </a:rPr>
              <a:t>»?</a:t>
            </a:r>
            <a:r>
              <a:rPr lang="ru-RU" dirty="0" smtClean="0"/>
              <a:t/>
            </a:r>
            <a:br>
              <a:rPr lang="ru-RU" dirty="0" smtClean="0"/>
            </a:br>
            <a:endParaRPr lang="ru-RU" dirty="0"/>
          </a:p>
        </p:txBody>
      </p:sp>
      <p:sp>
        <p:nvSpPr>
          <p:cNvPr id="3" name="Содержимое 2"/>
          <p:cNvSpPr>
            <a:spLocks noGrp="1"/>
          </p:cNvSpPr>
          <p:nvPr>
            <p:ph idx="1"/>
          </p:nvPr>
        </p:nvSpPr>
        <p:spPr/>
        <p:txBody>
          <a:bodyPr>
            <a:normAutofit/>
          </a:bodyPr>
          <a:lstStyle/>
          <a:p>
            <a:pPr>
              <a:buNone/>
            </a:pPr>
            <a:r>
              <a:rPr lang="ru-RU" dirty="0" smtClean="0"/>
              <a:t>    </a:t>
            </a:r>
            <a:r>
              <a:rPr lang="ru-RU" sz="3600" b="1" dirty="0" smtClean="0"/>
              <a:t>К мерцающим звездам </a:t>
            </a:r>
          </a:p>
          <a:p>
            <a:pPr>
              <a:buNone/>
            </a:pPr>
            <a:r>
              <a:rPr lang="ru-RU" sz="3600" b="1" dirty="0" smtClean="0"/>
              <a:t>    ведя корабли,—</a:t>
            </a:r>
            <a:br>
              <a:rPr lang="ru-RU" sz="3600" b="1" dirty="0" smtClean="0"/>
            </a:br>
            <a:r>
              <a:rPr lang="ru-RU" sz="3600" b="1" dirty="0" smtClean="0"/>
              <a:t>о погибших</a:t>
            </a:r>
            <a:br>
              <a:rPr lang="ru-RU" sz="3600" b="1" dirty="0" smtClean="0"/>
            </a:br>
            <a:r>
              <a:rPr lang="ru-RU" sz="3600" b="1" dirty="0" smtClean="0"/>
              <a:t>помните!</a:t>
            </a:r>
          </a:p>
          <a:p>
            <a:pPr>
              <a:buNone/>
            </a:pPr>
            <a:r>
              <a:rPr lang="ru-RU" sz="3600" b="1" dirty="0" smtClean="0"/>
              <a:t>    Встречайте трепетную весну,</a:t>
            </a:r>
            <a:br>
              <a:rPr lang="ru-RU" sz="3600" b="1" dirty="0" smtClean="0"/>
            </a:br>
            <a:r>
              <a:rPr lang="ru-RU" sz="3600" b="1" dirty="0" smtClean="0"/>
              <a:t>люди Земли.</a:t>
            </a:r>
            <a:br>
              <a:rPr lang="ru-RU" sz="3600" b="1" dirty="0" smtClean="0"/>
            </a:br>
            <a:endParaRPr lang="ru-RU" sz="3600" b="1" dirty="0" smtClean="0"/>
          </a:p>
          <a:p>
            <a:pPr>
              <a:buNone/>
            </a:pPr>
            <a:endParaRPr lang="ru-RU" dirty="0" smtClean="0"/>
          </a:p>
          <a:p>
            <a:endParaRPr lang="ru-RU" dirty="0"/>
          </a:p>
        </p:txBody>
      </p:sp>
      <p:pic>
        <p:nvPicPr>
          <p:cNvPr id="19459" name="Picture 3" descr="C:\Users\света\Desktop\72c38998ba5a17c.jpg"/>
          <p:cNvPicPr>
            <a:picLocks noChangeAspect="1" noChangeArrowheads="1"/>
          </p:cNvPicPr>
          <p:nvPr/>
        </p:nvPicPr>
        <p:blipFill>
          <a:blip r:embed="rId2" cstate="print"/>
          <a:srcRect/>
          <a:stretch>
            <a:fillRect/>
          </a:stretch>
        </p:blipFill>
        <p:spPr bwMode="auto">
          <a:xfrm>
            <a:off x="5736298" y="2204864"/>
            <a:ext cx="3407702" cy="1916832"/>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света\Desktop\s1200.jpg"/>
          <p:cNvPicPr>
            <a:picLocks noChangeAspect="1" noChangeArrowheads="1"/>
          </p:cNvPicPr>
          <p:nvPr/>
        </p:nvPicPr>
        <p:blipFill>
          <a:blip r:embed="rId2" cstate="print"/>
          <a:srcRect/>
          <a:stretch>
            <a:fillRect/>
          </a:stretch>
        </p:blipFill>
        <p:spPr bwMode="auto">
          <a:xfrm>
            <a:off x="0" y="0"/>
            <a:ext cx="9252520" cy="6858000"/>
          </a:xfrm>
          <a:prstGeom prst="rect">
            <a:avLst/>
          </a:prstGeom>
          <a:noFill/>
        </p:spPr>
      </p:pic>
      <p:sp>
        <p:nvSpPr>
          <p:cNvPr id="3" name="TextBox 2"/>
          <p:cNvSpPr txBox="1"/>
          <p:nvPr/>
        </p:nvSpPr>
        <p:spPr>
          <a:xfrm>
            <a:off x="2051720" y="476672"/>
            <a:ext cx="6252033" cy="830997"/>
          </a:xfrm>
          <a:prstGeom prst="rect">
            <a:avLst/>
          </a:prstGeom>
          <a:noFill/>
        </p:spPr>
        <p:txBody>
          <a:bodyPr wrap="none" rtlCol="0">
            <a:spAutoFit/>
          </a:bodyPr>
          <a:lstStyle/>
          <a:p>
            <a:r>
              <a:rPr lang="ru-RU" sz="2400" dirty="0" smtClean="0">
                <a:latin typeface="Arial Black" pitchFamily="34" charset="0"/>
              </a:rPr>
              <a:t>С какими словами ассоциируется </a:t>
            </a:r>
            <a:endParaRPr lang="ru-RU" sz="2400" dirty="0" smtClean="0">
              <a:latin typeface="Arial Black" pitchFamily="34" charset="0"/>
            </a:endParaRPr>
          </a:p>
          <a:p>
            <a:r>
              <a:rPr lang="ru-RU" sz="2400" dirty="0" smtClean="0">
                <a:latin typeface="Arial Black" pitchFamily="34" charset="0"/>
              </a:rPr>
              <a:t>высказывание </a:t>
            </a:r>
            <a:r>
              <a:rPr lang="ru-RU" sz="2400" dirty="0" smtClean="0">
                <a:latin typeface="Arial Black" pitchFamily="34" charset="0"/>
              </a:rPr>
              <a:t>«День Победы»?</a:t>
            </a:r>
            <a:endParaRPr lang="ru-RU" sz="2400" dirty="0">
              <a:latin typeface="Arial Black"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Users\света\Desktop\s1200 (1).jpg"/>
          <p:cNvPicPr>
            <a:picLocks noChangeAspect="1" noChangeArrowheads="1"/>
          </p:cNvPicPr>
          <p:nvPr/>
        </p:nvPicPr>
        <p:blipFill>
          <a:blip r:embed="rId2" cstate="print"/>
          <a:srcRect/>
          <a:stretch>
            <a:fillRect/>
          </a:stretch>
        </p:blipFill>
        <p:spPr bwMode="auto">
          <a:xfrm>
            <a:off x="0" y="116632"/>
            <a:ext cx="5796136" cy="4347102"/>
          </a:xfrm>
          <a:prstGeom prst="rect">
            <a:avLst/>
          </a:prstGeom>
          <a:noFill/>
        </p:spPr>
      </p:pic>
      <p:sp>
        <p:nvSpPr>
          <p:cNvPr id="3" name="Прямоугольник 2"/>
          <p:cNvSpPr/>
          <p:nvPr/>
        </p:nvSpPr>
        <p:spPr>
          <a:xfrm>
            <a:off x="467544" y="4869160"/>
            <a:ext cx="8172400" cy="1477328"/>
          </a:xfrm>
          <a:prstGeom prst="rect">
            <a:avLst/>
          </a:prstGeom>
        </p:spPr>
        <p:txBody>
          <a:bodyPr wrap="square">
            <a:spAutoFit/>
          </a:bodyPr>
          <a:lstStyle/>
          <a:p>
            <a:r>
              <a:rPr lang="ru-RU" dirty="0" smtClean="0">
                <a:solidFill>
                  <a:schemeClr val="accent6">
                    <a:lumMod val="50000"/>
                  </a:schemeClr>
                </a:solidFill>
                <a:latin typeface="Arial Black" pitchFamily="34" charset="0"/>
              </a:rPr>
              <a:t>Девятое мая - значимая дата, когда Красная армия и советский народ одержали победу над нацистской Германией в Великой Отечественной войне 1941 - 1945 годов. Как напоминание о том, что за нас сражались, за нас шли в огонь, за нас погибали. </a:t>
            </a:r>
            <a:endParaRPr lang="ru-RU" dirty="0">
              <a:solidFill>
                <a:schemeClr val="accent6">
                  <a:lumMod val="50000"/>
                </a:schemeClr>
              </a:solidFill>
              <a:latin typeface="Arial Black"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света\Desktop\20_6.jpg"/>
          <p:cNvPicPr>
            <a:picLocks noChangeAspect="1" noChangeArrowheads="1"/>
          </p:cNvPicPr>
          <p:nvPr/>
        </p:nvPicPr>
        <p:blipFill>
          <a:blip r:embed="rId2" cstate="print"/>
          <a:srcRect/>
          <a:stretch>
            <a:fillRect/>
          </a:stretch>
        </p:blipFill>
        <p:spPr bwMode="auto">
          <a:xfrm>
            <a:off x="0" y="0"/>
            <a:ext cx="6588224" cy="4941168"/>
          </a:xfrm>
          <a:prstGeom prst="rect">
            <a:avLst/>
          </a:prstGeom>
          <a:noFill/>
        </p:spPr>
      </p:pic>
      <p:sp>
        <p:nvSpPr>
          <p:cNvPr id="3" name="TextBox 2"/>
          <p:cNvSpPr txBox="1"/>
          <p:nvPr/>
        </p:nvSpPr>
        <p:spPr>
          <a:xfrm>
            <a:off x="539552" y="5013176"/>
            <a:ext cx="8352928" cy="1477328"/>
          </a:xfrm>
          <a:prstGeom prst="rect">
            <a:avLst/>
          </a:prstGeom>
          <a:noFill/>
        </p:spPr>
        <p:txBody>
          <a:bodyPr wrap="square" rtlCol="0">
            <a:spAutoFit/>
          </a:bodyPr>
          <a:lstStyle/>
          <a:p>
            <a:r>
              <a:rPr lang="ru-RU" dirty="0" smtClean="0"/>
              <a:t>Германия. Берлин. Тот самый солдат с мечом в руке. </a:t>
            </a:r>
            <a:r>
              <a:rPr lang="ru-RU" dirty="0" err="1" smtClean="0"/>
              <a:t>Трептов-парк</a:t>
            </a:r>
            <a:r>
              <a:rPr lang="ru-RU" dirty="0" smtClean="0"/>
              <a:t>. Факт спасения раненым солдатом Николаем </a:t>
            </a:r>
            <a:r>
              <a:rPr lang="ru-RU" dirty="0" err="1" smtClean="0"/>
              <a:t>Масаловым</a:t>
            </a:r>
            <a:r>
              <a:rPr lang="ru-RU" dirty="0" smtClean="0"/>
              <a:t> немецкой девочки не подвергался сомнению ни русскими, ни немцами. Но, когда решили узнать имя ребёнка, выяснилось, что только в Берлине подобных случаев было зафиксировано несколько тысяч.</a:t>
            </a:r>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Users\света\Desktop\s1200 (1).jpg"/>
          <p:cNvPicPr>
            <a:picLocks noChangeAspect="1" noChangeArrowheads="1"/>
          </p:cNvPicPr>
          <p:nvPr/>
        </p:nvPicPr>
        <p:blipFill>
          <a:blip r:embed="rId2" cstate="print"/>
          <a:srcRect/>
          <a:stretch>
            <a:fillRect/>
          </a:stretch>
        </p:blipFill>
        <p:spPr bwMode="auto">
          <a:xfrm>
            <a:off x="0" y="116632"/>
            <a:ext cx="5796136" cy="4347102"/>
          </a:xfrm>
          <a:prstGeom prst="rect">
            <a:avLst/>
          </a:prstGeom>
          <a:noFill/>
        </p:spPr>
      </p:pic>
      <p:sp>
        <p:nvSpPr>
          <p:cNvPr id="46081" name="Rectangle 1"/>
          <p:cNvSpPr>
            <a:spLocks noChangeArrowheads="1"/>
          </p:cNvSpPr>
          <p:nvPr/>
        </p:nvSpPr>
        <p:spPr bwMode="auto">
          <a:xfrm>
            <a:off x="179512" y="4539987"/>
            <a:ext cx="7890302" cy="212365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4400" b="0" i="0" u="none" strike="noStrike" cap="none" normalizeH="0" baseline="0" dirty="0" smtClean="0">
                <a:ln>
                  <a:noFill/>
                </a:ln>
                <a:solidFill>
                  <a:srgbClr val="0070C0"/>
                </a:solidFill>
                <a:effectLst/>
                <a:latin typeface="Arial Black" pitchFamily="34" charset="0"/>
                <a:ea typeface="Calibri" pitchFamily="34" charset="0"/>
                <a:cs typeface="Times New Roman" pitchFamily="18" charset="0"/>
              </a:rPr>
              <a:t>Люди должны знать,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4400" b="0" i="0" u="none" strike="noStrike" cap="none" normalizeH="0" baseline="0" dirty="0" smtClean="0">
                <a:ln>
                  <a:noFill/>
                </a:ln>
                <a:solidFill>
                  <a:srgbClr val="0070C0"/>
                </a:solidFill>
                <a:effectLst/>
                <a:latin typeface="Arial Black" pitchFamily="34" charset="0"/>
                <a:ea typeface="Calibri" pitchFamily="34" charset="0"/>
                <a:cs typeface="Times New Roman" pitchFamily="18" charset="0"/>
              </a:rPr>
              <a:t>должны помнить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4400" b="0" i="0" u="none" strike="noStrike" cap="none" normalizeH="0" baseline="0" dirty="0" smtClean="0">
                <a:ln>
                  <a:noFill/>
                </a:ln>
                <a:solidFill>
                  <a:srgbClr val="0070C0"/>
                </a:solidFill>
                <a:effectLst/>
                <a:latin typeface="Arial Black" pitchFamily="34" charset="0"/>
                <a:ea typeface="Calibri" pitchFamily="34" charset="0"/>
                <a:cs typeface="Times New Roman" pitchFamily="18" charset="0"/>
              </a:rPr>
              <a:t>и никогда не забывать. </a:t>
            </a:r>
            <a:endParaRPr kumimoji="0" lang="ru-RU" sz="4400" b="0" i="0" u="none" strike="noStrike" cap="none" normalizeH="0" baseline="0" dirty="0" smtClean="0">
              <a:ln>
                <a:noFill/>
              </a:ln>
              <a:solidFill>
                <a:srgbClr val="0070C0"/>
              </a:solidFill>
              <a:effectLst/>
              <a:latin typeface="Arial Black" pitchFamily="34" charset="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света\Desktop\Kindle_WarHeroes_small.jpg"/>
          <p:cNvPicPr>
            <a:picLocks noChangeAspect="1" noChangeArrowheads="1"/>
          </p:cNvPicPr>
          <p:nvPr/>
        </p:nvPicPr>
        <p:blipFill>
          <a:blip r:embed="rId2" cstate="print"/>
          <a:srcRect/>
          <a:stretch>
            <a:fillRect/>
          </a:stretch>
        </p:blipFill>
        <p:spPr bwMode="auto">
          <a:xfrm>
            <a:off x="107504" y="80628"/>
            <a:ext cx="8807896" cy="6605922"/>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Память</a:t>
            </a:r>
            <a:endParaRPr lang="ru-RU" dirty="0"/>
          </a:p>
        </p:txBody>
      </p:sp>
      <p:sp>
        <p:nvSpPr>
          <p:cNvPr id="3" name="Содержимое 2"/>
          <p:cNvSpPr>
            <a:spLocks noGrp="1"/>
          </p:cNvSpPr>
          <p:nvPr>
            <p:ph idx="1"/>
          </p:nvPr>
        </p:nvSpPr>
        <p:spPr/>
        <p:txBody>
          <a:bodyPr>
            <a:normAutofit/>
          </a:bodyPr>
          <a:lstStyle/>
          <a:p>
            <a:r>
              <a:rPr lang="ru-RU" dirty="0" smtClean="0"/>
              <a:t>С какими словами ассоциируется слово «память</a:t>
            </a:r>
            <a:r>
              <a:rPr lang="ru-RU" dirty="0" smtClean="0"/>
              <a:t>»?</a:t>
            </a:r>
            <a:endParaRPr lang="ru-RU" dirty="0"/>
          </a:p>
        </p:txBody>
      </p:sp>
      <p:pic>
        <p:nvPicPr>
          <p:cNvPr id="19459" name="Picture 3" descr="C:\Users\света\Desktop\72c38998ba5a17c.jpg"/>
          <p:cNvPicPr>
            <a:picLocks noChangeAspect="1" noChangeArrowheads="1"/>
          </p:cNvPicPr>
          <p:nvPr/>
        </p:nvPicPr>
        <p:blipFill>
          <a:blip r:embed="rId2" cstate="print"/>
          <a:srcRect/>
          <a:stretch>
            <a:fillRect/>
          </a:stretch>
        </p:blipFill>
        <p:spPr bwMode="auto">
          <a:xfrm>
            <a:off x="2339752" y="2704418"/>
            <a:ext cx="6175042" cy="3473461"/>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2" descr="C:\Users\%D1%81%D0%B2%D0%B5%D1%82%D0%B0\Desktop\s1200.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0483" name="Picture 3" descr="C:\Users\света\Desktop\Плакат ко Дню Победы 9 Мая.jpg"/>
          <p:cNvPicPr>
            <a:picLocks noChangeAspect="1" noChangeArrowheads="1"/>
          </p:cNvPicPr>
          <p:nvPr/>
        </p:nvPicPr>
        <p:blipFill>
          <a:blip r:embed="rId2" cstate="print"/>
          <a:srcRect/>
          <a:stretch>
            <a:fillRect/>
          </a:stretch>
        </p:blipFill>
        <p:spPr bwMode="auto">
          <a:xfrm>
            <a:off x="0" y="0"/>
            <a:ext cx="9053264" cy="6858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Память</a:t>
            </a:r>
            <a:endParaRPr lang="ru-RU" dirty="0"/>
          </a:p>
        </p:txBody>
      </p:sp>
      <p:sp>
        <p:nvSpPr>
          <p:cNvPr id="3" name="Содержимое 2"/>
          <p:cNvSpPr>
            <a:spLocks noGrp="1"/>
          </p:cNvSpPr>
          <p:nvPr>
            <p:ph idx="1"/>
          </p:nvPr>
        </p:nvSpPr>
        <p:spPr/>
        <p:txBody>
          <a:bodyPr>
            <a:normAutofit/>
          </a:bodyPr>
          <a:lstStyle/>
          <a:p>
            <a:r>
              <a:rPr lang="ru-RU" dirty="0" smtClean="0"/>
              <a:t>Памятник,  хранилище, вечный огонь, день Победы, горе, утрата, смерть, герой, мемориал, история, война, помнить,  подвиг.</a:t>
            </a:r>
          </a:p>
          <a:p>
            <a:r>
              <a:rPr lang="ru-RU" dirty="0" smtClean="0"/>
              <a:t> </a:t>
            </a:r>
          </a:p>
          <a:p>
            <a:endParaRPr lang="ru-RU" dirty="0"/>
          </a:p>
        </p:txBody>
      </p:sp>
      <p:pic>
        <p:nvPicPr>
          <p:cNvPr id="19459" name="Picture 3" descr="C:\Users\света\Desktop\72c38998ba5a17c.jpg"/>
          <p:cNvPicPr>
            <a:picLocks noChangeAspect="1" noChangeArrowheads="1"/>
          </p:cNvPicPr>
          <p:nvPr/>
        </p:nvPicPr>
        <p:blipFill>
          <a:blip r:embed="rId2" cstate="print"/>
          <a:srcRect/>
          <a:stretch>
            <a:fillRect/>
          </a:stretch>
        </p:blipFill>
        <p:spPr bwMode="auto">
          <a:xfrm>
            <a:off x="3779912" y="3501008"/>
            <a:ext cx="4806890" cy="2703875"/>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C:\Users\%D1%81%D0%B2%D0%B5%D1%82%D0%B0\Desktop\s1200.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27" name="Picture 3" descr="C:\Users\света\Desktop\a_ignore_q_80_w_1000_c_limit_1.jpg"/>
          <p:cNvPicPr>
            <a:picLocks noChangeAspect="1" noChangeArrowheads="1"/>
          </p:cNvPicPr>
          <p:nvPr/>
        </p:nvPicPr>
        <p:blipFill>
          <a:blip r:embed="rId2" cstate="print"/>
          <a:srcRect/>
          <a:stretch>
            <a:fillRect/>
          </a:stretch>
        </p:blipFill>
        <p:spPr bwMode="auto">
          <a:xfrm>
            <a:off x="5004048" y="116632"/>
            <a:ext cx="3740914" cy="5059950"/>
          </a:xfrm>
          <a:prstGeom prst="rect">
            <a:avLst/>
          </a:prstGeom>
          <a:noFill/>
        </p:spPr>
      </p:pic>
      <p:sp>
        <p:nvSpPr>
          <p:cNvPr id="6" name="TextBox 5"/>
          <p:cNvSpPr txBox="1"/>
          <p:nvPr/>
        </p:nvSpPr>
        <p:spPr>
          <a:xfrm>
            <a:off x="4677653" y="5445224"/>
            <a:ext cx="4248471" cy="892552"/>
          </a:xfrm>
          <a:prstGeom prst="rect">
            <a:avLst/>
          </a:prstGeom>
          <a:noFill/>
        </p:spPr>
        <p:txBody>
          <a:bodyPr wrap="square" rtlCol="0">
            <a:spAutoFit/>
          </a:bodyPr>
          <a:lstStyle/>
          <a:p>
            <a:pPr algn="ctr"/>
            <a:r>
              <a:rPr lang="ru-RU" sz="2800" b="1" dirty="0" smtClean="0"/>
              <a:t>Роберт Рождественский</a:t>
            </a:r>
          </a:p>
          <a:p>
            <a:pPr algn="ctr"/>
            <a:r>
              <a:rPr lang="ru-RU" sz="2400" b="1" dirty="0" smtClean="0">
                <a:solidFill>
                  <a:srgbClr val="002060"/>
                </a:solidFill>
              </a:rPr>
              <a:t>1932 </a:t>
            </a:r>
            <a:r>
              <a:rPr lang="ru-RU" sz="2400" b="1" smtClean="0">
                <a:solidFill>
                  <a:srgbClr val="002060"/>
                </a:solidFill>
              </a:rPr>
              <a:t>– 1994 </a:t>
            </a:r>
            <a:r>
              <a:rPr lang="ru-RU" sz="2400" b="1" dirty="0" smtClean="0">
                <a:solidFill>
                  <a:srgbClr val="002060"/>
                </a:solidFill>
              </a:rPr>
              <a:t>гг.</a:t>
            </a:r>
            <a:endParaRPr lang="ru-RU" sz="2400" b="1" dirty="0">
              <a:solidFill>
                <a:srgbClr val="002060"/>
              </a:solidFill>
            </a:endParaRPr>
          </a:p>
        </p:txBody>
      </p:sp>
      <p:pic>
        <p:nvPicPr>
          <p:cNvPr id="1028" name="Picture 4" descr="C:\Users\света\Desktop\5887.jpg"/>
          <p:cNvPicPr>
            <a:picLocks noChangeAspect="1" noChangeArrowheads="1"/>
          </p:cNvPicPr>
          <p:nvPr/>
        </p:nvPicPr>
        <p:blipFill>
          <a:blip r:embed="rId3" cstate="print"/>
          <a:srcRect/>
          <a:stretch>
            <a:fillRect/>
          </a:stretch>
        </p:blipFill>
        <p:spPr bwMode="auto">
          <a:xfrm>
            <a:off x="1" y="3212976"/>
            <a:ext cx="4653668" cy="3472749"/>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rgbClr val="002060"/>
                </a:solidFill>
                <a:latin typeface="Times New Roman" pitchFamily="18" charset="0"/>
                <a:ea typeface="Calibri" pitchFamily="34" charset="0"/>
                <a:cs typeface="Times New Roman" pitchFamily="18" charset="0"/>
              </a:rPr>
              <a:t>Почему Р. Рождественский написал </a:t>
            </a:r>
            <a:r>
              <a:rPr lang="ru-RU" dirty="0" smtClean="0">
                <a:solidFill>
                  <a:srgbClr val="002060"/>
                </a:solidFill>
                <a:latin typeface="Times New Roman" pitchFamily="18" charset="0"/>
                <a:ea typeface="Calibri" pitchFamily="34" charset="0"/>
                <a:cs typeface="Times New Roman" pitchFamily="18" charset="0"/>
              </a:rPr>
              <a:t>поэму «Реквием»?</a:t>
            </a:r>
            <a:endParaRPr lang="ru-RU" dirty="0">
              <a:solidFill>
                <a:srgbClr val="002060"/>
              </a:solidFill>
            </a:endParaRPr>
          </a:p>
        </p:txBody>
      </p:sp>
      <p:sp>
        <p:nvSpPr>
          <p:cNvPr id="3" name="Содержимое 2"/>
          <p:cNvSpPr>
            <a:spLocks noGrp="1"/>
          </p:cNvSpPr>
          <p:nvPr>
            <p:ph idx="1"/>
          </p:nvPr>
        </p:nvSpPr>
        <p:spPr/>
        <p:txBody>
          <a:bodyPr>
            <a:normAutofit fontScale="70000" lnSpcReduction="20000"/>
          </a:bodyPr>
          <a:lstStyle/>
          <a:p>
            <a:pPr marL="0" lvl="0" indent="0" fontAlgn="base">
              <a:spcBef>
                <a:spcPct val="0"/>
              </a:spcBef>
              <a:spcAft>
                <a:spcPct val="0"/>
              </a:spcAft>
              <a:buNone/>
            </a:pPr>
            <a:endParaRPr lang="ru-RU" sz="800" dirty="0" smtClean="0">
              <a:latin typeface="Arial" pitchFamily="34" charset="0"/>
              <a:cs typeface="Arial" pitchFamily="34" charset="0"/>
            </a:endParaRPr>
          </a:p>
          <a:p>
            <a:pPr marL="0" lvl="0" indent="0" eaLnBrk="0" fontAlgn="base" hangingPunct="0">
              <a:spcBef>
                <a:spcPct val="0"/>
              </a:spcBef>
              <a:spcAft>
                <a:spcPct val="0"/>
              </a:spcAft>
              <a:buNone/>
            </a:pPr>
            <a:r>
              <a:rPr lang="ru-RU" dirty="0" smtClean="0">
                <a:latin typeface="Times New Roman" pitchFamily="18" charset="0"/>
                <a:ea typeface="Calibri" pitchFamily="34" charset="0"/>
                <a:cs typeface="Times New Roman" pitchFamily="18" charset="0"/>
              </a:rPr>
              <a:t>       Когда </a:t>
            </a:r>
            <a:r>
              <a:rPr lang="ru-RU" dirty="0" smtClean="0">
                <a:latin typeface="Times New Roman" pitchFamily="18" charset="0"/>
                <a:ea typeface="Calibri" pitchFamily="34" charset="0"/>
                <a:cs typeface="Times New Roman" pitchFamily="18" charset="0"/>
              </a:rPr>
              <a:t>началась война, Роберту было 9 лет, отца  призвали в армию, мать мобилизовали на фронт в качестве медика, а Роберт остался на попечении бабушки. Война и расставание с родителями оказало такое большое влияние на мальчика, что в девятилетнем возрасте он написал свое первое стихотворение, посвященное уходу отца на фронт. </a:t>
            </a:r>
            <a:endParaRPr lang="ru-RU" sz="800" dirty="0" smtClean="0">
              <a:latin typeface="Arial" pitchFamily="34" charset="0"/>
              <a:cs typeface="Arial" pitchFamily="34" charset="0"/>
            </a:endParaRPr>
          </a:p>
          <a:p>
            <a:pPr marL="0" lvl="0" indent="0" eaLnBrk="0" fontAlgn="base" hangingPunct="0">
              <a:spcBef>
                <a:spcPct val="0"/>
              </a:spcBef>
              <a:spcAft>
                <a:spcPct val="0"/>
              </a:spcAft>
              <a:buNone/>
            </a:pPr>
            <a:r>
              <a:rPr lang="ru-RU" dirty="0" smtClean="0">
                <a:latin typeface="Times New Roman" pitchFamily="18" charset="0"/>
                <a:ea typeface="Calibri" pitchFamily="34" charset="0"/>
                <a:cs typeface="Times New Roman" pitchFamily="18" charset="0"/>
              </a:rPr>
              <a:t>      А поэму </a:t>
            </a:r>
            <a:r>
              <a:rPr lang="ru-RU" dirty="0" smtClean="0">
                <a:ea typeface="Calibri" pitchFamily="34" charset="0"/>
                <a:cs typeface="Times New Roman" pitchFamily="18" charset="0"/>
              </a:rPr>
              <a:t>«</a:t>
            </a:r>
            <a:r>
              <a:rPr lang="ru-RU" dirty="0" smtClean="0">
                <a:latin typeface="Times New Roman" pitchFamily="18" charset="0"/>
                <a:ea typeface="Calibri" pitchFamily="34" charset="0"/>
                <a:cs typeface="Times New Roman" pitchFamily="18" charset="0"/>
              </a:rPr>
              <a:t>Реквием</a:t>
            </a:r>
            <a:r>
              <a:rPr lang="ru-RU" dirty="0" smtClean="0">
                <a:ea typeface="Calibri" pitchFamily="34" charset="0"/>
                <a:cs typeface="Times New Roman" pitchFamily="18" charset="0"/>
              </a:rPr>
              <a:t>»</a:t>
            </a:r>
            <a:r>
              <a:rPr lang="ru-RU" dirty="0" smtClean="0">
                <a:latin typeface="Times New Roman" pitchFamily="18" charset="0"/>
                <a:ea typeface="Calibri" pitchFamily="34" charset="0"/>
                <a:cs typeface="Times New Roman" pitchFamily="18" charset="0"/>
              </a:rPr>
              <a:t> </a:t>
            </a:r>
            <a:r>
              <a:rPr lang="ru-RU" dirty="0" smtClean="0">
                <a:solidFill>
                  <a:srgbClr val="000000"/>
                </a:solidFill>
                <a:latin typeface="Times New Roman" pitchFamily="18" charset="0"/>
                <a:ea typeface="Calibri" pitchFamily="34" charset="0"/>
                <a:cs typeface="Times New Roman" pitchFamily="18" charset="0"/>
              </a:rPr>
              <a:t>он написал после того, когда посмотрел на  старую фотографию. На ней изображены шесть очень молодых, красивых, улыбающихся парней. Это </a:t>
            </a:r>
            <a:r>
              <a:rPr lang="ru-RU" dirty="0" smtClean="0">
                <a:solidFill>
                  <a:srgbClr val="000000"/>
                </a:solidFill>
                <a:ea typeface="Calibri" pitchFamily="34" charset="0"/>
                <a:cs typeface="Times New Roman" pitchFamily="18" charset="0"/>
              </a:rPr>
              <a:t>–</a:t>
            </a:r>
            <a:r>
              <a:rPr lang="ru-RU" dirty="0" smtClean="0">
                <a:solidFill>
                  <a:srgbClr val="000000"/>
                </a:solidFill>
                <a:latin typeface="Times New Roman" pitchFamily="18" charset="0"/>
                <a:ea typeface="Calibri" pitchFamily="34" charset="0"/>
                <a:cs typeface="Times New Roman" pitchFamily="18" charset="0"/>
              </a:rPr>
              <a:t> шесть братьев его матери. В 1941 году самому младшему из них было 18 лет, самому старшему </a:t>
            </a:r>
            <a:r>
              <a:rPr lang="ru-RU" dirty="0" smtClean="0">
                <a:solidFill>
                  <a:srgbClr val="000000"/>
                </a:solidFill>
                <a:ea typeface="Calibri" pitchFamily="34" charset="0"/>
                <a:cs typeface="Times New Roman" pitchFamily="18" charset="0"/>
              </a:rPr>
              <a:t>–</a:t>
            </a:r>
            <a:r>
              <a:rPr lang="ru-RU" dirty="0" smtClean="0">
                <a:solidFill>
                  <a:srgbClr val="000000"/>
                </a:solidFill>
                <a:latin typeface="Times New Roman" pitchFamily="18" charset="0"/>
                <a:ea typeface="Calibri" pitchFamily="34" charset="0"/>
                <a:cs typeface="Times New Roman" pitchFamily="18" charset="0"/>
              </a:rPr>
              <a:t> 29. Все они в том же самом сорок первом ушли на фронт. Шестеро. А с фронта вернулся один. Кем бы они стали? Они успели только стать солдатами. Он писал и чувствовал свой долг перед ними.</a:t>
            </a:r>
            <a:endParaRPr lang="ru-RU" sz="800" dirty="0" smtClean="0">
              <a:latin typeface="Arial" pitchFamily="34" charset="0"/>
              <a:cs typeface="Arial" pitchFamily="34" charset="0"/>
            </a:endParaRPr>
          </a:p>
          <a:p>
            <a:pPr marL="0" lvl="0" indent="0" eaLnBrk="0" fontAlgn="base" hangingPunct="0">
              <a:spcBef>
                <a:spcPct val="0"/>
              </a:spcBef>
              <a:spcAft>
                <a:spcPct val="0"/>
              </a:spcAft>
              <a:buNone/>
            </a:pPr>
            <a:endParaRPr lang="ru-RU" sz="4000" dirty="0" smtClean="0">
              <a:latin typeface="Arial" pitchFamily="34" charset="0"/>
              <a:cs typeface="Arial" pitchFamily="34" charset="0"/>
            </a:endParaRP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 ком идет речь в данном </a:t>
            </a:r>
            <a:r>
              <a:rPr lang="ru-RU" dirty="0" smtClean="0"/>
              <a:t>отрывке?</a:t>
            </a:r>
            <a:endParaRPr lang="ru-RU" dirty="0"/>
          </a:p>
        </p:txBody>
      </p:sp>
      <p:sp>
        <p:nvSpPr>
          <p:cNvPr id="3" name="Содержимое 2"/>
          <p:cNvSpPr>
            <a:spLocks noGrp="1"/>
          </p:cNvSpPr>
          <p:nvPr>
            <p:ph idx="1"/>
          </p:nvPr>
        </p:nvSpPr>
        <p:spPr/>
        <p:txBody>
          <a:bodyPr>
            <a:normAutofit fontScale="85000" lnSpcReduction="20000"/>
          </a:bodyPr>
          <a:lstStyle/>
          <a:p>
            <a:r>
              <a:rPr lang="ru-RU" b="1" dirty="0" smtClean="0"/>
              <a:t>Помните!</a:t>
            </a:r>
            <a:br>
              <a:rPr lang="ru-RU" b="1" dirty="0" smtClean="0"/>
            </a:br>
            <a:r>
              <a:rPr lang="ru-RU" b="1" dirty="0" smtClean="0"/>
              <a:t>Через века, через года,—</a:t>
            </a:r>
            <a:br>
              <a:rPr lang="ru-RU" b="1" dirty="0" smtClean="0"/>
            </a:br>
            <a:r>
              <a:rPr lang="ru-RU" b="1" dirty="0" smtClean="0"/>
              <a:t>помните!</a:t>
            </a:r>
            <a:br>
              <a:rPr lang="ru-RU" b="1" dirty="0" smtClean="0"/>
            </a:br>
            <a:r>
              <a:rPr lang="ru-RU" b="1" dirty="0" smtClean="0"/>
              <a:t>О тех,</a:t>
            </a:r>
            <a:br>
              <a:rPr lang="ru-RU" b="1" dirty="0" smtClean="0"/>
            </a:br>
            <a:r>
              <a:rPr lang="ru-RU" b="1" dirty="0" smtClean="0"/>
              <a:t>кто уже не придет никогда,—</a:t>
            </a:r>
            <a:br>
              <a:rPr lang="ru-RU" b="1" dirty="0" smtClean="0"/>
            </a:br>
            <a:r>
              <a:rPr lang="ru-RU" b="1" dirty="0" smtClean="0"/>
              <a:t>помните!</a:t>
            </a:r>
          </a:p>
          <a:p>
            <a:pPr>
              <a:buNone/>
            </a:pPr>
            <a:r>
              <a:rPr lang="ru-RU" b="1" dirty="0" smtClean="0"/>
              <a:t>    Не плачьте!</a:t>
            </a:r>
            <a:br>
              <a:rPr lang="ru-RU" b="1" dirty="0" smtClean="0"/>
            </a:br>
            <a:r>
              <a:rPr lang="ru-RU" b="1" dirty="0" smtClean="0"/>
              <a:t>В горле сдержите стоны,</a:t>
            </a:r>
            <a:br>
              <a:rPr lang="ru-RU" b="1" dirty="0" smtClean="0"/>
            </a:br>
            <a:r>
              <a:rPr lang="ru-RU" b="1" dirty="0" smtClean="0"/>
              <a:t>горькие стоны.</a:t>
            </a:r>
            <a:br>
              <a:rPr lang="ru-RU" b="1" dirty="0" smtClean="0"/>
            </a:br>
            <a:r>
              <a:rPr lang="ru-RU" b="1" dirty="0" smtClean="0"/>
              <a:t>Памяти павших будьте достойны!</a:t>
            </a:r>
            <a:br>
              <a:rPr lang="ru-RU" b="1" dirty="0" smtClean="0"/>
            </a:br>
            <a:r>
              <a:rPr lang="ru-RU" b="1" dirty="0" smtClean="0"/>
              <a:t>Вечно</a:t>
            </a:r>
            <a:br>
              <a:rPr lang="ru-RU" b="1" dirty="0" smtClean="0"/>
            </a:br>
            <a:r>
              <a:rPr lang="ru-RU" b="1" dirty="0" smtClean="0"/>
              <a:t>достойны!</a:t>
            </a:r>
          </a:p>
          <a:p>
            <a:endParaRPr lang="ru-RU" dirty="0"/>
          </a:p>
        </p:txBody>
      </p:sp>
      <p:pic>
        <p:nvPicPr>
          <p:cNvPr id="19459" name="Picture 3" descr="C:\Users\света\Desktop\72c38998ba5a17c.jpg"/>
          <p:cNvPicPr>
            <a:picLocks noChangeAspect="1" noChangeArrowheads="1"/>
          </p:cNvPicPr>
          <p:nvPr/>
        </p:nvPicPr>
        <p:blipFill>
          <a:blip r:embed="rId2" cstate="print"/>
          <a:srcRect/>
          <a:stretch>
            <a:fillRect/>
          </a:stretch>
        </p:blipFill>
        <p:spPr bwMode="auto">
          <a:xfrm>
            <a:off x="5436096" y="1196752"/>
            <a:ext cx="3222713" cy="181277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света\Desktop\9may-poster-preview.jpg"/>
          <p:cNvPicPr>
            <a:picLocks noGrp="1" noChangeAspect="1" noChangeArrowheads="1"/>
          </p:cNvPicPr>
          <p:nvPr>
            <p:ph idx="4294967295"/>
          </p:nvPr>
        </p:nvPicPr>
        <p:blipFill>
          <a:blip r:embed="rId2" cstate="print"/>
          <a:srcRect/>
          <a:stretch>
            <a:fillRect/>
          </a:stretch>
        </p:blipFill>
        <p:spPr bwMode="auto">
          <a:xfrm>
            <a:off x="611560" y="188640"/>
            <a:ext cx="7848872" cy="2741037"/>
          </a:xfrm>
          <a:prstGeom prst="rect">
            <a:avLst/>
          </a:prstGeom>
          <a:noFill/>
        </p:spPr>
      </p:pic>
      <p:sp>
        <p:nvSpPr>
          <p:cNvPr id="3075" name="Rectangle 3"/>
          <p:cNvSpPr>
            <a:spLocks noChangeArrowheads="1"/>
          </p:cNvSpPr>
          <p:nvPr/>
        </p:nvSpPr>
        <p:spPr bwMode="auto">
          <a:xfrm>
            <a:off x="395536" y="3212976"/>
            <a:ext cx="828092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Что означают данные цифры                      </a:t>
            </a:r>
            <a:r>
              <a:rPr kumimoji="0" lang="ru-RU"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26 600 000</a:t>
            </a:r>
            <a:endParaRPr kumimoji="0" lang="ru-RU" sz="4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13 700 000</a:t>
            </a:r>
            <a:endParaRPr kumimoji="0" lang="ru-RU" sz="4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11 900 000</a:t>
            </a:r>
            <a:endParaRPr kumimoji="0" lang="ru-RU" sz="4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10</a:t>
            </a:r>
            <a:endParaRPr kumimoji="0" lang="ru-RU" sz="40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света\Desktop\9may-poster-preview.jpg"/>
          <p:cNvPicPr>
            <a:picLocks noGrp="1" noChangeAspect="1" noChangeArrowheads="1"/>
          </p:cNvPicPr>
          <p:nvPr>
            <p:ph idx="4294967295"/>
          </p:nvPr>
        </p:nvPicPr>
        <p:blipFill>
          <a:blip r:embed="rId2" cstate="print"/>
          <a:srcRect/>
          <a:stretch>
            <a:fillRect/>
          </a:stretch>
        </p:blipFill>
        <p:spPr bwMode="auto">
          <a:xfrm>
            <a:off x="611560" y="188640"/>
            <a:ext cx="7848872" cy="2741037"/>
          </a:xfrm>
          <a:prstGeom prst="rect">
            <a:avLst/>
          </a:prstGeom>
          <a:noFill/>
        </p:spPr>
      </p:pic>
      <p:sp>
        <p:nvSpPr>
          <p:cNvPr id="3075" name="Rectangle 3"/>
          <p:cNvSpPr>
            <a:spLocks noChangeArrowheads="1"/>
          </p:cNvSpPr>
          <p:nvPr/>
        </p:nvSpPr>
        <p:spPr bwMode="auto">
          <a:xfrm>
            <a:off x="395536" y="3212976"/>
            <a:ext cx="828092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Что означают данные цифры                      </a:t>
            </a:r>
            <a:r>
              <a:rPr kumimoji="0" lang="ru-RU"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26 600 000 – </a:t>
            </a:r>
            <a:r>
              <a:rPr kumimoji="0" lang="ru-RU"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число погибших из них</a:t>
            </a:r>
            <a:endParaRPr kumimoji="0" lang="ru-RU" sz="3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13 700 000 – </a:t>
            </a:r>
            <a:r>
              <a:rPr kumimoji="0" lang="ru-RU"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мирного населения</a:t>
            </a:r>
            <a:endParaRPr kumimoji="0" lang="ru-RU" sz="3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11 900 000 – </a:t>
            </a:r>
            <a:r>
              <a:rPr kumimoji="0" lang="ru-RU"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солдат</a:t>
            </a:r>
            <a:r>
              <a:rPr kumimoji="0" lang="ru-RU"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4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10 – </a:t>
            </a:r>
            <a:r>
              <a:rPr kumimoji="0" lang="ru-RU"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погибали каждую</a:t>
            </a:r>
            <a:r>
              <a:rPr kumimoji="0" lang="ru-RU" sz="3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минуту</a:t>
            </a:r>
            <a:endParaRPr kumimoji="0" lang="ru-RU"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269</TotalTime>
  <Words>526</Words>
  <Application>Microsoft Office PowerPoint</Application>
  <PresentationFormat>Экран (4:3)</PresentationFormat>
  <Paragraphs>70</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Тема Office</vt:lpstr>
      <vt:lpstr>Слайд 1</vt:lpstr>
      <vt:lpstr>Цель занятия</vt:lpstr>
      <vt:lpstr>Память</vt:lpstr>
      <vt:lpstr>Память</vt:lpstr>
      <vt:lpstr>Слайд 5</vt:lpstr>
      <vt:lpstr>Почему Р. Рождественский написал поэму «Реквием»?</vt:lpstr>
      <vt:lpstr>О ком идет речь в данном отрывке?</vt:lpstr>
      <vt:lpstr>Слайд 8</vt:lpstr>
      <vt:lpstr>Слайд 9</vt:lpstr>
      <vt:lpstr>К чему призывает автор в этом отрывке? </vt:lpstr>
      <vt:lpstr>Какой ценой завоевано счастье</vt:lpstr>
      <vt:lpstr>Николай Гастелло</vt:lpstr>
      <vt:lpstr>Слайд 13</vt:lpstr>
      <vt:lpstr>Андрей Корзун</vt:lpstr>
      <vt:lpstr> </vt:lpstr>
      <vt:lpstr>К чему призывает Р. Рождественский в этих строках? Почему так необходимо помнить о тех великих годах? </vt:lpstr>
      <vt:lpstr>Слайд 17</vt:lpstr>
      <vt:lpstr>Слайд 18</vt:lpstr>
      <vt:lpstr>Слайд 19</vt:lpstr>
      <vt:lpstr>Слайд 20</vt:lpstr>
      <vt:lpstr>Слайд 21</vt:lpstr>
      <vt:lpstr>Слайд 22</vt:lpstr>
      <vt:lpstr>Слайд 23</vt:lpstr>
      <vt:lpstr>Как вы понимаете выражение  «трепетную весну»? </vt:lpstr>
      <vt:lpstr>Слайд 25</vt:lpstr>
      <vt:lpstr>Слайд 26</vt:lpstr>
      <vt:lpstr>Слайд 27</vt:lpstr>
      <vt:lpstr>Слайд 28</vt:lpstr>
      <vt:lpstr>Слайд 29</vt:lpstr>
      <vt:lpstr>Слайд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света</dc:creator>
  <cp:lastModifiedBy>света</cp:lastModifiedBy>
  <cp:revision>27</cp:revision>
  <dcterms:created xsi:type="dcterms:W3CDTF">2020-01-28T14:41:09Z</dcterms:created>
  <dcterms:modified xsi:type="dcterms:W3CDTF">2020-05-24T15:52:14Z</dcterms:modified>
</cp:coreProperties>
</file>