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5" r:id="rId6"/>
    <p:sldId id="267" r:id="rId7"/>
    <p:sldId id="264" r:id="rId8"/>
    <p:sldId id="263" r:id="rId9"/>
    <p:sldId id="259" r:id="rId10"/>
    <p:sldId id="261" r:id="rId11"/>
    <p:sldId id="262" r:id="rId12"/>
    <p:sldId id="272" r:id="rId13"/>
    <p:sldId id="268" r:id="rId14"/>
    <p:sldId id="271" r:id="rId15"/>
    <p:sldId id="269" r:id="rId16"/>
    <p:sldId id="270" r:id="rId17"/>
    <p:sldId id="273" r:id="rId18"/>
    <p:sldId id="274" r:id="rId19"/>
    <p:sldId id="275" r:id="rId20"/>
    <p:sldId id="276" r:id="rId21"/>
    <p:sldId id="277" r:id="rId22"/>
    <p:sldId id="260" r:id="rId23"/>
    <p:sldId id="281" r:id="rId24"/>
    <p:sldId id="278" r:id="rId25"/>
    <p:sldId id="279"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60C9E097-B074-49FB-9A10-7ABF00AFA531}">
          <p14:sldIdLst>
            <p14:sldId id="256"/>
            <p14:sldId id="257"/>
            <p14:sldId id="258"/>
            <p14:sldId id="266"/>
            <p14:sldId id="265"/>
            <p14:sldId id="267"/>
            <p14:sldId id="264"/>
            <p14:sldId id="263"/>
            <p14:sldId id="259"/>
            <p14:sldId id="261"/>
            <p14:sldId id="262"/>
            <p14:sldId id="272"/>
          </p14:sldIdLst>
        </p14:section>
        <p14:section name="Раздел без заголовка" id="{9BB128FF-863A-4F7A-B503-D8B10B924D7B}">
          <p14:sldIdLst>
            <p14:sldId id="268"/>
            <p14:sldId id="271"/>
            <p14:sldId id="269"/>
            <p14:sldId id="270"/>
            <p14:sldId id="273"/>
            <p14:sldId id="274"/>
            <p14:sldId id="275"/>
            <p14:sldId id="276"/>
            <p14:sldId id="277"/>
            <p14:sldId id="260"/>
            <p14:sldId id="281"/>
            <p14:sldId id="278"/>
            <p14:sldId id="27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3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20.03.2022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20.03.2022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20.03.2022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20.03.2022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142984"/>
            <a:ext cx="7572428" cy="2677656"/>
          </a:xfrm>
          <a:prstGeom prst="rect">
            <a:avLst/>
          </a:prstGeom>
          <a:noFill/>
        </p:spPr>
        <p:txBody>
          <a:bodyPr wrap="square" rtlCol="0">
            <a:spAutoFit/>
          </a:bodyPr>
          <a:lstStyle/>
          <a:p>
            <a:pPr algn="ctr"/>
            <a:r>
              <a:rPr lang="ru-RU"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Презентация </a:t>
            </a:r>
            <a:endPar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к уроку по учебному предмету </a:t>
            </a:r>
            <a:endPar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«Физическая культура» во 2-м классе на тему:</a:t>
            </a:r>
          </a:p>
          <a:p>
            <a:pPr algn="ctr"/>
            <a:r>
              <a:rPr lang="ru-RU"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ru-RU"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Паралимпийские</a:t>
            </a:r>
            <a:r>
              <a:rPr lang="ru-RU"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игры: один мир, одна мечта»</a:t>
            </a:r>
            <a:endParaRPr lang="ru-RU"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4250766" y="4725144"/>
            <a:ext cx="4286280" cy="1477328"/>
          </a:xfrm>
          <a:prstGeom prst="rect">
            <a:avLst/>
          </a:prstGeom>
          <a:noFill/>
        </p:spPr>
        <p:txBody>
          <a:bodyPr wrap="square" rtlCol="0">
            <a:spAutoFit/>
          </a:bodyPr>
          <a:lstStyle/>
          <a:p>
            <a:pPr algn="r"/>
            <a:r>
              <a:rPr lang="ru-RU" b="1" dirty="0" smtClean="0">
                <a:latin typeface="Times New Roman" pitchFamily="18" charset="0"/>
                <a:cs typeface="Times New Roman" pitchFamily="18" charset="0"/>
              </a:rPr>
              <a:t>Разработчик презентации:</a:t>
            </a:r>
          </a:p>
          <a:p>
            <a:pPr algn="r"/>
            <a:r>
              <a:rPr lang="ru-RU" b="1" dirty="0" err="1" smtClean="0">
                <a:latin typeface="Times New Roman" pitchFamily="18" charset="0"/>
                <a:cs typeface="Times New Roman" pitchFamily="18" charset="0"/>
              </a:rPr>
              <a:t>Мурзина</a:t>
            </a:r>
            <a:r>
              <a:rPr lang="ru-RU" b="1" dirty="0" smtClean="0">
                <a:latin typeface="Times New Roman" pitchFamily="18" charset="0"/>
                <a:cs typeface="Times New Roman" pitchFamily="18" charset="0"/>
              </a:rPr>
              <a:t> Вера Александровна</a:t>
            </a:r>
          </a:p>
          <a:p>
            <a:pPr algn="r"/>
            <a:r>
              <a:rPr lang="ru-RU" b="1" dirty="0" smtClean="0">
                <a:latin typeface="Times New Roman" pitchFamily="18" charset="0"/>
                <a:cs typeface="Times New Roman" pitchFamily="18" charset="0"/>
              </a:rPr>
              <a:t>Учитель физической культуры</a:t>
            </a:r>
          </a:p>
          <a:p>
            <a:pPr algn="r"/>
            <a:r>
              <a:rPr lang="ru-RU" b="1" dirty="0" err="1" smtClean="0">
                <a:latin typeface="Times New Roman" pitchFamily="18" charset="0"/>
                <a:cs typeface="Times New Roman" pitchFamily="18" charset="0"/>
              </a:rPr>
              <a:t>г.Урай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ХМАО-Югра</a:t>
            </a:r>
            <a:endParaRPr lang="ru-RU" b="1" dirty="0" smtClean="0">
              <a:latin typeface="Times New Roman" pitchFamily="18" charset="0"/>
              <a:cs typeface="Times New Roman" pitchFamily="18" charset="0"/>
            </a:endParaRPr>
          </a:p>
          <a:p>
            <a:pPr algn="r"/>
            <a:r>
              <a:rPr lang="ru-RU" b="1" dirty="0" smtClean="0">
                <a:latin typeface="Times New Roman" pitchFamily="18" charset="0"/>
                <a:cs typeface="Times New Roman" pitchFamily="18" charset="0"/>
              </a:rPr>
              <a:t>МБОУ СОШ №5</a:t>
            </a:r>
            <a:endParaRPr lang="en-US"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725836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667" r="5192" b="1752"/>
          <a:stretch/>
        </p:blipFill>
        <p:spPr bwMode="auto">
          <a:xfrm>
            <a:off x="622383" y="692696"/>
            <a:ext cx="8168003" cy="57606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4426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132" y="764414"/>
            <a:ext cx="1836638" cy="12244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837853" y="2924944"/>
            <a:ext cx="7838603" cy="1200329"/>
          </a:xfrm>
          <a:prstGeom prst="rect">
            <a:avLst/>
          </a:prstGeom>
          <a:ln>
            <a:noFill/>
          </a:ln>
        </p:spPr>
        <p:txBody>
          <a:bodyPr wrap="square">
            <a:spAutoFit/>
          </a:bodyPr>
          <a:lstStyle/>
          <a:p>
            <a:pPr indent="360000"/>
            <a:r>
              <a:rPr lang="ru-RU" dirty="0">
                <a:latin typeface="Times New Roman" panose="02020603050405020304" pitchFamily="18" charset="0"/>
                <a:cs typeface="Times New Roman" panose="02020603050405020304" pitchFamily="18" charset="0"/>
              </a:rPr>
              <a:t>Впервые биатлон был включен в программу </a:t>
            </a:r>
            <a:r>
              <a:rPr lang="ru-RU" dirty="0" err="1">
                <a:latin typeface="Times New Roman" panose="02020603050405020304" pitchFamily="18" charset="0"/>
                <a:cs typeface="Times New Roman" panose="02020603050405020304" pitchFamily="18" charset="0"/>
              </a:rPr>
              <a:t>Паралимпиад</a:t>
            </a:r>
            <a:r>
              <a:rPr lang="ru-RU" dirty="0">
                <a:latin typeface="Times New Roman" panose="02020603050405020304" pitchFamily="18" charset="0"/>
                <a:cs typeface="Times New Roman" panose="02020603050405020304" pitchFamily="18" charset="0"/>
              </a:rPr>
              <a:t> на соревнованиях в Инсбруке (Австрия) в 1988 г. Соревнования по биатлону для спортсменов с нарушением зрения стали частью </a:t>
            </a:r>
            <a:r>
              <a:rPr lang="ru-RU" dirty="0" err="1">
                <a:latin typeface="Times New Roman" panose="02020603050405020304" pitchFamily="18" charset="0"/>
                <a:cs typeface="Times New Roman" panose="02020603050405020304" pitchFamily="18" charset="0"/>
              </a:rPr>
              <a:t>Паралимпийских</a:t>
            </a:r>
            <a:r>
              <a:rPr lang="ru-RU" dirty="0">
                <a:latin typeface="Times New Roman" panose="02020603050405020304" pitchFamily="18" charset="0"/>
                <a:cs typeface="Times New Roman" panose="02020603050405020304" pitchFamily="18" charset="0"/>
              </a:rPr>
              <a:t> игр четырьмя годами позже в </a:t>
            </a:r>
            <a:r>
              <a:rPr lang="ru-RU" dirty="0" err="1">
                <a:latin typeface="Times New Roman" panose="02020603050405020304" pitchFamily="18" charset="0"/>
                <a:cs typeface="Times New Roman" panose="02020603050405020304" pitchFamily="18" charset="0"/>
              </a:rPr>
              <a:t>Альбервиле</a:t>
            </a:r>
            <a:r>
              <a:rPr lang="ru-RU" dirty="0">
                <a:latin typeface="Times New Roman" panose="02020603050405020304" pitchFamily="18" charset="0"/>
                <a:cs typeface="Times New Roman" panose="02020603050405020304" pitchFamily="18" charset="0"/>
              </a:rPr>
              <a:t> (Франция</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635896" y="1022683"/>
            <a:ext cx="2520280" cy="707886"/>
          </a:xfrm>
          <a:prstGeom prst="rect">
            <a:avLst/>
          </a:prstGeom>
          <a:ln>
            <a:noFill/>
          </a:ln>
        </p:spPr>
        <p:txBody>
          <a:bodyPr wrap="square">
            <a:spAutoFit/>
          </a:bodyPr>
          <a:lstStyle/>
          <a:p>
            <a:pPr indent="360000" algn="ctr"/>
            <a:r>
              <a:rPr lang="ru-RU" sz="4000" b="1" dirty="0" smtClean="0">
                <a:solidFill>
                  <a:srgbClr val="FF0000"/>
                </a:solidFill>
                <a:latin typeface="Times New Roman" panose="02020603050405020304" pitchFamily="18" charset="0"/>
                <a:cs typeface="Times New Roman" panose="02020603050405020304" pitchFamily="18" charset="0"/>
              </a:rPr>
              <a:t>Биатлон</a:t>
            </a:r>
            <a:endParaRPr lang="ru-RU"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4781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132" y="764414"/>
            <a:ext cx="1836638" cy="12244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729133" y="1772816"/>
            <a:ext cx="4238203" cy="4801314"/>
          </a:xfrm>
          <a:prstGeom prst="rect">
            <a:avLst/>
          </a:prstGeom>
          <a:ln>
            <a:noFill/>
          </a:ln>
        </p:spPr>
        <p:txBody>
          <a:bodyPr wrap="square">
            <a:spAutoFit/>
          </a:bodyPr>
          <a:lstStyle/>
          <a:p>
            <a:pPr indent="360000"/>
            <a:r>
              <a:rPr lang="ru-RU" dirty="0" smtClean="0">
                <a:latin typeface="Times New Roman" panose="02020603050405020304" pitchFamily="18" charset="0"/>
                <a:cs typeface="Times New Roman" panose="02020603050405020304" pitchFamily="18" charset="0"/>
              </a:rPr>
              <a:t>В </a:t>
            </a:r>
            <a:r>
              <a:rPr lang="ru-RU" dirty="0" err="1">
                <a:latin typeface="Times New Roman" panose="02020603050405020304" pitchFamily="18" charset="0"/>
                <a:cs typeface="Times New Roman" panose="02020603050405020304" pitchFamily="18" charset="0"/>
              </a:rPr>
              <a:t>паралимпийском</a:t>
            </a:r>
            <a:r>
              <a:rPr lang="ru-RU" dirty="0">
                <a:latin typeface="Times New Roman" panose="02020603050405020304" pitchFamily="18" charset="0"/>
                <a:cs typeface="Times New Roman" panose="02020603050405020304" pitchFamily="18" charset="0"/>
              </a:rPr>
              <a:t> биатлоне спортсмены из положения лежа должны пятью выстрелами поразить мишени с расстояния 10 м. В случае промаха биатлонист получает наказание в виде штрафного времени либо штрафных кругов. Винтовки спортсменов постоянно находятся на огневом рубеже. Незрячие биатлонисты используют для поражения целей специальные электронные винтовки, ориентируясь на акустический сигнал, громкость которого возрастает по мере приближение прицела к центру мишени. Мишени для спортсменов с нарушением зрения крупнее, чем для остальных участников, их диаметр составляет 30 мм.</a:t>
            </a:r>
          </a:p>
        </p:txBody>
      </p:sp>
      <p:pic>
        <p:nvPicPr>
          <p:cNvPr id="3074" name="Picture 2" descr="https://fondopora.ru/upload/,b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472590"/>
            <a:ext cx="3707904" cy="23071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masters-and-mentors.com/wp-content/uploads/2019/10/Petushkov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779731"/>
            <a:ext cx="3707904" cy="248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625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132" y="764414"/>
            <a:ext cx="1836638" cy="12244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899592" y="2308522"/>
            <a:ext cx="7704856" cy="2031325"/>
          </a:xfrm>
          <a:prstGeom prst="rect">
            <a:avLst/>
          </a:prstGeom>
          <a:ln>
            <a:noFill/>
          </a:ln>
        </p:spPr>
        <p:txBody>
          <a:bodyPr wrap="square">
            <a:spAutoFit/>
          </a:bodyPr>
          <a:lstStyle/>
          <a:p>
            <a:r>
              <a:rPr lang="ru-RU" dirty="0" smtClean="0">
                <a:latin typeface="Times New Roman" panose="02020603050405020304" pitchFamily="18" charset="0"/>
                <a:cs typeface="Times New Roman" panose="02020603050405020304" pitchFamily="18" charset="0"/>
              </a:rPr>
              <a:t>Представляет собой адаптацию керлинга для спортсменов- колясочников. В соревнованиях принимают участие люди с физическими нарушениями функций нижней части тела. </a:t>
            </a:r>
            <a:r>
              <a:rPr lang="ru-RU" dirty="0" err="1" smtClean="0">
                <a:latin typeface="Times New Roman" panose="02020603050405020304" pitchFamily="18" charset="0"/>
                <a:cs typeface="Times New Roman" panose="02020603050405020304" pitchFamily="18" charset="0"/>
              </a:rPr>
              <a:t>Паралимпийский</a:t>
            </a:r>
            <a:r>
              <a:rPr lang="ru-RU" dirty="0" smtClean="0">
                <a:latin typeface="Times New Roman" panose="02020603050405020304" pitchFamily="18" charset="0"/>
                <a:cs typeface="Times New Roman" panose="02020603050405020304" pitchFamily="18" charset="0"/>
              </a:rPr>
              <a:t> керлинг отличается от традиционного способом передвижения спортсменов, а также отказом от </a:t>
            </a:r>
            <a:r>
              <a:rPr lang="ru-RU" dirty="0" err="1" smtClean="0">
                <a:latin typeface="Times New Roman" panose="02020603050405020304" pitchFamily="18" charset="0"/>
                <a:cs typeface="Times New Roman" panose="02020603050405020304" pitchFamily="18" charset="0"/>
              </a:rPr>
              <a:t>свипинга</a:t>
            </a:r>
            <a:r>
              <a:rPr lang="ru-RU" dirty="0" smtClean="0">
                <a:latin typeface="Times New Roman" panose="02020603050405020304" pitchFamily="18" charset="0"/>
                <a:cs typeface="Times New Roman" panose="02020603050405020304" pitchFamily="18" charset="0"/>
              </a:rPr>
              <a:t> - натирания льда перед движущимся камнем при помощи специальной щетки.</a:t>
            </a:r>
          </a:p>
          <a:p>
            <a:pPr indent="360000"/>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331640" y="692696"/>
            <a:ext cx="6840760" cy="707886"/>
          </a:xfrm>
          <a:prstGeom prst="rect">
            <a:avLst/>
          </a:prstGeom>
          <a:ln>
            <a:noFill/>
          </a:ln>
        </p:spPr>
        <p:txBody>
          <a:bodyPr wrap="square">
            <a:spAutoFit/>
          </a:bodyPr>
          <a:lstStyle/>
          <a:p>
            <a:pPr algn="ctr"/>
            <a:r>
              <a:rPr lang="ru-RU" sz="4000" b="1" dirty="0" smtClean="0">
                <a:solidFill>
                  <a:srgbClr val="FF0000"/>
                </a:solidFill>
                <a:latin typeface="Times New Roman" panose="02020603050405020304" pitchFamily="18" charset="0"/>
                <a:cs typeface="Times New Roman" panose="02020603050405020304" pitchFamily="18" charset="0"/>
              </a:rPr>
              <a:t>Кёрлинг на колясках</a:t>
            </a:r>
            <a:endParaRPr lang="ru-RU"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7940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132" y="764414"/>
            <a:ext cx="1836638" cy="12244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682934" y="2176710"/>
            <a:ext cx="4465130" cy="3970318"/>
          </a:xfrm>
          <a:prstGeom prst="rect">
            <a:avLst/>
          </a:prstGeom>
          <a:ln>
            <a:noFill/>
          </a:ln>
        </p:spPr>
        <p:txBody>
          <a:bodyPr wrap="square">
            <a:spAutoFit/>
          </a:bodyPr>
          <a:lstStyle/>
          <a:p>
            <a:r>
              <a:rPr lang="ru-RU" sz="1400" dirty="0" smtClean="0">
                <a:latin typeface="Times New Roman" panose="02020603050405020304" pitchFamily="18" charset="0"/>
                <a:cs typeface="Times New Roman" panose="02020603050405020304" pitchFamily="18" charset="0"/>
              </a:rPr>
              <a:t>В </a:t>
            </a:r>
            <a:r>
              <a:rPr lang="ru-RU" sz="1400" dirty="0">
                <a:latin typeface="Times New Roman" panose="02020603050405020304" pitchFamily="18" charset="0"/>
                <a:cs typeface="Times New Roman" panose="02020603050405020304" pitchFamily="18" charset="0"/>
              </a:rPr>
              <a:t>игре участвуют две команды, каждая состоит из 4 игроков (а также одного запасного). В команде должны быть представители обоих полов, минимум по одному. Цель игры - попасть пущенным по льду камнем в центр мишени, называемой "домом". Спортсмены могут пускать камни из неподвижного кресла-коляски как руками, так и с помощью специальной раздвижной палки с пластмассовым наконечником - "</a:t>
            </a:r>
            <a:r>
              <a:rPr lang="ru-RU" sz="1400" dirty="0" err="1">
                <a:latin typeface="Times New Roman" panose="02020603050405020304" pitchFamily="18" charset="0"/>
                <a:cs typeface="Times New Roman" panose="02020603050405020304" pitchFamily="18" charset="0"/>
              </a:rPr>
              <a:t>экстендера</a:t>
            </a:r>
            <a:r>
              <a:rPr lang="ru-RU" sz="1400" dirty="0">
                <a:latin typeface="Times New Roman" panose="02020603050405020304" pitchFamily="18" charset="0"/>
                <a:cs typeface="Times New Roman" panose="02020603050405020304" pitchFamily="18" charset="0"/>
              </a:rPr>
              <a:t>". В целом правила керлинга на колясках совпадают с правилами, принятыми в традиционной разновидности керлинга.</a:t>
            </a:r>
          </a:p>
          <a:p>
            <a:r>
              <a:rPr lang="ru-RU" sz="1400" dirty="0">
                <a:latin typeface="Times New Roman" panose="02020603050405020304" pitchFamily="18" charset="0"/>
                <a:cs typeface="Times New Roman" panose="02020603050405020304" pitchFamily="18" charset="0"/>
              </a:rPr>
              <a:t>Первый чемпионат мира по керлингу на колясках состоялся в Швейцарии в 2002 г., и в том же году Международный </a:t>
            </a:r>
            <a:r>
              <a:rPr lang="ru-RU" sz="1400" dirty="0" err="1">
                <a:latin typeface="Times New Roman" panose="02020603050405020304" pitchFamily="18" charset="0"/>
                <a:cs typeface="Times New Roman" panose="02020603050405020304" pitchFamily="18" charset="0"/>
              </a:rPr>
              <a:t>паралимпийский</a:t>
            </a:r>
            <a:r>
              <a:rPr lang="ru-RU" sz="1400" dirty="0">
                <a:latin typeface="Times New Roman" panose="02020603050405020304" pitchFamily="18" charset="0"/>
                <a:cs typeface="Times New Roman" panose="02020603050405020304" pitchFamily="18" charset="0"/>
              </a:rPr>
              <a:t> комитет присвоил этому виду спорта официальный статус. Впервые на </a:t>
            </a:r>
            <a:r>
              <a:rPr lang="ru-RU" sz="1400" dirty="0" err="1">
                <a:latin typeface="Times New Roman" panose="02020603050405020304" pitchFamily="18" charset="0"/>
                <a:cs typeface="Times New Roman" panose="02020603050405020304" pitchFamily="18" charset="0"/>
              </a:rPr>
              <a:t>Паралимпийских</a:t>
            </a:r>
            <a:r>
              <a:rPr lang="ru-RU" sz="1400" dirty="0">
                <a:latin typeface="Times New Roman" panose="02020603050405020304" pitchFamily="18" charset="0"/>
                <a:cs typeface="Times New Roman" panose="02020603050405020304" pitchFamily="18" charset="0"/>
              </a:rPr>
              <a:t> играх керлинг был представлен в 2006 г. в Турине (Италия</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indent="360000"/>
            <a:endParaRPr lang="ru-RU" sz="1400" dirty="0">
              <a:latin typeface="Times New Roman" panose="02020603050405020304" pitchFamily="18" charset="0"/>
              <a:cs typeface="Times New Roman" panose="02020603050405020304" pitchFamily="18" charset="0"/>
            </a:endParaRPr>
          </a:p>
        </p:txBody>
      </p:sp>
      <p:pic>
        <p:nvPicPr>
          <p:cNvPr id="4098" name="Picture 2" descr="https://fondopora.ru/upload/%D0%BA%D0%B5%D1%80%D0%BB%D0%B8%D0%BD%D0%B3%2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3454" y="4054147"/>
            <a:ext cx="3323444" cy="201622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paralympic.org/sites/default/files/styles/large_original/public/images/131213125839758_19_Wheelchair%2BCurling%2BWorld%2BChampionship%2B2013_Flickr.jpg?itok=w2d8fuZ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7" y="1556792"/>
            <a:ext cx="3344193"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732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07132" y="2204864"/>
            <a:ext cx="8064896" cy="1969770"/>
          </a:xfrm>
          <a:prstGeom prst="rect">
            <a:avLst/>
          </a:prstGeom>
          <a:ln>
            <a:noFill/>
          </a:ln>
        </p:spPr>
        <p:txBody>
          <a:bodyPr wrap="square">
            <a:spAutoFit/>
          </a:bodyPr>
          <a:lstStyle/>
          <a:p>
            <a:pPr indent="360000"/>
            <a:r>
              <a:rPr lang="ru-RU" dirty="0">
                <a:latin typeface="Times New Roman" panose="02020603050405020304" pitchFamily="18" charset="0"/>
                <a:cs typeface="Times New Roman" panose="02020603050405020304" pitchFamily="18" charset="0"/>
              </a:rPr>
              <a:t>Лыжные гонки классическим стилем были включены в программу I зимних </a:t>
            </a:r>
            <a:r>
              <a:rPr lang="ru-RU" dirty="0" err="1">
                <a:latin typeface="Times New Roman" panose="02020603050405020304" pitchFamily="18" charset="0"/>
                <a:cs typeface="Times New Roman" panose="02020603050405020304" pitchFamily="18" charset="0"/>
              </a:rPr>
              <a:t>Паралимпийских</a:t>
            </a:r>
            <a:r>
              <a:rPr lang="ru-RU" dirty="0">
                <a:latin typeface="Times New Roman" panose="02020603050405020304" pitchFamily="18" charset="0"/>
                <a:cs typeface="Times New Roman" panose="02020603050405020304" pitchFamily="18" charset="0"/>
              </a:rPr>
              <a:t> игр в </a:t>
            </a:r>
            <a:r>
              <a:rPr lang="ru-RU" dirty="0" err="1">
                <a:latin typeface="Times New Roman" panose="02020603050405020304" pitchFamily="18" charset="0"/>
                <a:cs typeface="Times New Roman" panose="02020603050405020304" pitchFamily="18" charset="0"/>
              </a:rPr>
              <a:t>Эрншельдсвике</a:t>
            </a:r>
            <a:r>
              <a:rPr lang="ru-RU" dirty="0">
                <a:latin typeface="Times New Roman" panose="02020603050405020304" pitchFamily="18" charset="0"/>
                <a:cs typeface="Times New Roman" panose="02020603050405020304" pitchFamily="18" charset="0"/>
              </a:rPr>
              <a:t> (Швеция) в 1976 году. Начиная с </a:t>
            </a:r>
            <a:r>
              <a:rPr lang="ru-RU" dirty="0" err="1">
                <a:latin typeface="Times New Roman" panose="02020603050405020304" pitchFamily="18" charset="0"/>
                <a:cs typeface="Times New Roman" panose="02020603050405020304" pitchFamily="18" charset="0"/>
              </a:rPr>
              <a:t>Паралимпийских</a:t>
            </a:r>
            <a:r>
              <a:rPr lang="ru-RU" dirty="0">
                <a:latin typeface="Times New Roman" panose="02020603050405020304" pitchFamily="18" charset="0"/>
                <a:cs typeface="Times New Roman" panose="02020603050405020304" pitchFamily="18" charset="0"/>
              </a:rPr>
              <a:t> игр в Инсбруке (Австрия), регулярно проводились соревнования по лыжным гонкам как классическим, так и коньковым стилем. Однако официально первые медали в гонках коньковым стилем были разыграны в 1992 году на Играх в </a:t>
            </a:r>
            <a:r>
              <a:rPr lang="ru-RU" dirty="0" err="1">
                <a:latin typeface="Times New Roman" panose="02020603050405020304" pitchFamily="18" charset="0"/>
                <a:cs typeface="Times New Roman" panose="02020603050405020304" pitchFamily="18" charset="0"/>
              </a:rPr>
              <a:t>Альбервиле</a:t>
            </a:r>
            <a:r>
              <a:rPr lang="ru-RU" dirty="0">
                <a:latin typeface="Times New Roman" panose="02020603050405020304" pitchFamily="18" charset="0"/>
                <a:cs typeface="Times New Roman" panose="02020603050405020304" pitchFamily="18" charset="0"/>
              </a:rPr>
              <a:t> (Франция</a:t>
            </a:r>
            <a:r>
              <a:rPr lang="ru-RU" dirty="0" smtClean="0">
                <a:latin typeface="Times New Roman" panose="02020603050405020304" pitchFamily="18" charset="0"/>
                <a:cs typeface="Times New Roman" panose="02020603050405020304" pitchFamily="18" charset="0"/>
              </a:rPr>
              <a:t>). </a:t>
            </a:r>
          </a:p>
          <a:p>
            <a:endParaRPr lang="ru-RU" sz="1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625451" y="862271"/>
            <a:ext cx="6840760" cy="707886"/>
          </a:xfrm>
          <a:prstGeom prst="rect">
            <a:avLst/>
          </a:prstGeom>
          <a:ln>
            <a:noFill/>
          </a:ln>
        </p:spPr>
        <p:txBody>
          <a:bodyPr wrap="square">
            <a:spAutoFit/>
          </a:bodyPr>
          <a:lstStyle/>
          <a:p>
            <a:pPr algn="ctr"/>
            <a:r>
              <a:rPr lang="ru-RU" sz="4000" b="1" dirty="0" smtClean="0">
                <a:solidFill>
                  <a:srgbClr val="FF0000"/>
                </a:solidFill>
                <a:latin typeface="Times New Roman" panose="02020603050405020304" pitchFamily="18" charset="0"/>
                <a:cs typeface="Times New Roman" panose="02020603050405020304" pitchFamily="18" charset="0"/>
              </a:rPr>
              <a:t>Лыжные гонки</a:t>
            </a:r>
            <a:endParaRPr lang="ru-RU" sz="4000" b="1" dirty="0">
              <a:solidFill>
                <a:srgbClr val="FF0000"/>
              </a:solidFill>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132" y="764414"/>
            <a:ext cx="1836638" cy="12244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9704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132" y="764414"/>
            <a:ext cx="1836638" cy="12244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2543770" y="1256566"/>
            <a:ext cx="6132686" cy="738664"/>
          </a:xfrm>
          <a:prstGeom prst="rect">
            <a:avLst/>
          </a:prstGeom>
          <a:ln>
            <a:noFill/>
          </a:ln>
        </p:spPr>
        <p:txBody>
          <a:bodyPr wrap="square">
            <a:spAutoFit/>
          </a:bodyPr>
          <a:lstStyle/>
          <a:p>
            <a:r>
              <a:rPr lang="ru-RU" sz="1400" dirty="0">
                <a:latin typeface="Times New Roman" panose="02020603050405020304" pitchFamily="18" charset="0"/>
                <a:cs typeface="Times New Roman" panose="02020603050405020304" pitchFamily="18" charset="0"/>
              </a:rPr>
              <a:t>Соревнования сидя. Для передвижения атлеты используют сидячие лыжи, также называемые </a:t>
            </a:r>
            <a:r>
              <a:rPr lang="ru-RU" sz="1400" dirty="0" err="1">
                <a:latin typeface="Times New Roman" panose="02020603050405020304" pitchFamily="18" charset="0"/>
                <a:cs typeface="Times New Roman" panose="02020603050405020304" pitchFamily="18" charset="0"/>
              </a:rPr>
              <a:t>монолыжей</a:t>
            </a:r>
            <a:r>
              <a:rPr lang="ru-RU" sz="1400" dirty="0">
                <a:latin typeface="Times New Roman" panose="02020603050405020304" pitchFamily="18" charset="0"/>
                <a:cs typeface="Times New Roman" panose="02020603050405020304" pitchFamily="18" charset="0"/>
              </a:rPr>
              <a:t>. Они снабжены креслом с креплениями и специальной подвеской для снижения нагрузки на тело лыжника. </a:t>
            </a:r>
            <a:endParaRPr lang="ru-RU" sz="14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738228" y="2143694"/>
            <a:ext cx="4871885" cy="1169551"/>
          </a:xfrm>
          <a:prstGeom prst="rect">
            <a:avLst/>
          </a:prstGeom>
          <a:ln>
            <a:noFill/>
          </a:ln>
        </p:spPr>
        <p:txBody>
          <a:bodyPr wrap="square">
            <a:spAutoFit/>
          </a:bodyPr>
          <a:lstStyle/>
          <a:p>
            <a:r>
              <a:rPr lang="ru-RU" sz="1400" dirty="0">
                <a:latin typeface="Times New Roman" panose="02020603050405020304" pitchFamily="18" charset="0"/>
                <a:cs typeface="Times New Roman" panose="02020603050405020304" pitchFamily="18" charset="0"/>
              </a:rPr>
              <a:t>Спортсмены с нарушением зрения выступают в лыжных гонках вместе со зрячими "гидами", или "лидерами". Гид бежит по дистанции непосредственно перед спортсменом и может информировать его об особенностях трассы, таких как повороты, подъемы и </a:t>
            </a:r>
            <a:r>
              <a:rPr lang="ru-RU" sz="1400" dirty="0" smtClean="0">
                <a:latin typeface="Times New Roman" panose="02020603050405020304" pitchFamily="18" charset="0"/>
                <a:cs typeface="Times New Roman" panose="02020603050405020304" pitchFamily="18" charset="0"/>
              </a:rPr>
              <a:t>спуски.</a:t>
            </a:r>
            <a:endParaRPr lang="ru-RU" sz="1400" dirty="0">
              <a:latin typeface="Times New Roman" panose="02020603050405020304" pitchFamily="18" charset="0"/>
              <a:cs typeface="Times New Roman" panose="02020603050405020304" pitchFamily="18" charset="0"/>
            </a:endParaRPr>
          </a:p>
        </p:txBody>
      </p:sp>
      <p:pic>
        <p:nvPicPr>
          <p:cNvPr id="8194" name="Picture 2" descr="https://paralymp.ru/upload/iblock/615/6157faf0dccbc5981bd6d875695779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228" y="3427081"/>
            <a:ext cx="4906165" cy="297335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cads74.ru/wp-content/uploads/2020/09/2978a059be4eb813e4d2e25a4a09c8d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4394" y="2000274"/>
            <a:ext cx="2926578" cy="1950576"/>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6329794" y="4053912"/>
            <a:ext cx="1859062" cy="307777"/>
          </a:xfrm>
          <a:prstGeom prst="rect">
            <a:avLst/>
          </a:prstGeom>
          <a:ln>
            <a:noFill/>
          </a:ln>
        </p:spPr>
        <p:txBody>
          <a:bodyPr wrap="square">
            <a:spAutoFit/>
          </a:bodyPr>
          <a:lstStyle/>
          <a:p>
            <a:r>
              <a:rPr lang="ru-RU" sz="1400" dirty="0">
                <a:latin typeface="Times New Roman" panose="02020603050405020304" pitchFamily="18" charset="0"/>
                <a:cs typeface="Times New Roman" panose="02020603050405020304" pitchFamily="18" charset="0"/>
              </a:rPr>
              <a:t>Соревнования </a:t>
            </a:r>
            <a:r>
              <a:rPr lang="ru-RU" sz="1400" dirty="0" smtClean="0">
                <a:latin typeface="Times New Roman" panose="02020603050405020304" pitchFamily="18" charset="0"/>
                <a:cs typeface="Times New Roman" panose="02020603050405020304" pitchFamily="18" charset="0"/>
              </a:rPr>
              <a:t>стоя.</a:t>
            </a:r>
            <a:endParaRPr lang="ru-RU" sz="1400" dirty="0">
              <a:latin typeface="Times New Roman" panose="02020603050405020304" pitchFamily="18" charset="0"/>
              <a:cs typeface="Times New Roman" panose="02020603050405020304" pitchFamily="18" charset="0"/>
            </a:endParaRPr>
          </a:p>
        </p:txBody>
      </p:sp>
      <p:pic>
        <p:nvPicPr>
          <p:cNvPr id="8200" name="Picture 8" descr="https://www.ski.ru/kohana/upload/ckfinder_images/u35055/_thumbs/Images/35055_139429139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4394" y="4394648"/>
            <a:ext cx="2913654" cy="2020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009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34168" y="2950468"/>
            <a:ext cx="7537276" cy="1200329"/>
          </a:xfrm>
          <a:prstGeom prst="rect">
            <a:avLst/>
          </a:prstGeom>
          <a:ln>
            <a:noFill/>
          </a:ln>
        </p:spPr>
        <p:txBody>
          <a:bodyPr wrap="square">
            <a:spAutoFit/>
          </a:bodyPr>
          <a:lstStyle/>
          <a:p>
            <a:r>
              <a:rPr lang="ru-RU" dirty="0" err="1" smtClean="0">
                <a:latin typeface="Times New Roman" panose="02020603050405020304" pitchFamily="18" charset="0"/>
                <a:cs typeface="Times New Roman" panose="02020603050405020304" pitchFamily="18" charset="0"/>
              </a:rPr>
              <a:t>Следж</a:t>
            </a:r>
            <a:r>
              <a:rPr lang="ru-RU" dirty="0" smtClean="0">
                <a:latin typeface="Times New Roman" panose="02020603050405020304" pitchFamily="18" charset="0"/>
                <a:cs typeface="Times New Roman" panose="02020603050405020304" pitchFamily="18" charset="0"/>
              </a:rPr>
              <a:t>-хоккей </a:t>
            </a:r>
            <a:r>
              <a:rPr lang="ru-RU" dirty="0">
                <a:latin typeface="Times New Roman" panose="02020603050405020304" pitchFamily="18" charset="0"/>
                <a:cs typeface="Times New Roman" panose="02020603050405020304" pitchFamily="18" charset="0"/>
              </a:rPr>
              <a:t>появился в начале 1960-х годов в Стокгольме. </a:t>
            </a:r>
            <a:r>
              <a:rPr lang="ru-RU" dirty="0" smtClean="0">
                <a:latin typeface="Times New Roman" panose="02020603050405020304" pitchFamily="18" charset="0"/>
                <a:cs typeface="Times New Roman" panose="02020603050405020304" pitchFamily="18" charset="0"/>
              </a:rPr>
              <a:t>На </a:t>
            </a:r>
            <a:r>
              <a:rPr lang="ru-RU" dirty="0">
                <a:latin typeface="Times New Roman" panose="02020603050405020304" pitchFamily="18" charset="0"/>
                <a:cs typeface="Times New Roman" panose="02020603050405020304" pitchFamily="18" charset="0"/>
              </a:rPr>
              <a:t>зимних </a:t>
            </a:r>
            <a:r>
              <a:rPr lang="ru-RU" dirty="0" err="1">
                <a:latin typeface="Times New Roman" panose="02020603050405020304" pitchFamily="18" charset="0"/>
                <a:cs typeface="Times New Roman" panose="02020603050405020304" pitchFamily="18" charset="0"/>
              </a:rPr>
              <a:t>Паралимпийских</a:t>
            </a:r>
            <a:r>
              <a:rPr lang="ru-RU" dirty="0">
                <a:latin typeface="Times New Roman" panose="02020603050405020304" pitchFamily="18" charset="0"/>
                <a:cs typeface="Times New Roman" panose="02020603050405020304" pitchFamily="18" charset="0"/>
              </a:rPr>
              <a:t> играх 1976 года был сыгран один показательный матч по </a:t>
            </a:r>
            <a:r>
              <a:rPr lang="ru-RU" dirty="0" err="1">
                <a:latin typeface="Times New Roman" panose="02020603050405020304" pitchFamily="18" charset="0"/>
                <a:cs typeface="Times New Roman" panose="02020603050405020304" pitchFamily="18" charset="0"/>
              </a:rPr>
              <a:t>следж</a:t>
            </a:r>
            <a:r>
              <a:rPr lang="ru-RU" dirty="0">
                <a:latin typeface="Times New Roman" panose="02020603050405020304" pitchFamily="18" charset="0"/>
                <a:cs typeface="Times New Roman" panose="02020603050405020304" pitchFamily="18" charset="0"/>
              </a:rPr>
              <a:t>-хоккею, а начиная с зимних </a:t>
            </a:r>
            <a:r>
              <a:rPr lang="ru-RU" dirty="0" err="1">
                <a:latin typeface="Times New Roman" panose="02020603050405020304" pitchFamily="18" charset="0"/>
                <a:cs typeface="Times New Roman" panose="02020603050405020304" pitchFamily="18" charset="0"/>
              </a:rPr>
              <a:t>Паралимпийских</a:t>
            </a:r>
            <a:r>
              <a:rPr lang="ru-RU" dirty="0">
                <a:latin typeface="Times New Roman" panose="02020603050405020304" pitchFamily="18" charset="0"/>
                <a:cs typeface="Times New Roman" panose="02020603050405020304" pitchFamily="18" charset="0"/>
              </a:rPr>
              <a:t> игр 1994 года этот вид спорта регулярно входит в программу зимних </a:t>
            </a:r>
            <a:r>
              <a:rPr lang="ru-RU" dirty="0" err="1">
                <a:latin typeface="Times New Roman" panose="02020603050405020304" pitchFamily="18" charset="0"/>
                <a:cs typeface="Times New Roman" panose="02020603050405020304" pitchFamily="18" charset="0"/>
              </a:rPr>
              <a:t>Паралимпиад</a:t>
            </a:r>
            <a:r>
              <a:rPr lang="ru-RU"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634926" y="764414"/>
            <a:ext cx="6840760" cy="707886"/>
          </a:xfrm>
          <a:prstGeom prst="rect">
            <a:avLst/>
          </a:prstGeom>
          <a:ln>
            <a:noFill/>
          </a:ln>
        </p:spPr>
        <p:txBody>
          <a:bodyPr wrap="square">
            <a:spAutoFit/>
          </a:bodyPr>
          <a:lstStyle/>
          <a:p>
            <a:pPr algn="ctr"/>
            <a:r>
              <a:rPr lang="ru-RU" sz="4000" b="1" dirty="0" err="1" smtClean="0">
                <a:solidFill>
                  <a:srgbClr val="FF0000"/>
                </a:solidFill>
                <a:latin typeface="Times New Roman" panose="02020603050405020304" pitchFamily="18" charset="0"/>
                <a:cs typeface="Times New Roman" panose="02020603050405020304" pitchFamily="18" charset="0"/>
              </a:rPr>
              <a:t>Следж</a:t>
            </a:r>
            <a:r>
              <a:rPr lang="ru-RU" sz="4000" b="1" dirty="0" smtClean="0">
                <a:solidFill>
                  <a:srgbClr val="FF0000"/>
                </a:solidFill>
                <a:latin typeface="Times New Roman" panose="02020603050405020304" pitchFamily="18" charset="0"/>
                <a:cs typeface="Times New Roman" panose="02020603050405020304" pitchFamily="18" charset="0"/>
              </a:rPr>
              <a:t>-хоккей</a:t>
            </a:r>
            <a:endParaRPr lang="ru-RU" sz="4000" b="1" dirty="0">
              <a:solidFill>
                <a:srgbClr val="FF0000"/>
              </a:solidFill>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132" y="764414"/>
            <a:ext cx="1836638" cy="12244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428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132" y="764414"/>
            <a:ext cx="1836638" cy="12244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715516" y="2060848"/>
            <a:ext cx="3720852" cy="3970318"/>
          </a:xfrm>
          <a:prstGeom prst="rect">
            <a:avLst/>
          </a:prstGeom>
        </p:spPr>
        <p:txBody>
          <a:bodyPr wrap="square">
            <a:spAutoFit/>
          </a:bodyPr>
          <a:lstStyle/>
          <a:p>
            <a:r>
              <a:rPr lang="ru-RU" dirty="0" err="1">
                <a:latin typeface="Times New Roman" panose="02020603050405020304" pitchFamily="18" charset="0"/>
                <a:cs typeface="Times New Roman" panose="02020603050405020304" pitchFamily="18" charset="0"/>
              </a:rPr>
              <a:t>Следж</a:t>
            </a:r>
            <a:r>
              <a:rPr lang="ru-RU" dirty="0">
                <a:latin typeface="Times New Roman" panose="02020603050405020304" pitchFamily="18" charset="0"/>
                <a:cs typeface="Times New Roman" panose="02020603050405020304" pitchFamily="18" charset="0"/>
              </a:rPr>
              <a:t>-хоккей или хоккей на санях — командная спортивная игра на льду, аналог хоккея с шайбой для людей с ограниченными возможностями. Игра заключается в противоборстве на специальных санях двух команд, которые, передавая шайбу клюшками, стремятся забросить её наибольшее количество раз в ворота соперника и не пропустить в свои. Побеждает команда, забросившая наибольшее количество шайб в ворота соперника. </a:t>
            </a:r>
          </a:p>
        </p:txBody>
      </p:sp>
      <p:pic>
        <p:nvPicPr>
          <p:cNvPr id="9218" name="Picture 2" descr="https://rosphoto.com/images/u/articles/1403/999648214.jpg"/>
          <p:cNvPicPr>
            <a:picLocks noChangeAspect="1" noChangeArrowheads="1"/>
          </p:cNvPicPr>
          <p:nvPr/>
        </p:nvPicPr>
        <p:blipFill rotWithShape="1">
          <a:blip r:embed="rId3">
            <a:extLst>
              <a:ext uri="{28A0092B-C50C-407E-A947-70E740481C1C}">
                <a14:useLocalDpi xmlns:a14="http://schemas.microsoft.com/office/drawing/2010/main" val="0"/>
              </a:ext>
            </a:extLst>
          </a:blip>
          <a:srcRect b="11711"/>
          <a:stretch/>
        </p:blipFill>
        <p:spPr bwMode="auto">
          <a:xfrm>
            <a:off x="4355977" y="790796"/>
            <a:ext cx="4320480" cy="249418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partakiada2017.ugramegasport.ru/wp-content/uploads/2017/03/wfv25fro0M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3494888"/>
            <a:ext cx="4320481" cy="2880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546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68895" y="3227368"/>
            <a:ext cx="7537276" cy="1477328"/>
          </a:xfrm>
          <a:prstGeom prst="rect">
            <a:avLst/>
          </a:prstGeom>
          <a:ln>
            <a:noFill/>
          </a:ln>
        </p:spPr>
        <p:txBody>
          <a:bodyPr wrap="square">
            <a:spAutoFit/>
          </a:bodyPr>
          <a:lstStyle/>
          <a:p>
            <a:r>
              <a:rPr lang="ru-RU" dirty="0">
                <a:latin typeface="Times New Roman" panose="02020603050405020304" pitchFamily="18" charset="0"/>
                <a:cs typeface="Times New Roman" panose="02020603050405020304" pitchFamily="18" charset="0"/>
              </a:rPr>
              <a:t>Первые в истории соревнования по горным лыжам среди инвалидов прошли в 1948 году в </a:t>
            </a:r>
            <a:r>
              <a:rPr lang="ru-RU" dirty="0" err="1">
                <a:latin typeface="Times New Roman" panose="02020603050405020304" pitchFamily="18" charset="0"/>
                <a:cs typeface="Times New Roman" panose="02020603050405020304" pitchFamily="18" charset="0"/>
              </a:rPr>
              <a:t>Бад-Гаштайне</a:t>
            </a:r>
            <a:r>
              <a:rPr lang="ru-RU" dirty="0">
                <a:latin typeface="Times New Roman" panose="02020603050405020304" pitchFamily="18" charset="0"/>
                <a:cs typeface="Times New Roman" panose="02020603050405020304" pitchFamily="18" charset="0"/>
              </a:rPr>
              <a:t> (Австрия), в них приняли участие 17 спортсменов. </a:t>
            </a:r>
            <a:r>
              <a:rPr lang="ru-RU" dirty="0" smtClean="0">
                <a:latin typeface="Times New Roman" panose="02020603050405020304" pitchFamily="18" charset="0"/>
                <a:cs typeface="Times New Roman" panose="02020603050405020304" pitchFamily="18" charset="0"/>
              </a:rPr>
              <a:t>На </a:t>
            </a:r>
            <a:r>
              <a:rPr lang="ru-RU" dirty="0">
                <a:latin typeface="Times New Roman" panose="02020603050405020304" pitchFamily="18" charset="0"/>
                <a:cs typeface="Times New Roman" panose="02020603050405020304" pitchFamily="18" charset="0"/>
              </a:rPr>
              <a:t>I зимних </a:t>
            </a:r>
            <a:r>
              <a:rPr lang="ru-RU" dirty="0" err="1">
                <a:latin typeface="Times New Roman" panose="02020603050405020304" pitchFamily="18" charset="0"/>
                <a:cs typeface="Times New Roman" panose="02020603050405020304" pitchFamily="18" charset="0"/>
              </a:rPr>
              <a:t>Паралимпийских</a:t>
            </a:r>
            <a:r>
              <a:rPr lang="ru-RU" dirty="0">
                <a:latin typeface="Times New Roman" panose="02020603050405020304" pitchFamily="18" charset="0"/>
                <a:cs typeface="Times New Roman" panose="02020603050405020304" pitchFamily="18" charset="0"/>
              </a:rPr>
              <a:t> играх 1976 г. в </a:t>
            </a:r>
            <a:r>
              <a:rPr lang="ru-RU" dirty="0" err="1">
                <a:latin typeface="Times New Roman" panose="02020603050405020304" pitchFamily="18" charset="0"/>
                <a:cs typeface="Times New Roman" panose="02020603050405020304" pitchFamily="18" charset="0"/>
              </a:rPr>
              <a:t>Эрншельдсвике</a:t>
            </a:r>
            <a:r>
              <a:rPr lang="ru-RU" dirty="0">
                <a:latin typeface="Times New Roman" panose="02020603050405020304" pitchFamily="18" charset="0"/>
                <a:cs typeface="Times New Roman" panose="02020603050405020304" pitchFamily="18" charset="0"/>
              </a:rPr>
              <a:t> (Швеция) спортсмены разыграли медали в двух дисциплинах: слаломе и </a:t>
            </a:r>
            <a:r>
              <a:rPr lang="ru-RU" dirty="0" smtClean="0">
                <a:latin typeface="Times New Roman" panose="02020603050405020304" pitchFamily="18" charset="0"/>
                <a:cs typeface="Times New Roman" panose="02020603050405020304" pitchFamily="18" charset="0"/>
              </a:rPr>
              <a:t>гигантском слаломе. </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634926" y="764414"/>
            <a:ext cx="6840760" cy="1323439"/>
          </a:xfrm>
          <a:prstGeom prst="rect">
            <a:avLst/>
          </a:prstGeom>
          <a:ln>
            <a:noFill/>
          </a:ln>
        </p:spPr>
        <p:txBody>
          <a:bodyPr wrap="square">
            <a:spAutoFit/>
          </a:bodyPr>
          <a:lstStyle/>
          <a:p>
            <a:pPr algn="ctr"/>
            <a:r>
              <a:rPr lang="ru-RU" sz="4000" b="1" dirty="0" smtClean="0">
                <a:solidFill>
                  <a:srgbClr val="FF0000"/>
                </a:solidFill>
                <a:latin typeface="Times New Roman" panose="02020603050405020304" pitchFamily="18" charset="0"/>
                <a:cs typeface="Times New Roman" panose="02020603050405020304" pitchFamily="18" charset="0"/>
              </a:rPr>
              <a:t>Горнолыжный спорт, сноуборд</a:t>
            </a:r>
            <a:endParaRPr lang="ru-RU" sz="4000" b="1" dirty="0">
              <a:solidFill>
                <a:srgbClr val="FF0000"/>
              </a:solidFill>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132" y="764414"/>
            <a:ext cx="1836638" cy="12244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5289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08920"/>
            <a:ext cx="7572428" cy="954107"/>
          </a:xfrm>
          <a:prstGeom prst="rect">
            <a:avLst/>
          </a:prstGeom>
          <a:noFill/>
        </p:spPr>
        <p:txBody>
          <a:bodyPr wrap="square" rtlCol="0">
            <a:spAutoFit/>
          </a:bodyPr>
          <a:lstStyle/>
          <a:p>
            <a:pPr algn="ctr"/>
            <a:r>
              <a:rPr lang="ru-RU" sz="2800" b="1" dirty="0">
                <a:latin typeface="Times New Roman" pitchFamily="18" charset="0"/>
                <a:cs typeface="Times New Roman" pitchFamily="18" charset="0"/>
              </a:rPr>
              <a:t>Цель: ознакомление и формирование представления </a:t>
            </a:r>
            <a:r>
              <a:rPr lang="ru-RU" sz="2800" b="1" dirty="0" smtClean="0">
                <a:latin typeface="Times New Roman" pitchFamily="18" charset="0"/>
                <a:cs typeface="Times New Roman" pitchFamily="18" charset="0"/>
              </a:rPr>
              <a:t>о </a:t>
            </a:r>
            <a:r>
              <a:rPr lang="ru-RU" sz="2800" b="1" dirty="0" err="1" smtClean="0">
                <a:latin typeface="Times New Roman" pitchFamily="18" charset="0"/>
                <a:cs typeface="Times New Roman" pitchFamily="18" charset="0"/>
              </a:rPr>
              <a:t>паралимпийских</a:t>
            </a:r>
            <a:r>
              <a:rPr lang="ru-RU" sz="2800" b="1" dirty="0" smtClean="0">
                <a:latin typeface="Times New Roman" pitchFamily="18" charset="0"/>
                <a:cs typeface="Times New Roman" pitchFamily="18" charset="0"/>
              </a:rPr>
              <a:t> играх.</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477199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67594" y="2024260"/>
            <a:ext cx="3704406" cy="4247317"/>
          </a:xfrm>
          <a:prstGeom prst="rect">
            <a:avLst/>
          </a:prstGeom>
          <a:ln>
            <a:noFill/>
          </a:ln>
        </p:spPr>
        <p:txBody>
          <a:bodyPr wrap="square">
            <a:spAutoFit/>
          </a:bodyPr>
          <a:lstStyle/>
          <a:p>
            <a:r>
              <a:rPr lang="ru-RU" dirty="0" smtClean="0">
                <a:latin typeface="Times New Roman" panose="02020603050405020304" pitchFamily="18" charset="0"/>
                <a:cs typeface="Times New Roman" panose="02020603050405020304" pitchFamily="18" charset="0"/>
              </a:rPr>
              <a:t>Долгое </a:t>
            </a:r>
            <a:r>
              <a:rPr lang="ru-RU" dirty="0">
                <a:latin typeface="Times New Roman" panose="02020603050405020304" pitchFamily="18" charset="0"/>
                <a:cs typeface="Times New Roman" panose="02020603050405020304" pitchFamily="18" charset="0"/>
              </a:rPr>
              <a:t>время в </a:t>
            </a:r>
            <a:r>
              <a:rPr lang="ru-RU" dirty="0" err="1">
                <a:latin typeface="Times New Roman" panose="02020603050405020304" pitchFamily="18" charset="0"/>
                <a:cs typeface="Times New Roman" panose="02020603050405020304" pitchFamily="18" charset="0"/>
              </a:rPr>
              <a:t>Паралимпийских</a:t>
            </a:r>
            <a:r>
              <a:rPr lang="ru-RU" dirty="0">
                <a:latin typeface="Times New Roman" panose="02020603050405020304" pitchFamily="18" charset="0"/>
                <a:cs typeface="Times New Roman" panose="02020603050405020304" pitchFamily="18" charset="0"/>
              </a:rPr>
              <a:t> играх могли участвовать только спортсмены, выступающие стоя, и спортсмены с нарушением зрения. Однако появление сидячих лыж (</a:t>
            </a:r>
            <a:r>
              <a:rPr lang="ru-RU" dirty="0" err="1">
                <a:latin typeface="Times New Roman" panose="02020603050405020304" pitchFamily="18" charset="0"/>
                <a:cs typeface="Times New Roman" panose="02020603050405020304" pitchFamily="18" charset="0"/>
              </a:rPr>
              <a:t>монолыж</a:t>
            </a:r>
            <a:r>
              <a:rPr lang="ru-RU" dirty="0">
                <a:latin typeface="Times New Roman" panose="02020603050405020304" pitchFamily="18" charset="0"/>
                <a:cs typeface="Times New Roman" panose="02020603050405020304" pitchFamily="18" charset="0"/>
              </a:rPr>
              <a:t>) дало возможность заниматься горнолыжным спортом и людям, передвигающимся на колясках. В 1984 г. на Играх в Инсбруке впервые были продемонстрирован слалом на сидячих лыжах, первые комплекты медалей для спортсменов, выступающих сидя, разыграны в 1998 г. в Нагано (Япония).</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132" y="764414"/>
            <a:ext cx="1836638" cy="12244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descr="https://oxy.sports.ru/fetch/?url=https%3A%2F%2Friamo.ru%2Ffiles%2Fimage%2F00%2F70%2F26%2Fgallery%219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305993"/>
            <a:ext cx="4032448" cy="2267023"/>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https://imagesvc.meredithcorp.io/v3/mm/image?url=https%3A%2F%2Fstatic.onecms.io%2Fwp-content%2Fuploads%2Fsites%2F20%2F2016%2F09%2Falana-nichols-8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497824"/>
            <a:ext cx="3672408" cy="275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99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132" y="764414"/>
            <a:ext cx="1836638" cy="12244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descr="https://oxy.sports.ru/fetch/?url=https%3A%2F%2Fparalymp.ru%2Fupload%2Fiblock%2F24b%2F24b72caff49d229ae29410d23b59fbf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980729"/>
            <a:ext cx="4083712" cy="271981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827583" y="2132856"/>
            <a:ext cx="3675113" cy="923330"/>
          </a:xfrm>
          <a:prstGeom prst="rect">
            <a:avLst/>
          </a:prstGeom>
          <a:ln>
            <a:noFill/>
          </a:ln>
        </p:spPr>
        <p:txBody>
          <a:bodyPr wrap="square">
            <a:spAutoFit/>
          </a:bodyPr>
          <a:lstStyle/>
          <a:p>
            <a:r>
              <a:rPr lang="ru-RU" dirty="0">
                <a:latin typeface="Times New Roman" panose="02020603050405020304" pitchFamily="18" charset="0"/>
                <a:cs typeface="Times New Roman" panose="02020603050405020304" pitchFamily="18" charset="0"/>
              </a:rPr>
              <a:t>В 2010 г. в Ванкувере пара-сноубординг впервые был представлен на </a:t>
            </a:r>
            <a:r>
              <a:rPr lang="ru-RU" dirty="0" err="1" smtClean="0">
                <a:latin typeface="Times New Roman" panose="02020603050405020304" pitchFamily="18" charset="0"/>
                <a:cs typeface="Times New Roman" panose="02020603050405020304" pitchFamily="18" charset="0"/>
              </a:rPr>
              <a:t>Паралимпиаде</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15362" name="Picture 2" descr="https://i.ytimg.com/vi/RFkciaD_pdQ/maxresdefaul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012" r="13910"/>
          <a:stretch/>
        </p:blipFill>
        <p:spPr bwMode="auto">
          <a:xfrm>
            <a:off x="899592" y="3648622"/>
            <a:ext cx="3672408" cy="275144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4716016" y="4581128"/>
            <a:ext cx="4032448" cy="646331"/>
          </a:xfrm>
          <a:prstGeom prst="rect">
            <a:avLst/>
          </a:prstGeom>
          <a:ln>
            <a:noFill/>
          </a:ln>
        </p:spPr>
        <p:txBody>
          <a:bodyPr wrap="square">
            <a:spAutoFit/>
          </a:bodyPr>
          <a:lstStyle/>
          <a:p>
            <a:r>
              <a:rPr lang="ru-RU" dirty="0" smtClean="0">
                <a:latin typeface="Times New Roman" panose="02020603050405020304" pitchFamily="18" charset="0"/>
                <a:cs typeface="Times New Roman" panose="02020603050405020304" pitchFamily="18" charset="0"/>
              </a:rPr>
              <a:t>С 2014 года включен в программу зимних </a:t>
            </a:r>
            <a:r>
              <a:rPr lang="ru-RU" dirty="0" err="1">
                <a:latin typeface="Times New Roman" panose="02020603050405020304" pitchFamily="18" charset="0"/>
                <a:cs typeface="Times New Roman" panose="02020603050405020304" pitchFamily="18" charset="0"/>
              </a:rPr>
              <a:t>Паралимпийских</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игр.</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202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836712"/>
            <a:ext cx="8280920"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tx1"/>
                </a:solidFill>
                <a:latin typeface="Times New Roman" pitchFamily="18" charset="0"/>
                <a:cs typeface="Times New Roman" pitchFamily="18" charset="0"/>
              </a:rPr>
              <a:t>Деятельность обучающихся </a:t>
            </a:r>
          </a:p>
          <a:p>
            <a:pPr algn="ctr"/>
            <a:r>
              <a:rPr lang="ru-RU" b="1" i="1" u="sng" dirty="0" smtClean="0">
                <a:solidFill>
                  <a:schemeClr val="tx1"/>
                </a:solidFill>
                <a:latin typeface="Times New Roman" pitchFamily="18" charset="0"/>
                <a:cs typeface="Times New Roman" pitchFamily="18" charset="0"/>
              </a:rPr>
              <a:t>«Спортивный ребус»</a:t>
            </a:r>
            <a:endParaRPr lang="ru-RU" b="1" i="1" u="sng" dirty="0">
              <a:solidFill>
                <a:schemeClr val="tx1"/>
              </a:solidFill>
              <a:latin typeface="Times New Roman" pitchFamily="18" charset="0"/>
              <a:cs typeface="Times New Roman" pitchFamily="18" charset="0"/>
            </a:endParaRPr>
          </a:p>
        </p:txBody>
      </p:sp>
      <p:sp>
        <p:nvSpPr>
          <p:cNvPr id="3" name="Прямоугольник 2"/>
          <p:cNvSpPr/>
          <p:nvPr/>
        </p:nvSpPr>
        <p:spPr>
          <a:xfrm>
            <a:off x="755576" y="2564904"/>
            <a:ext cx="2592288"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Разгадайте ребус и вы узнаете </a:t>
            </a:r>
            <a:r>
              <a:rPr lang="ru-RU" b="1" dirty="0" smtClean="0">
                <a:solidFill>
                  <a:schemeClr val="tx1"/>
                </a:solidFill>
                <a:latin typeface="Times New Roman" pitchFamily="18" charset="0"/>
                <a:cs typeface="Times New Roman" pitchFamily="18" charset="0"/>
              </a:rPr>
              <a:t>зимние </a:t>
            </a:r>
            <a:r>
              <a:rPr lang="ru-RU" b="1" dirty="0" err="1" smtClean="0">
                <a:solidFill>
                  <a:schemeClr val="tx1"/>
                </a:solidFill>
                <a:latin typeface="Times New Roman" pitchFamily="18" charset="0"/>
                <a:cs typeface="Times New Roman" pitchFamily="18" charset="0"/>
              </a:rPr>
              <a:t>паралимпийские</a:t>
            </a:r>
            <a:r>
              <a:rPr lang="ru-RU" b="1" dirty="0" smtClean="0">
                <a:solidFill>
                  <a:schemeClr val="tx1"/>
                </a:solidFill>
                <a:latin typeface="Times New Roman" pitchFamily="18" charset="0"/>
                <a:cs typeface="Times New Roman" pitchFamily="18" charset="0"/>
              </a:rPr>
              <a:t> виды спорта</a:t>
            </a:r>
            <a:endParaRPr lang="ru-RU" b="1"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333" b="39861"/>
          <a:stretch/>
        </p:blipFill>
        <p:spPr bwMode="auto">
          <a:xfrm>
            <a:off x="3512604" y="1772816"/>
            <a:ext cx="4803812" cy="1143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2604" y="2924943"/>
            <a:ext cx="4803812" cy="108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5630" y="4013237"/>
            <a:ext cx="4800786"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2969" t="26278" r="2187" b="25409"/>
          <a:stretch/>
        </p:blipFill>
        <p:spPr bwMode="auto">
          <a:xfrm>
            <a:off x="3512604" y="5101741"/>
            <a:ext cx="4803812" cy="1207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2718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812" r="12511"/>
          <a:stretch/>
        </p:blipFill>
        <p:spPr bwMode="auto">
          <a:xfrm>
            <a:off x="611560" y="642164"/>
            <a:ext cx="8280920" cy="58111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01279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132" y="764414"/>
            <a:ext cx="1836638" cy="12244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2627784" y="1022683"/>
            <a:ext cx="5400600" cy="707886"/>
          </a:xfrm>
          <a:prstGeom prst="rect">
            <a:avLst/>
          </a:prstGeom>
          <a:ln>
            <a:noFill/>
          </a:ln>
        </p:spPr>
        <p:txBody>
          <a:bodyPr wrap="square">
            <a:spAutoFit/>
          </a:bodyPr>
          <a:lstStyle/>
          <a:p>
            <a:pPr indent="360000" algn="ctr"/>
            <a:r>
              <a:rPr lang="ru-RU" sz="4000" b="1" dirty="0">
                <a:solidFill>
                  <a:srgbClr val="FF0000"/>
                </a:solidFill>
                <a:latin typeface="Times New Roman" pitchFamily="18" charset="0"/>
                <a:cs typeface="Times New Roman" pitchFamily="18" charset="0"/>
              </a:rPr>
              <a:t>Домашнее задание</a:t>
            </a:r>
            <a:r>
              <a:rPr lang="ru-RU" sz="4000" b="1" dirty="0" smtClean="0">
                <a:solidFill>
                  <a:srgbClr val="FF0000"/>
                </a:solidFill>
                <a:latin typeface="Times New Roman" pitchFamily="18" charset="0"/>
                <a:cs typeface="Times New Roman" pitchFamily="18" charset="0"/>
              </a:rPr>
              <a:t>:</a:t>
            </a:r>
            <a:endParaRPr lang="ru-RU" sz="4000" b="1" dirty="0">
              <a:solidFill>
                <a:srgbClr val="FF0000"/>
              </a:solidFill>
              <a:latin typeface="Times New Roman" pitchFamily="18" charset="0"/>
              <a:cs typeface="Times New Roman" pitchFamily="18" charset="0"/>
            </a:endParaRPr>
          </a:p>
        </p:txBody>
      </p:sp>
      <p:sp>
        <p:nvSpPr>
          <p:cNvPr id="2" name="Прямоугольник 1"/>
          <p:cNvSpPr/>
          <p:nvPr/>
        </p:nvSpPr>
        <p:spPr>
          <a:xfrm>
            <a:off x="1115616" y="3334385"/>
            <a:ext cx="7272808" cy="646331"/>
          </a:xfrm>
          <a:prstGeom prst="rect">
            <a:avLst/>
          </a:prstGeom>
        </p:spPr>
        <p:txBody>
          <a:bodyPr wrap="square">
            <a:spAutoFit/>
          </a:bodyPr>
          <a:lstStyle/>
          <a:p>
            <a:r>
              <a:rPr lang="ru-RU" b="1" dirty="0">
                <a:latin typeface="Times New Roman" pitchFamily="18" charset="0"/>
                <a:cs typeface="Times New Roman" pitchFamily="18" charset="0"/>
              </a:rPr>
              <a:t>Используя интернет-источник выбрать один из видов спорта. Выполнить коллаж (включая историю вида спорта</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160029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132" y="764414"/>
            <a:ext cx="1836638" cy="12244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331640" y="3284984"/>
            <a:ext cx="6408712" cy="707886"/>
          </a:xfrm>
          <a:prstGeom prst="rect">
            <a:avLst/>
          </a:prstGeom>
          <a:ln>
            <a:noFill/>
          </a:ln>
        </p:spPr>
        <p:txBody>
          <a:bodyPr wrap="square">
            <a:spAutoFit/>
          </a:bodyPr>
          <a:lstStyle/>
          <a:p>
            <a:pPr indent="360000" algn="ctr"/>
            <a:r>
              <a:rPr lang="ru-RU" sz="4000" b="1" dirty="0" smtClean="0">
                <a:solidFill>
                  <a:srgbClr val="FF0000"/>
                </a:solidFill>
                <a:latin typeface="Times New Roman" panose="02020603050405020304" pitchFamily="18" charset="0"/>
                <a:cs typeface="Times New Roman" panose="02020603050405020304" pitchFamily="18" charset="0"/>
              </a:rPr>
              <a:t>Спасибо за внимание</a:t>
            </a:r>
            <a:endParaRPr lang="ru-RU"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3467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83568" y="836712"/>
            <a:ext cx="4392488" cy="55225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360000" algn="l"/>
            <a:r>
              <a:rPr lang="ru-RU" sz="1800" dirty="0" smtClean="0">
                <a:solidFill>
                  <a:schemeClr val="tx1"/>
                </a:solidFill>
                <a:latin typeface="Times New Roman" panose="02020603050405020304" pitchFamily="18" charset="0"/>
                <a:cs typeface="Times New Roman" panose="02020603050405020304" pitchFamily="18" charset="0"/>
              </a:rPr>
              <a:t>Первые попытки приобщения инвалидов к спорту были предприняты еще в </a:t>
            </a:r>
            <a:r>
              <a:rPr lang="en-US" sz="1800" dirty="0" smtClean="0">
                <a:solidFill>
                  <a:schemeClr val="tx1"/>
                </a:solidFill>
                <a:latin typeface="Times New Roman" panose="02020603050405020304" pitchFamily="18" charset="0"/>
                <a:cs typeface="Times New Roman" panose="02020603050405020304" pitchFamily="18" charset="0"/>
              </a:rPr>
              <a:t>XIX</a:t>
            </a:r>
            <a:r>
              <a:rPr lang="ru-RU" sz="1800" dirty="0" smtClean="0">
                <a:solidFill>
                  <a:schemeClr val="tx1"/>
                </a:solidFill>
                <a:latin typeface="Times New Roman" panose="02020603050405020304" pitchFamily="18" charset="0"/>
                <a:cs typeface="Times New Roman" panose="02020603050405020304" pitchFamily="18" charset="0"/>
              </a:rPr>
              <a:t> в., когда в 1888 г. В Берлине был сформирован спортивный клуб для глухих.</a:t>
            </a:r>
          </a:p>
          <a:p>
            <a:pPr indent="360000" algn="l"/>
            <a:r>
              <a:rPr lang="ru-RU" sz="1800" dirty="0" smtClean="0">
                <a:solidFill>
                  <a:schemeClr val="tx1"/>
                </a:solidFill>
                <a:latin typeface="Times New Roman" panose="02020603050405020304" pitchFamily="18" charset="0"/>
                <a:cs typeface="Times New Roman" panose="02020603050405020304" pitchFamily="18" charset="0"/>
              </a:rPr>
              <a:t>В 1924 году в Париже впервые были проведены «Олимпийские игры для глухих», программа включала соревнования по легкой атлетике, велоспорту, футболу, стрельбе и плаванию. Однако развитие всемирного спортивного движения для инвалидов началось только во второй половине </a:t>
            </a:r>
            <a:r>
              <a:rPr lang="en-US" sz="1800" dirty="0" smtClean="0">
                <a:solidFill>
                  <a:schemeClr val="tx1"/>
                </a:solidFill>
                <a:latin typeface="Times New Roman" panose="02020603050405020304" pitchFamily="18" charset="0"/>
                <a:cs typeface="Times New Roman" panose="02020603050405020304" pitchFamily="18" charset="0"/>
              </a:rPr>
              <a:t>XX</a:t>
            </a:r>
            <a:r>
              <a:rPr lang="ru-RU" sz="1800" dirty="0" smtClean="0">
                <a:solidFill>
                  <a:schemeClr val="tx1"/>
                </a:solidFill>
                <a:latin typeface="Times New Roman" panose="02020603050405020304" pitchFamily="18" charset="0"/>
                <a:cs typeface="Times New Roman" panose="02020603050405020304" pitchFamily="18" charset="0"/>
              </a:rPr>
              <a:t> века.</a:t>
            </a:r>
          </a:p>
          <a:p>
            <a:pPr indent="360000" algn="l"/>
            <a:r>
              <a:rPr lang="ru-RU" sz="1800" dirty="0" smtClean="0">
                <a:solidFill>
                  <a:schemeClr val="tx1"/>
                </a:solidFill>
                <a:latin typeface="Times New Roman" panose="02020603050405020304" pitchFamily="18" charset="0"/>
                <a:cs typeface="Times New Roman" panose="02020603050405020304" pitchFamily="18" charset="0"/>
              </a:rPr>
              <a:t>Основателем </a:t>
            </a:r>
            <a:r>
              <a:rPr lang="ru-RU" sz="1800" dirty="0" err="1" smtClean="0">
                <a:solidFill>
                  <a:schemeClr val="tx1"/>
                </a:solidFill>
                <a:latin typeface="Times New Roman" panose="02020603050405020304" pitchFamily="18" charset="0"/>
                <a:cs typeface="Times New Roman" panose="02020603050405020304" pitchFamily="18" charset="0"/>
              </a:rPr>
              <a:t>паралимпийского</a:t>
            </a:r>
            <a:r>
              <a:rPr lang="ru-RU" sz="1800" dirty="0" smtClean="0">
                <a:solidFill>
                  <a:schemeClr val="tx1"/>
                </a:solidFill>
                <a:latin typeface="Times New Roman" panose="02020603050405020304" pitchFamily="18" charset="0"/>
                <a:cs typeface="Times New Roman" panose="02020603050405020304" pitchFamily="18" charset="0"/>
              </a:rPr>
              <a:t> движения является выдающийся нейрохирург Людвиг </a:t>
            </a:r>
            <a:r>
              <a:rPr lang="ru-RU" sz="1800" dirty="0" err="1" smtClean="0">
                <a:solidFill>
                  <a:schemeClr val="tx1"/>
                </a:solidFill>
                <a:latin typeface="Times New Roman" panose="02020603050405020304" pitchFamily="18" charset="0"/>
                <a:cs typeface="Times New Roman" panose="02020603050405020304" pitchFamily="18" charset="0"/>
              </a:rPr>
              <a:t>Гуттман</a:t>
            </a:r>
            <a:r>
              <a:rPr lang="ru-RU" sz="1800" dirty="0" smtClean="0">
                <a:solidFill>
                  <a:schemeClr val="tx1"/>
                </a:solidFill>
                <a:latin typeface="Times New Roman" panose="02020603050405020304" pitchFamily="18" charset="0"/>
                <a:cs typeface="Times New Roman" panose="02020603050405020304" pitchFamily="18" charset="0"/>
              </a:rPr>
              <a:t>, родившийся в Германии и эмигрировавший в 1939 году в Англию.</a:t>
            </a:r>
            <a:endParaRPr lang="ru-RU" sz="1800" dirty="0">
              <a:solidFill>
                <a:schemeClr val="tx1"/>
              </a:solidFill>
              <a:latin typeface="Times New Roman" panose="02020603050405020304" pitchFamily="18" charset="0"/>
              <a:cs typeface="Times New Roman" panose="02020603050405020304" pitchFamily="18" charset="0"/>
            </a:endParaRPr>
          </a:p>
        </p:txBody>
      </p:sp>
      <p:pic>
        <p:nvPicPr>
          <p:cNvPr id="1028" name="Picture 4" descr="https://ds04.infourok.ru/uploads/ex/08c8/000e1287-28b40cae/img8.jpg"/>
          <p:cNvPicPr>
            <a:picLocks noChangeAspect="1" noChangeArrowheads="1"/>
          </p:cNvPicPr>
          <p:nvPr/>
        </p:nvPicPr>
        <p:blipFill rotWithShape="1">
          <a:blip r:embed="rId2">
            <a:extLst>
              <a:ext uri="{28A0092B-C50C-407E-A947-70E740481C1C}">
                <a14:useLocalDpi xmlns:a14="http://schemas.microsoft.com/office/drawing/2010/main" val="0"/>
              </a:ext>
            </a:extLst>
          </a:blip>
          <a:srcRect l="25695" t="21931" r="32847" b="3958"/>
          <a:stretch/>
        </p:blipFill>
        <p:spPr bwMode="auto">
          <a:xfrm>
            <a:off x="5090120" y="1124744"/>
            <a:ext cx="3598552"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807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interesnie-fakty.ru/wp-content/uploads/2019/12/Informatsiya.jpg"/>
          <p:cNvPicPr>
            <a:picLocks noChangeAspect="1" noChangeArrowheads="1"/>
          </p:cNvPicPr>
          <p:nvPr/>
        </p:nvPicPr>
        <p:blipFill>
          <a:blip r:embed="rId2" cstate="print"/>
          <a:srcRect/>
          <a:stretch>
            <a:fillRect/>
          </a:stretch>
        </p:blipFill>
        <p:spPr bwMode="auto">
          <a:xfrm>
            <a:off x="553666" y="908720"/>
            <a:ext cx="2808312" cy="2110389"/>
          </a:xfrm>
          <a:prstGeom prst="rect">
            <a:avLst/>
          </a:prstGeom>
          <a:noFill/>
          <a:ln>
            <a:noFill/>
          </a:ln>
          <a:scene3d>
            <a:camera prst="perspectiveContrastingRightFacing"/>
            <a:lightRig rig="threePt" dir="t"/>
          </a:scene3d>
        </p:spPr>
      </p:pic>
      <p:sp>
        <p:nvSpPr>
          <p:cNvPr id="3" name="Облако 2"/>
          <p:cNvSpPr/>
          <p:nvPr/>
        </p:nvSpPr>
        <p:spPr>
          <a:xfrm>
            <a:off x="3059832" y="692696"/>
            <a:ext cx="5736637" cy="3312368"/>
          </a:xfrm>
          <a:prstGeom prst="cloud">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itchFamily="18" charset="0"/>
                <a:cs typeface="Times New Roman" pitchFamily="18" charset="0"/>
              </a:rPr>
              <a:t>Более 2000 лет назад греческий философ Демократ сказал: «Победить себя – это главная и лучшая из всех побед». Это относится ко всем атлетам, но больше всего – к </a:t>
            </a:r>
            <a:r>
              <a:rPr lang="ru-RU" dirty="0" err="1" smtClean="0">
                <a:latin typeface="Times New Roman" pitchFamily="18" charset="0"/>
                <a:cs typeface="Times New Roman" pitchFamily="18" charset="0"/>
              </a:rPr>
              <a:t>паралимпийцам</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4" name="Облако 3"/>
          <p:cNvSpPr/>
          <p:nvPr/>
        </p:nvSpPr>
        <p:spPr>
          <a:xfrm>
            <a:off x="803581" y="3789040"/>
            <a:ext cx="4488499" cy="2570584"/>
          </a:xfrm>
          <a:prstGeom prst="cloud">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smtClean="0">
                <a:solidFill>
                  <a:schemeClr val="tx1"/>
                </a:solidFill>
                <a:latin typeface="Times New Roman" pitchFamily="18" charset="0"/>
                <a:cs typeface="Times New Roman" pitchFamily="18" charset="0"/>
              </a:rPr>
              <a:t>Паралимпийские</a:t>
            </a:r>
            <a:r>
              <a:rPr lang="ru-RU" b="1" dirty="0" smtClean="0">
                <a:solidFill>
                  <a:schemeClr val="tx1"/>
                </a:solidFill>
                <a:latin typeface="Times New Roman" pitchFamily="18" charset="0"/>
                <a:cs typeface="Times New Roman" pitchFamily="18" charset="0"/>
              </a:rPr>
              <a:t> игры – это старт, движение, финиш и победа, победа над самим собой. И все это – жизнь!</a:t>
            </a:r>
            <a:endParaRPr lang="ru-RU"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485887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ak.picdn.net/shutterstock/videos/18745421/thum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302" y="1196752"/>
            <a:ext cx="7776864" cy="3600401"/>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2"/>
          <p:cNvSpPr txBox="1">
            <a:spLocks/>
          </p:cNvSpPr>
          <p:nvPr/>
        </p:nvSpPr>
        <p:spPr>
          <a:xfrm>
            <a:off x="828303" y="4869160"/>
            <a:ext cx="7776863" cy="12961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360000" algn="l"/>
            <a:r>
              <a:rPr lang="ru-RU" sz="1800" b="1" dirty="0" smtClean="0">
                <a:solidFill>
                  <a:srgbClr val="FF0000"/>
                </a:solidFill>
                <a:latin typeface="Times New Roman" panose="02020603050405020304" pitchFamily="18" charset="0"/>
                <a:cs typeface="Times New Roman" panose="02020603050405020304" pitchFamily="18" charset="0"/>
              </a:rPr>
              <a:t>Флаг </a:t>
            </a:r>
            <a:r>
              <a:rPr lang="ru-RU" sz="1800" b="1" dirty="0" err="1" smtClean="0">
                <a:solidFill>
                  <a:srgbClr val="FF0000"/>
                </a:solidFill>
                <a:latin typeface="Times New Roman" panose="02020603050405020304" pitchFamily="18" charset="0"/>
                <a:cs typeface="Times New Roman" panose="02020603050405020304" pitchFamily="18" charset="0"/>
              </a:rPr>
              <a:t>Паралимпийских</a:t>
            </a:r>
            <a:r>
              <a:rPr lang="ru-RU" sz="1800" b="1" dirty="0" smtClean="0">
                <a:solidFill>
                  <a:srgbClr val="FF0000"/>
                </a:solidFill>
                <a:latin typeface="Times New Roman" panose="02020603050405020304" pitchFamily="18" charset="0"/>
                <a:cs typeface="Times New Roman" panose="02020603050405020304" pitchFamily="18" charset="0"/>
              </a:rPr>
              <a:t> игр </a:t>
            </a:r>
            <a:r>
              <a:rPr lang="ru-RU" sz="1800" dirty="0" smtClean="0">
                <a:solidFill>
                  <a:schemeClr val="tx1"/>
                </a:solidFill>
                <a:latin typeface="Times New Roman" panose="02020603050405020304" pitchFamily="18" charset="0"/>
                <a:cs typeface="Times New Roman" panose="02020603050405020304" pitchFamily="18" charset="0"/>
              </a:rPr>
              <a:t>представляет собой белое полотнище, на котором изображен главный </a:t>
            </a:r>
            <a:r>
              <a:rPr lang="ru-RU" sz="1800" dirty="0" err="1" smtClean="0">
                <a:solidFill>
                  <a:schemeClr val="tx1"/>
                </a:solidFill>
                <a:latin typeface="Times New Roman" panose="02020603050405020304" pitchFamily="18" charset="0"/>
                <a:cs typeface="Times New Roman" panose="02020603050405020304" pitchFamily="18" charset="0"/>
              </a:rPr>
              <a:t>Паралимпийский</a:t>
            </a:r>
            <a:r>
              <a:rPr lang="ru-RU" sz="1800" dirty="0" smtClean="0">
                <a:solidFill>
                  <a:schemeClr val="tx1"/>
                </a:solidFill>
                <a:latin typeface="Times New Roman" panose="02020603050405020304" pitchFamily="18" charset="0"/>
                <a:cs typeface="Times New Roman" panose="02020603050405020304" pitchFamily="18" charset="0"/>
              </a:rPr>
              <a:t> символ – эмблема Международного </a:t>
            </a:r>
            <a:r>
              <a:rPr lang="ru-RU" sz="1800" dirty="0" err="1" smtClean="0">
                <a:solidFill>
                  <a:schemeClr val="tx1"/>
                </a:solidFill>
                <a:latin typeface="Times New Roman" panose="02020603050405020304" pitchFamily="18" charset="0"/>
                <a:cs typeface="Times New Roman" panose="02020603050405020304" pitchFamily="18" charset="0"/>
              </a:rPr>
              <a:t>паралимпийского</a:t>
            </a:r>
            <a:r>
              <a:rPr lang="ru-RU" sz="1800" dirty="0" smtClean="0">
                <a:solidFill>
                  <a:schemeClr val="tx1"/>
                </a:solidFill>
                <a:latin typeface="Times New Roman" panose="02020603050405020304" pitchFamily="18" charset="0"/>
                <a:cs typeface="Times New Roman" panose="02020603050405020304" pitchFamily="18" charset="0"/>
              </a:rPr>
              <a:t> комитета</a:t>
            </a:r>
            <a:endParaRPr lang="ru-RU"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6512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upload.wikimedia.org/wikipedia/commons/thumb/6/6a/Paralympic_flag_%282004-2010%29.svg/1200px-Paralympic_flag_%282004-2010%29.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4079" y="1628800"/>
            <a:ext cx="3996353" cy="3055572"/>
          </a:xfrm>
          <a:prstGeom prst="rect">
            <a:avLst/>
          </a:prstGeom>
          <a:noFill/>
          <a:extLst>
            <a:ext uri="{909E8E84-426E-40DD-AFC4-6F175D3DCCD1}">
              <a14:hiddenFill xmlns:a14="http://schemas.microsoft.com/office/drawing/2010/main">
                <a:solidFill>
                  <a:srgbClr val="FFFFFF"/>
                </a:solidFill>
              </a14:hiddenFill>
            </a:ext>
          </a:extLst>
        </p:spPr>
      </p:pic>
      <p:sp>
        <p:nvSpPr>
          <p:cNvPr id="8" name="Объект 2"/>
          <p:cNvSpPr txBox="1">
            <a:spLocks/>
          </p:cNvSpPr>
          <p:nvPr/>
        </p:nvSpPr>
        <p:spPr>
          <a:xfrm>
            <a:off x="856158" y="2095107"/>
            <a:ext cx="3367607" cy="25892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360000" algn="l"/>
            <a:r>
              <a:rPr lang="ru-RU" sz="1800" b="1" i="1" dirty="0" err="1" smtClean="0">
                <a:solidFill>
                  <a:srgbClr val="FF0000"/>
                </a:solidFill>
                <a:latin typeface="Times New Roman" panose="02020603050405020304" pitchFamily="18" charset="0"/>
                <a:cs typeface="Times New Roman" panose="02020603050405020304" pitchFamily="18" charset="0"/>
              </a:rPr>
              <a:t>Паралимпийский</a:t>
            </a:r>
            <a:r>
              <a:rPr lang="ru-RU" sz="1800" b="1" i="1" dirty="0" smtClean="0">
                <a:solidFill>
                  <a:srgbClr val="FF0000"/>
                </a:solidFill>
                <a:latin typeface="Times New Roman" panose="02020603050405020304" pitchFamily="18" charset="0"/>
                <a:cs typeface="Times New Roman" panose="02020603050405020304" pitchFamily="18" charset="0"/>
              </a:rPr>
              <a:t> эмблема </a:t>
            </a:r>
            <a:r>
              <a:rPr lang="ru-RU" sz="1800" dirty="0" smtClean="0">
                <a:solidFill>
                  <a:schemeClr val="tx1"/>
                </a:solidFill>
                <a:latin typeface="Times New Roman" panose="02020603050405020304" pitchFamily="18" charset="0"/>
                <a:cs typeface="Times New Roman" panose="02020603050405020304" pitchFamily="18" charset="0"/>
              </a:rPr>
              <a:t>состоит из трех полусфер красного, синего и зеленого цветов. Эмблема символизирует разум, тело и дух.</a:t>
            </a:r>
          </a:p>
          <a:p>
            <a:pPr indent="360000" algn="l"/>
            <a:r>
              <a:rPr lang="ru-RU" sz="1800" dirty="0" err="1" smtClean="0">
                <a:solidFill>
                  <a:schemeClr val="tx1"/>
                </a:solidFill>
                <a:latin typeface="Times New Roman" panose="02020603050405020304" pitchFamily="18" charset="0"/>
                <a:cs typeface="Times New Roman" panose="02020603050405020304" pitchFamily="18" charset="0"/>
              </a:rPr>
              <a:t>Паралимпийский</a:t>
            </a:r>
            <a:r>
              <a:rPr lang="ru-RU" sz="1800" dirty="0" smtClean="0">
                <a:solidFill>
                  <a:schemeClr val="tx1"/>
                </a:solidFill>
                <a:latin typeface="Times New Roman" panose="02020603050405020304" pitchFamily="18" charset="0"/>
                <a:cs typeface="Times New Roman" panose="02020603050405020304" pitchFamily="18" charset="0"/>
              </a:rPr>
              <a:t> девиз звучит так: «Дух в движении».</a:t>
            </a:r>
            <a:endParaRPr lang="ru-RU"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3484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132" y="764414"/>
            <a:ext cx="1836638" cy="12244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Объект 2"/>
          <p:cNvSpPr txBox="1">
            <a:spLocks/>
          </p:cNvSpPr>
          <p:nvPr/>
        </p:nvSpPr>
        <p:spPr>
          <a:xfrm>
            <a:off x="2699792" y="908720"/>
            <a:ext cx="5830688" cy="180020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360000" algn="l"/>
            <a:r>
              <a:rPr lang="ru-RU" sz="1800" b="1" dirty="0" err="1" smtClean="0">
                <a:solidFill>
                  <a:srgbClr val="FF0000"/>
                </a:solidFill>
                <a:latin typeface="Times New Roman" panose="02020603050405020304" pitchFamily="18" charset="0"/>
                <a:cs typeface="Times New Roman" panose="02020603050405020304" pitchFamily="18" charset="0"/>
              </a:rPr>
              <a:t>Паралимпийский</a:t>
            </a:r>
            <a:r>
              <a:rPr lang="ru-RU" sz="1800" b="1" dirty="0" smtClean="0">
                <a:solidFill>
                  <a:srgbClr val="FF0000"/>
                </a:solidFill>
                <a:latin typeface="Times New Roman" panose="02020603050405020304" pitchFamily="18" charset="0"/>
                <a:cs typeface="Times New Roman" panose="02020603050405020304" pitchFamily="18" charset="0"/>
              </a:rPr>
              <a:t> гимн</a:t>
            </a:r>
            <a:r>
              <a:rPr lang="ru-RU" sz="1800" b="1" dirty="0" smtClean="0">
                <a:solidFill>
                  <a:schemeClr val="tx1"/>
                </a:solidFill>
                <a:latin typeface="Times New Roman" panose="02020603050405020304" pitchFamily="18" charset="0"/>
                <a:cs typeface="Times New Roman" panose="02020603050405020304" pitchFamily="18" charset="0"/>
              </a:rPr>
              <a:t> </a:t>
            </a:r>
            <a:r>
              <a:rPr lang="ru-RU" sz="1800" dirty="0" smtClean="0">
                <a:solidFill>
                  <a:schemeClr val="tx1"/>
                </a:solidFill>
                <a:latin typeface="Times New Roman" panose="02020603050405020304" pitchFamily="18" charset="0"/>
                <a:cs typeface="Times New Roman" panose="02020603050405020304" pitchFamily="18" charset="0"/>
              </a:rPr>
              <a:t>исполняется при поднятии </a:t>
            </a:r>
            <a:r>
              <a:rPr lang="ru-RU" sz="1800" dirty="0" err="1" smtClean="0">
                <a:solidFill>
                  <a:schemeClr val="tx1"/>
                </a:solidFill>
                <a:latin typeface="Times New Roman" panose="02020603050405020304" pitchFamily="18" charset="0"/>
                <a:cs typeface="Times New Roman" panose="02020603050405020304" pitchFamily="18" charset="0"/>
              </a:rPr>
              <a:t>Паралимпийского</a:t>
            </a:r>
            <a:r>
              <a:rPr lang="ru-RU" sz="1800" dirty="0" smtClean="0">
                <a:solidFill>
                  <a:schemeClr val="tx1"/>
                </a:solidFill>
                <a:latin typeface="Times New Roman" panose="02020603050405020304" pitchFamily="18" charset="0"/>
                <a:cs typeface="Times New Roman" panose="02020603050405020304" pitchFamily="18" charset="0"/>
              </a:rPr>
              <a:t> флага. Музыка гимна – музыкальная пьеса «</a:t>
            </a:r>
            <a:r>
              <a:rPr lang="en-US" sz="1800" dirty="0" smtClean="0">
                <a:solidFill>
                  <a:schemeClr val="tx1"/>
                </a:solidFill>
                <a:latin typeface="Times New Roman" panose="02020603050405020304" pitchFamily="18" charset="0"/>
                <a:cs typeface="Times New Roman" panose="02020603050405020304" pitchFamily="18" charset="0"/>
              </a:rPr>
              <a:t>Hymn de </a:t>
            </a:r>
            <a:r>
              <a:rPr lang="en-US" sz="1800" dirty="0" err="1" smtClean="0">
                <a:solidFill>
                  <a:schemeClr val="tx1"/>
                </a:solidFill>
                <a:latin typeface="Times New Roman" panose="02020603050405020304" pitchFamily="18" charset="0"/>
                <a:cs typeface="Times New Roman" panose="02020603050405020304" pitchFamily="18" charset="0"/>
              </a:rPr>
              <a:t>I’Avenir</a:t>
            </a:r>
            <a:r>
              <a:rPr lang="ru-RU" sz="1800" dirty="0" smtClean="0">
                <a:solidFill>
                  <a:schemeClr val="tx1"/>
                </a:solidFill>
                <a:latin typeface="Times New Roman" panose="02020603050405020304" pitchFamily="18" charset="0"/>
                <a:cs typeface="Times New Roman" panose="02020603050405020304" pitchFamily="18" charset="0"/>
              </a:rPr>
              <a:t>» («Гимн будущего»), сочиненная композитором Тьерри </a:t>
            </a:r>
            <a:r>
              <a:rPr lang="ru-RU" sz="1800" dirty="0" err="1" smtClean="0">
                <a:solidFill>
                  <a:schemeClr val="tx1"/>
                </a:solidFill>
                <a:latin typeface="Times New Roman" panose="02020603050405020304" pitchFamily="18" charset="0"/>
                <a:cs typeface="Times New Roman" panose="02020603050405020304" pitchFamily="18" charset="0"/>
              </a:rPr>
              <a:t>Дарнис</a:t>
            </a:r>
            <a:r>
              <a:rPr lang="ru-RU" sz="1800" dirty="0" smtClean="0">
                <a:solidFill>
                  <a:schemeClr val="tx1"/>
                </a:solidFill>
                <a:latin typeface="Times New Roman" panose="02020603050405020304" pitchFamily="18" charset="0"/>
                <a:cs typeface="Times New Roman" panose="02020603050405020304" pitchFamily="18" charset="0"/>
              </a:rPr>
              <a:t>. Гимн был утвержден МПК в марте 1996 года.</a:t>
            </a:r>
          </a:p>
          <a:p>
            <a:pPr indent="360000" algn="l"/>
            <a:r>
              <a:rPr lang="ru-RU" sz="1800" dirty="0" smtClean="0">
                <a:solidFill>
                  <a:schemeClr val="tx1"/>
                </a:solidFill>
                <a:latin typeface="Times New Roman" panose="02020603050405020304" pitchFamily="18" charset="0"/>
                <a:cs typeface="Times New Roman" panose="02020603050405020304" pitchFamily="18" charset="0"/>
              </a:rPr>
              <a:t>В 2001 году австралийский певец </a:t>
            </a:r>
            <a:r>
              <a:rPr lang="ru-RU" sz="1800" dirty="0" err="1" smtClean="0">
                <a:solidFill>
                  <a:schemeClr val="tx1"/>
                </a:solidFill>
                <a:latin typeface="Times New Roman" panose="02020603050405020304" pitchFamily="18" charset="0"/>
                <a:cs typeface="Times New Roman" panose="02020603050405020304" pitchFamily="18" charset="0"/>
              </a:rPr>
              <a:t>Грэм</a:t>
            </a:r>
            <a:r>
              <a:rPr lang="ru-RU" sz="1800" dirty="0" smtClean="0">
                <a:solidFill>
                  <a:schemeClr val="tx1"/>
                </a:solidFill>
                <a:latin typeface="Times New Roman" panose="02020603050405020304" pitchFamily="18" charset="0"/>
                <a:cs typeface="Times New Roman" panose="02020603050405020304" pitchFamily="18" charset="0"/>
              </a:rPr>
              <a:t> </a:t>
            </a:r>
            <a:r>
              <a:rPr lang="ru-RU" sz="1800" dirty="0" err="1" smtClean="0">
                <a:solidFill>
                  <a:schemeClr val="tx1"/>
                </a:solidFill>
                <a:latin typeface="Times New Roman" panose="02020603050405020304" pitchFamily="18" charset="0"/>
                <a:cs typeface="Times New Roman" panose="02020603050405020304" pitchFamily="18" charset="0"/>
              </a:rPr>
              <a:t>Коннорс</a:t>
            </a:r>
            <a:r>
              <a:rPr lang="ru-RU" sz="1800" dirty="0" smtClean="0">
                <a:solidFill>
                  <a:schemeClr val="tx1"/>
                </a:solidFill>
                <a:latin typeface="Times New Roman" panose="02020603050405020304" pitchFamily="18" charset="0"/>
                <a:cs typeface="Times New Roman" panose="02020603050405020304" pitchFamily="18" charset="0"/>
              </a:rPr>
              <a:t> написал слова для гимна.</a:t>
            </a:r>
          </a:p>
        </p:txBody>
      </p:sp>
      <p:sp>
        <p:nvSpPr>
          <p:cNvPr id="7" name="Объект 2"/>
          <p:cNvSpPr txBox="1">
            <a:spLocks/>
          </p:cNvSpPr>
          <p:nvPr/>
        </p:nvSpPr>
        <p:spPr>
          <a:xfrm>
            <a:off x="5364088" y="2708920"/>
            <a:ext cx="3096344" cy="32403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360000" algn="l"/>
            <a:r>
              <a:rPr lang="ru-RU" sz="1800" b="1" i="1" dirty="0" err="1" smtClean="0">
                <a:solidFill>
                  <a:srgbClr val="FF0000"/>
                </a:solidFill>
                <a:latin typeface="Times New Roman" panose="02020603050405020304" pitchFamily="18" charset="0"/>
                <a:cs typeface="Times New Roman" panose="02020603050405020304" pitchFamily="18" charset="0"/>
              </a:rPr>
              <a:t>Паралимпийский</a:t>
            </a:r>
            <a:r>
              <a:rPr lang="ru-RU" sz="1800" b="1" i="1" dirty="0" smtClean="0">
                <a:solidFill>
                  <a:srgbClr val="FF0000"/>
                </a:solidFill>
                <a:latin typeface="Times New Roman" panose="02020603050405020304" pitchFamily="18" charset="0"/>
                <a:cs typeface="Times New Roman" panose="02020603050405020304" pitchFamily="18" charset="0"/>
              </a:rPr>
              <a:t> огонь </a:t>
            </a:r>
            <a:r>
              <a:rPr lang="ru-RU" sz="1800" i="1" dirty="0" smtClean="0">
                <a:solidFill>
                  <a:schemeClr val="tx1"/>
                </a:solidFill>
                <a:latin typeface="Times New Roman" panose="02020603050405020304" pitchFamily="18" charset="0"/>
                <a:cs typeface="Times New Roman" panose="02020603050405020304" pitchFamily="18" charset="0"/>
              </a:rPr>
              <a:t>– это огонь, который зажигается при поддержке Международного </a:t>
            </a:r>
            <a:r>
              <a:rPr lang="ru-RU" sz="1800" i="1" dirty="0" err="1" smtClean="0">
                <a:solidFill>
                  <a:schemeClr val="tx1"/>
                </a:solidFill>
                <a:latin typeface="Times New Roman" panose="02020603050405020304" pitchFamily="18" charset="0"/>
                <a:cs typeface="Times New Roman" panose="02020603050405020304" pitchFamily="18" charset="0"/>
              </a:rPr>
              <a:t>Паралимпийского</a:t>
            </a:r>
            <a:r>
              <a:rPr lang="ru-RU" sz="1800" i="1" dirty="0" smtClean="0">
                <a:solidFill>
                  <a:schemeClr val="tx1"/>
                </a:solidFill>
                <a:latin typeface="Times New Roman" panose="02020603050405020304" pitchFamily="18" charset="0"/>
                <a:cs typeface="Times New Roman" panose="02020603050405020304" pitchFamily="18" charset="0"/>
              </a:rPr>
              <a:t> Комитета</a:t>
            </a:r>
            <a:r>
              <a:rPr lang="ru-RU" sz="1800" dirty="0" smtClean="0">
                <a:solidFill>
                  <a:schemeClr val="tx1"/>
                </a:solidFill>
                <a:latin typeface="Times New Roman" panose="02020603050405020304" pitchFamily="18" charset="0"/>
                <a:cs typeface="Times New Roman" panose="02020603050405020304" pitchFamily="18" charset="0"/>
              </a:rPr>
              <a:t>. </a:t>
            </a:r>
          </a:p>
          <a:p>
            <a:pPr indent="360000" algn="l"/>
            <a:r>
              <a:rPr lang="ru-RU" sz="1800" dirty="0" smtClean="0">
                <a:solidFill>
                  <a:schemeClr val="tx1"/>
                </a:solidFill>
                <a:latin typeface="Times New Roman" panose="02020603050405020304" pitchFamily="18" charset="0"/>
                <a:cs typeface="Times New Roman" panose="02020603050405020304" pitchFamily="18" charset="0"/>
              </a:rPr>
              <a:t>Первая эстафета </a:t>
            </a:r>
            <a:r>
              <a:rPr lang="ru-RU" sz="1800" dirty="0" err="1" smtClean="0">
                <a:solidFill>
                  <a:schemeClr val="tx1"/>
                </a:solidFill>
                <a:latin typeface="Times New Roman" panose="02020603050405020304" pitchFamily="18" charset="0"/>
                <a:cs typeface="Times New Roman" panose="02020603050405020304" pitchFamily="18" charset="0"/>
              </a:rPr>
              <a:t>паралимпийского</a:t>
            </a:r>
            <a:r>
              <a:rPr lang="ru-RU" sz="1800" dirty="0" smtClean="0">
                <a:solidFill>
                  <a:schemeClr val="tx1"/>
                </a:solidFill>
                <a:latin typeface="Times New Roman" panose="02020603050405020304" pitchFamily="18" charset="0"/>
                <a:cs typeface="Times New Roman" panose="02020603050405020304" pitchFamily="18" charset="0"/>
              </a:rPr>
              <a:t> огня состоялась в 1988 году в Сеуле.</a:t>
            </a:r>
            <a:endParaRPr lang="ru-RU" sz="1800" dirty="0">
              <a:solidFill>
                <a:schemeClr val="tx1"/>
              </a:solidFill>
              <a:latin typeface="Times New Roman" panose="02020603050405020304" pitchFamily="18" charset="0"/>
              <a:cs typeface="Times New Roman" panose="02020603050405020304" pitchFamily="18" charset="0"/>
            </a:endParaRPr>
          </a:p>
        </p:txBody>
      </p:sp>
      <p:pic>
        <p:nvPicPr>
          <p:cNvPr id="4100" name="Picture 4" descr="https://i.dailymail.co.uk/i/pix/2014/03/01/article-2571124-1BF1D23A00000578-980_964x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708920"/>
            <a:ext cx="4286008" cy="2836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640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743226" y="1052736"/>
            <a:ext cx="4332830" cy="40324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360000" algn="l"/>
            <a:r>
              <a:rPr lang="ru-RU" sz="1800" dirty="0" smtClean="0">
                <a:solidFill>
                  <a:schemeClr val="tx1"/>
                </a:solidFill>
                <a:latin typeface="Times New Roman" panose="02020603050405020304" pitchFamily="18" charset="0"/>
                <a:cs typeface="Times New Roman" panose="02020603050405020304" pitchFamily="18" charset="0"/>
              </a:rPr>
              <a:t>Провозглашение </a:t>
            </a:r>
            <a:r>
              <a:rPr lang="ru-RU" sz="1800" b="1" dirty="0" err="1" smtClean="0">
                <a:solidFill>
                  <a:srgbClr val="FF0000"/>
                </a:solidFill>
                <a:latin typeface="Times New Roman" panose="02020603050405020304" pitchFamily="18" charset="0"/>
                <a:cs typeface="Times New Roman" panose="02020603050405020304" pitchFamily="18" charset="0"/>
              </a:rPr>
              <a:t>Паралимпийской</a:t>
            </a:r>
            <a:r>
              <a:rPr lang="ru-RU" sz="1800" b="1" dirty="0" smtClean="0">
                <a:solidFill>
                  <a:srgbClr val="FF0000"/>
                </a:solidFill>
                <a:latin typeface="Times New Roman" panose="02020603050405020304" pitchFamily="18" charset="0"/>
                <a:cs typeface="Times New Roman" panose="02020603050405020304" pitchFamily="18" charset="0"/>
              </a:rPr>
              <a:t> клятвы</a:t>
            </a:r>
            <a:r>
              <a:rPr lang="ru-RU" sz="1800" b="1" dirty="0" smtClean="0">
                <a:solidFill>
                  <a:schemeClr val="tx1"/>
                </a:solidFill>
                <a:latin typeface="Times New Roman" panose="02020603050405020304" pitchFamily="18" charset="0"/>
                <a:cs typeface="Times New Roman" panose="02020603050405020304" pitchFamily="18" charset="0"/>
              </a:rPr>
              <a:t> – </a:t>
            </a:r>
            <a:r>
              <a:rPr lang="ru-RU" sz="1800" dirty="0" smtClean="0">
                <a:solidFill>
                  <a:schemeClr val="tx1"/>
                </a:solidFill>
                <a:latin typeface="Times New Roman" panose="02020603050405020304" pitchFamily="18" charset="0"/>
                <a:cs typeface="Times New Roman" panose="02020603050405020304" pitchFamily="18" charset="0"/>
              </a:rPr>
              <a:t>важная часть протокола во время церемонии открытия </a:t>
            </a:r>
            <a:r>
              <a:rPr lang="ru-RU" sz="1800" dirty="0" err="1" smtClean="0">
                <a:solidFill>
                  <a:schemeClr val="tx1"/>
                </a:solidFill>
                <a:latin typeface="Times New Roman" panose="02020603050405020304" pitchFamily="18" charset="0"/>
                <a:cs typeface="Times New Roman" panose="02020603050405020304" pitchFamily="18" charset="0"/>
              </a:rPr>
              <a:t>Паралимпийских</a:t>
            </a:r>
            <a:r>
              <a:rPr lang="ru-RU" sz="1800" dirty="0" smtClean="0">
                <a:solidFill>
                  <a:schemeClr val="tx1"/>
                </a:solidFill>
                <a:latin typeface="Times New Roman" panose="02020603050405020304" pitchFamily="18" charset="0"/>
                <a:cs typeface="Times New Roman" panose="02020603050405020304" pitchFamily="18" charset="0"/>
              </a:rPr>
              <a:t> игр. После того, как </a:t>
            </a:r>
            <a:r>
              <a:rPr lang="ru-RU" sz="1800" dirty="0" err="1" smtClean="0">
                <a:solidFill>
                  <a:schemeClr val="tx1"/>
                </a:solidFill>
                <a:latin typeface="Times New Roman" panose="02020603050405020304" pitchFamily="18" charset="0"/>
                <a:cs typeface="Times New Roman" panose="02020603050405020304" pitchFamily="18" charset="0"/>
              </a:rPr>
              <a:t>Паралимпийский</a:t>
            </a:r>
            <a:r>
              <a:rPr lang="ru-RU" sz="1800" dirty="0" smtClean="0">
                <a:solidFill>
                  <a:schemeClr val="tx1"/>
                </a:solidFill>
                <a:latin typeface="Times New Roman" panose="02020603050405020304" pitchFamily="18" charset="0"/>
                <a:cs typeface="Times New Roman" panose="02020603050405020304" pitchFamily="18" charset="0"/>
              </a:rPr>
              <a:t> флаг поднят, спортсмен из команды страны, которая организует </a:t>
            </a:r>
            <a:r>
              <a:rPr lang="ru-RU" sz="1800" dirty="0" err="1" smtClean="0">
                <a:solidFill>
                  <a:schemeClr val="tx1"/>
                </a:solidFill>
                <a:latin typeface="Times New Roman" panose="02020603050405020304" pitchFamily="18" charset="0"/>
                <a:cs typeface="Times New Roman" panose="02020603050405020304" pitchFamily="18" charset="0"/>
              </a:rPr>
              <a:t>Паралимпийские</a:t>
            </a:r>
            <a:r>
              <a:rPr lang="ru-RU" sz="1800" dirty="0" smtClean="0">
                <a:solidFill>
                  <a:schemeClr val="tx1"/>
                </a:solidFill>
                <a:latin typeface="Times New Roman" panose="02020603050405020304" pitchFamily="18" charset="0"/>
                <a:cs typeface="Times New Roman" panose="02020603050405020304" pitchFamily="18" charset="0"/>
              </a:rPr>
              <a:t> игры, восходит на подиум и держит в правой руке угол </a:t>
            </a:r>
            <a:r>
              <a:rPr lang="ru-RU" sz="1800" dirty="0" err="1" smtClean="0">
                <a:solidFill>
                  <a:schemeClr val="tx1"/>
                </a:solidFill>
                <a:latin typeface="Times New Roman" panose="02020603050405020304" pitchFamily="18" charset="0"/>
                <a:cs typeface="Times New Roman" panose="02020603050405020304" pitchFamily="18" charset="0"/>
              </a:rPr>
              <a:t>Паралимпийского</a:t>
            </a:r>
            <a:r>
              <a:rPr lang="ru-RU" sz="1800" dirty="0" smtClean="0">
                <a:solidFill>
                  <a:schemeClr val="tx1"/>
                </a:solidFill>
                <a:latin typeface="Times New Roman" panose="02020603050405020304" pitchFamily="18" charset="0"/>
                <a:cs typeface="Times New Roman" panose="02020603050405020304" pitchFamily="18" charset="0"/>
              </a:rPr>
              <a:t> флага, поднимает его во время провозглашения </a:t>
            </a:r>
            <a:r>
              <a:rPr lang="ru-RU" sz="1800" dirty="0" err="1" smtClean="0">
                <a:solidFill>
                  <a:schemeClr val="tx1"/>
                </a:solidFill>
                <a:latin typeface="Times New Roman" panose="02020603050405020304" pitchFamily="18" charset="0"/>
                <a:cs typeface="Times New Roman" panose="02020603050405020304" pitchFamily="18" charset="0"/>
              </a:rPr>
              <a:t>Паралимпийской</a:t>
            </a:r>
            <a:r>
              <a:rPr lang="ru-RU" sz="1800" dirty="0" smtClean="0">
                <a:solidFill>
                  <a:schemeClr val="tx1"/>
                </a:solidFill>
                <a:latin typeface="Times New Roman" panose="02020603050405020304" pitchFamily="18" charset="0"/>
                <a:cs typeface="Times New Roman" panose="02020603050405020304" pitchFamily="18" charset="0"/>
              </a:rPr>
              <a:t> клятвы, подтверждая таким образом от имени всех участников приверженность к честной спортивной борьбе и идеалам </a:t>
            </a:r>
            <a:r>
              <a:rPr lang="ru-RU" sz="1800" dirty="0" err="1" smtClean="0">
                <a:solidFill>
                  <a:schemeClr val="tx1"/>
                </a:solidFill>
                <a:latin typeface="Times New Roman" panose="02020603050405020304" pitchFamily="18" charset="0"/>
                <a:cs typeface="Times New Roman" panose="02020603050405020304" pitchFamily="18" charset="0"/>
              </a:rPr>
              <a:t>Паралимпийского</a:t>
            </a:r>
            <a:r>
              <a:rPr lang="ru-RU" sz="1800" dirty="0" smtClean="0">
                <a:solidFill>
                  <a:schemeClr val="tx1"/>
                </a:solidFill>
                <a:latin typeface="Times New Roman" panose="02020603050405020304" pitchFamily="18" charset="0"/>
                <a:cs typeface="Times New Roman" panose="02020603050405020304" pitchFamily="18" charset="0"/>
              </a:rPr>
              <a:t> движения: </a:t>
            </a:r>
          </a:p>
        </p:txBody>
      </p:sp>
      <p:pic>
        <p:nvPicPr>
          <p:cNvPr id="5124" name="Picture 4" descr="https://zanmsk.ru/wp-content/uploads/2021/08/20210824_zaf_bg3_038.jpg"/>
          <p:cNvPicPr>
            <a:picLocks noChangeAspect="1" noChangeArrowheads="1"/>
          </p:cNvPicPr>
          <p:nvPr/>
        </p:nvPicPr>
        <p:blipFill rotWithShape="1">
          <a:blip r:embed="rId2">
            <a:extLst>
              <a:ext uri="{28A0092B-C50C-407E-A947-70E740481C1C}">
                <a14:useLocalDpi xmlns:a14="http://schemas.microsoft.com/office/drawing/2010/main" val="0"/>
              </a:ext>
            </a:extLst>
          </a:blip>
          <a:srcRect l="4786" r="37932"/>
          <a:stretch/>
        </p:blipFill>
        <p:spPr bwMode="auto">
          <a:xfrm>
            <a:off x="5148064" y="1052736"/>
            <a:ext cx="3600400" cy="3778796"/>
          </a:xfrm>
          <a:prstGeom prst="rect">
            <a:avLst/>
          </a:prstGeom>
          <a:noFill/>
          <a:extLst>
            <a:ext uri="{909E8E84-426E-40DD-AFC4-6F175D3DCCD1}">
              <a14:hiddenFill xmlns:a14="http://schemas.microsoft.com/office/drawing/2010/main">
                <a:solidFill>
                  <a:srgbClr val="FFFFFF"/>
                </a:solidFill>
              </a14:hiddenFill>
            </a:ext>
          </a:extLst>
        </p:spPr>
      </p:pic>
      <p:sp>
        <p:nvSpPr>
          <p:cNvPr id="7" name="Объект 2"/>
          <p:cNvSpPr txBox="1">
            <a:spLocks/>
          </p:cNvSpPr>
          <p:nvPr/>
        </p:nvSpPr>
        <p:spPr>
          <a:xfrm>
            <a:off x="743226" y="5013176"/>
            <a:ext cx="7704856" cy="12961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360000" algn="l"/>
            <a:r>
              <a:rPr lang="ru-RU" sz="1800" b="1" dirty="0" smtClean="0">
                <a:solidFill>
                  <a:schemeClr val="tx1"/>
                </a:solidFill>
                <a:latin typeface="Times New Roman" panose="02020603050405020304" pitchFamily="18" charset="0"/>
                <a:cs typeface="Times New Roman" panose="02020603050405020304" pitchFamily="18" charset="0"/>
              </a:rPr>
              <a:t>«От имени всех спортсменов я обещаю, что мы будем участвовать в этих </a:t>
            </a:r>
            <a:r>
              <a:rPr lang="ru-RU" sz="1800" b="1" dirty="0" err="1" smtClean="0">
                <a:solidFill>
                  <a:schemeClr val="tx1"/>
                </a:solidFill>
                <a:latin typeface="Times New Roman" panose="02020603050405020304" pitchFamily="18" charset="0"/>
                <a:cs typeface="Times New Roman" panose="02020603050405020304" pitchFamily="18" charset="0"/>
              </a:rPr>
              <a:t>Паралимпийских</a:t>
            </a:r>
            <a:r>
              <a:rPr lang="ru-RU" sz="1800" b="1" dirty="0" smtClean="0">
                <a:solidFill>
                  <a:schemeClr val="tx1"/>
                </a:solidFill>
                <a:latin typeface="Times New Roman" panose="02020603050405020304" pitchFamily="18" charset="0"/>
                <a:cs typeface="Times New Roman" panose="02020603050405020304" pitchFamily="18" charset="0"/>
              </a:rPr>
              <a:t> играх, уважая и соблюдая правила их проведения, обязуясь состязаться без допинга и наркотиков в истинно спортивном духе во славу спорта и чести наших команд»</a:t>
            </a:r>
          </a:p>
        </p:txBody>
      </p:sp>
    </p:spTree>
    <p:extLst>
      <p:ext uri="{BB962C8B-B14F-4D97-AF65-F5344CB8AC3E}">
        <p14:creationId xmlns:p14="http://schemas.microsoft.com/office/powerpoint/2010/main" val="1516104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132" y="764414"/>
            <a:ext cx="1836638" cy="12244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Объект 2"/>
          <p:cNvSpPr txBox="1">
            <a:spLocks/>
          </p:cNvSpPr>
          <p:nvPr/>
        </p:nvSpPr>
        <p:spPr>
          <a:xfrm>
            <a:off x="883915" y="2924944"/>
            <a:ext cx="7704856" cy="225854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v"/>
            </a:pPr>
            <a:r>
              <a:rPr lang="ru-RU" sz="1800" b="1" dirty="0" smtClean="0">
                <a:solidFill>
                  <a:srgbClr val="0000FF"/>
                </a:solidFill>
                <a:latin typeface="Times New Roman" panose="02020603050405020304" pitchFamily="18" charset="0"/>
                <a:cs typeface="Times New Roman" panose="02020603050405020304" pitchFamily="18" charset="0"/>
              </a:rPr>
              <a:t>«</a:t>
            </a:r>
            <a:r>
              <a:rPr lang="ru-RU" sz="1800" b="1" dirty="0" smtClean="0">
                <a:solidFill>
                  <a:srgbClr val="FF0000"/>
                </a:solidFill>
                <a:latin typeface="Times New Roman" panose="02020603050405020304" pitchFamily="18" charset="0"/>
                <a:cs typeface="Times New Roman" panose="02020603050405020304" pitchFamily="18" charset="0"/>
              </a:rPr>
              <a:t>Смелость» – сделать первый шаг;</a:t>
            </a:r>
          </a:p>
          <a:p>
            <a:pPr marL="285750" indent="-285750" algn="l">
              <a:buFont typeface="Wingdings" panose="05000000000000000000" pitchFamily="2" charset="2"/>
              <a:buChar char="v"/>
            </a:pPr>
            <a:r>
              <a:rPr lang="ru-RU" sz="1800" b="1" dirty="0" smtClean="0">
                <a:solidFill>
                  <a:srgbClr val="0000FF"/>
                </a:solidFill>
                <a:latin typeface="Times New Roman" panose="02020603050405020304" pitchFamily="18" charset="0"/>
                <a:cs typeface="Times New Roman" panose="02020603050405020304" pitchFamily="18" charset="0"/>
              </a:rPr>
              <a:t>«Решимость» – стремиться к цели не смотря ни на что;</a:t>
            </a:r>
          </a:p>
          <a:p>
            <a:pPr marL="285750" indent="-285750" algn="l">
              <a:buFont typeface="Wingdings" panose="05000000000000000000" pitchFamily="2" charset="2"/>
              <a:buChar char="v"/>
            </a:pPr>
            <a:r>
              <a:rPr lang="ru-RU" sz="1800" b="1" dirty="0" smtClean="0">
                <a:solidFill>
                  <a:srgbClr val="00B050"/>
                </a:solidFill>
                <a:latin typeface="Times New Roman" panose="02020603050405020304" pitchFamily="18" charset="0"/>
                <a:cs typeface="Times New Roman" panose="02020603050405020304" pitchFamily="18" charset="0"/>
              </a:rPr>
              <a:t>«Вдохновение» – достигать новых побед;</a:t>
            </a:r>
          </a:p>
          <a:p>
            <a:pPr marL="285750" indent="-285750" algn="l">
              <a:buFont typeface="Wingdings" panose="05000000000000000000" pitchFamily="2" charset="2"/>
              <a:buChar char="v"/>
            </a:pPr>
            <a:r>
              <a:rPr lang="ru-RU" sz="1800" b="1" dirty="0" smtClean="0">
                <a:solidFill>
                  <a:srgbClr val="FF0000"/>
                </a:solidFill>
                <a:latin typeface="Times New Roman" panose="02020603050405020304" pitchFamily="18" charset="0"/>
                <a:cs typeface="Times New Roman" panose="02020603050405020304" pitchFamily="18" charset="0"/>
              </a:rPr>
              <a:t>«Равенство» – люди разные, но все равны.</a:t>
            </a:r>
          </a:p>
        </p:txBody>
      </p:sp>
      <p:sp>
        <p:nvSpPr>
          <p:cNvPr id="4" name="Прямоугольник 3"/>
          <p:cNvSpPr/>
          <p:nvPr/>
        </p:nvSpPr>
        <p:spPr>
          <a:xfrm>
            <a:off x="3059832" y="980728"/>
            <a:ext cx="5400600" cy="738664"/>
          </a:xfrm>
          <a:prstGeom prst="rect">
            <a:avLst/>
          </a:prstGeom>
        </p:spPr>
        <p:txBody>
          <a:bodyPr wrap="square">
            <a:spAutoFit/>
          </a:bodyPr>
          <a:lstStyle/>
          <a:p>
            <a:pPr indent="360000"/>
            <a:r>
              <a:rPr lang="ru-RU" sz="2400" b="1" dirty="0" err="1">
                <a:solidFill>
                  <a:srgbClr val="FF0000"/>
                </a:solidFill>
                <a:latin typeface="Times New Roman" panose="02020603050405020304" pitchFamily="18" charset="0"/>
                <a:cs typeface="Times New Roman" panose="02020603050405020304" pitchFamily="18" charset="0"/>
              </a:rPr>
              <a:t>Паралимпийские</a:t>
            </a:r>
            <a:r>
              <a:rPr lang="ru-RU" sz="2400" b="1" dirty="0">
                <a:solidFill>
                  <a:srgbClr val="FF0000"/>
                </a:solidFill>
                <a:latin typeface="Times New Roman" panose="02020603050405020304" pitchFamily="18" charset="0"/>
                <a:cs typeface="Times New Roman" panose="02020603050405020304" pitchFamily="18" charset="0"/>
              </a:rPr>
              <a:t> ценности</a:t>
            </a:r>
            <a:r>
              <a:rPr lang="ru-RU" dirty="0">
                <a:latin typeface="Times New Roman" panose="02020603050405020304" pitchFamily="18" charset="0"/>
                <a:cs typeface="Times New Roman" panose="02020603050405020304" pitchFamily="18" charset="0"/>
              </a:rPr>
              <a:t>, которые лучше всего описывают характер игр.</a:t>
            </a:r>
          </a:p>
        </p:txBody>
      </p:sp>
    </p:spTree>
    <p:extLst>
      <p:ext uri="{BB962C8B-B14F-4D97-AF65-F5344CB8AC3E}">
        <p14:creationId xmlns:p14="http://schemas.microsoft.com/office/powerpoint/2010/main" val="1290553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1218</Words>
  <Application>Microsoft Office PowerPoint</Application>
  <PresentationFormat>Экран (4:3)</PresentationFormat>
  <Paragraphs>55</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DENIS</dc:creator>
  <cp:lastModifiedBy>DENIS</cp:lastModifiedBy>
  <cp:revision>30</cp:revision>
  <dcterms:created xsi:type="dcterms:W3CDTF">2022-03-19T12:18:44Z</dcterms:created>
  <dcterms:modified xsi:type="dcterms:W3CDTF">2022-03-20T14:47:38Z</dcterms:modified>
</cp:coreProperties>
</file>