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12.jpg" ContentType="image/png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98" r:id="rId3"/>
    <p:sldId id="335" r:id="rId4"/>
    <p:sldId id="340" r:id="rId5"/>
    <p:sldId id="342" r:id="rId6"/>
    <p:sldId id="343" r:id="rId7"/>
    <p:sldId id="299" r:id="rId8"/>
    <p:sldId id="341" r:id="rId9"/>
    <p:sldId id="330" r:id="rId10"/>
    <p:sldId id="331" r:id="rId11"/>
    <p:sldId id="346" r:id="rId12"/>
    <p:sldId id="332" r:id="rId13"/>
    <p:sldId id="347" r:id="rId14"/>
    <p:sldId id="300" r:id="rId15"/>
    <p:sldId id="344" r:id="rId16"/>
    <p:sldId id="308" r:id="rId17"/>
    <p:sldId id="309" r:id="rId18"/>
    <p:sldId id="310" r:id="rId19"/>
    <p:sldId id="257" r:id="rId20"/>
    <p:sldId id="336" r:id="rId21"/>
    <p:sldId id="338" r:id="rId22"/>
    <p:sldId id="334" r:id="rId23"/>
    <p:sldId id="345" r:id="rId24"/>
    <p:sldId id="333" r:id="rId25"/>
    <p:sldId id="339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C8052"/>
    <a:srgbClr val="4D38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27" autoAdjust="0"/>
  </p:normalViewPr>
  <p:slideViewPr>
    <p:cSldViewPr>
      <p:cViewPr varScale="1">
        <p:scale>
          <a:sx n="81" d="100"/>
          <a:sy n="81" d="100"/>
        </p:scale>
        <p:origin x="1498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20151C-63E5-4008-A5DA-AEBA833BADDF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A1F42C-C68B-4B11-B40A-C7FBA6083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986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A1F42C-C68B-4B11-B40A-C7FBA6083898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099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1026" name="Picture 2" descr="http://ekb156nach.ucoz.ru/novaya_4/s22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38" y="9853"/>
            <a:ext cx="9130862" cy="6848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png.pngtree.com/element_origin_min_pic/16/08/14/1257aff2fd8be4c.jpg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34472" y="4797152"/>
            <a:ext cx="2209528" cy="206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ds04.infourok.ru/uploads/ex/0745/00007c74-b9e3139d/hello_html_43fd9f2e.gif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9853"/>
            <a:ext cx="1777380" cy="118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1"/>
            <a:ext cx="7772400" cy="2691730"/>
          </a:xfrm>
        </p:spPr>
        <p:txBody>
          <a:bodyPr>
            <a:normAutofit/>
          </a:bodyPr>
          <a:lstStyle/>
          <a:p>
            <a:r>
              <a:rPr lang="ru-RU" sz="3600" b="1" i="1" dirty="0">
                <a:solidFill>
                  <a:schemeClr val="accent3">
                    <a:lumMod val="50000"/>
                  </a:schemeClr>
                </a:solidFill>
              </a:rPr>
              <a:t>«Презентация к уроку </a:t>
            </a:r>
            <a:r>
              <a:rPr lang="ru-RU" sz="3600" b="1" i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3600" b="1" i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600" b="1" i="1" dirty="0" smtClean="0">
                <a:solidFill>
                  <a:schemeClr val="accent3">
                    <a:lumMod val="50000"/>
                  </a:schemeClr>
                </a:solidFill>
              </a:rPr>
              <a:t>по </a:t>
            </a:r>
            <a:r>
              <a:rPr lang="ru-RU" sz="3600" b="1" i="1" dirty="0">
                <a:solidFill>
                  <a:schemeClr val="accent3">
                    <a:lumMod val="50000"/>
                  </a:schemeClr>
                </a:solidFill>
              </a:rPr>
              <a:t>учебному предмету </a:t>
            </a:r>
            <a:r>
              <a:rPr lang="ru-RU" sz="3600" b="1" i="1" dirty="0" smtClean="0">
                <a:solidFill>
                  <a:schemeClr val="accent3">
                    <a:lumMod val="50000"/>
                  </a:schemeClr>
                </a:solidFill>
              </a:rPr>
              <a:t>«Русский язык» </a:t>
            </a:r>
            <a:r>
              <a:rPr lang="ru-RU" sz="3600" b="1" i="1" dirty="0">
                <a:solidFill>
                  <a:schemeClr val="accent3">
                    <a:lumMod val="50000"/>
                  </a:schemeClr>
                </a:solidFill>
              </a:rPr>
              <a:t>в </a:t>
            </a:r>
            <a:r>
              <a:rPr lang="ru-RU" sz="3600" b="1" i="1" dirty="0" smtClean="0">
                <a:solidFill>
                  <a:schemeClr val="accent3">
                    <a:lumMod val="50000"/>
                  </a:schemeClr>
                </a:solidFill>
              </a:rPr>
              <a:t>6-ом </a:t>
            </a:r>
            <a:r>
              <a:rPr lang="ru-RU" sz="3600" b="1" i="1" dirty="0">
                <a:solidFill>
                  <a:schemeClr val="accent3">
                    <a:lumMod val="50000"/>
                  </a:schemeClr>
                </a:solidFill>
              </a:rPr>
              <a:t>классе на </a:t>
            </a:r>
            <a:r>
              <a:rPr lang="ru-RU" sz="3600" b="1" i="1" dirty="0" smtClean="0">
                <a:solidFill>
                  <a:schemeClr val="accent3">
                    <a:lumMod val="50000"/>
                  </a:schemeClr>
                </a:solidFill>
              </a:rPr>
              <a:t>тему: «Фразеологизмы. Закрепление»</a:t>
            </a:r>
            <a:endParaRPr lang="ru-RU" sz="36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7030A0"/>
                </a:solidFill>
              </a:rPr>
              <a:t>Пинчук Елена Дмитриевна</a:t>
            </a:r>
            <a:endParaRPr lang="ru-RU" sz="1800" b="1" dirty="0">
              <a:solidFill>
                <a:srgbClr val="7030A0"/>
              </a:solidFill>
            </a:endParaRPr>
          </a:p>
          <a:p>
            <a:r>
              <a:rPr lang="ru-RU" sz="1800" dirty="0" smtClean="0">
                <a:solidFill>
                  <a:srgbClr val="7030A0"/>
                </a:solidFill>
              </a:rPr>
              <a:t>ГБОУ Лицей №101</a:t>
            </a:r>
          </a:p>
          <a:p>
            <a:r>
              <a:rPr lang="ru-RU" sz="1800" dirty="0" smtClean="0">
                <a:solidFill>
                  <a:srgbClr val="7030A0"/>
                </a:solidFill>
              </a:rPr>
              <a:t>Выборгский район</a:t>
            </a:r>
          </a:p>
          <a:p>
            <a:r>
              <a:rPr lang="ru-RU" sz="1800" dirty="0" smtClean="0">
                <a:solidFill>
                  <a:srgbClr val="7030A0"/>
                </a:solidFill>
              </a:rPr>
              <a:t>Санкт-Петербург</a:t>
            </a:r>
          </a:p>
          <a:p>
            <a:r>
              <a:rPr lang="ru-RU" sz="1800" dirty="0" smtClean="0">
                <a:solidFill>
                  <a:srgbClr val="7030A0"/>
                </a:solidFill>
              </a:rPr>
              <a:t>2019 г.</a:t>
            </a:r>
            <a:endParaRPr lang="ru-RU" sz="1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02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443926"/>
            <a:ext cx="8229600" cy="3288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100" b="1" dirty="0" smtClean="0">
                <a:solidFill>
                  <a:srgbClr val="FF0000"/>
                </a:solidFill>
              </a:rPr>
              <a:t>Подберите </a:t>
            </a:r>
            <a:r>
              <a:rPr lang="ru-RU" sz="3100" b="1" dirty="0">
                <a:solidFill>
                  <a:srgbClr val="FF0000"/>
                </a:solidFill>
              </a:rPr>
              <a:t>к данным фразеологическим сочетаниям синонимы из другого столбика</a:t>
            </a:r>
            <a:r>
              <a:rPr lang="ru-RU" sz="3100" b="1" i="1" dirty="0">
                <a:solidFill>
                  <a:srgbClr val="FF0000"/>
                </a:solidFill>
              </a:rPr>
              <a:t/>
            </a:r>
            <a:br>
              <a:rPr lang="ru-RU" sz="3100" b="1" i="1" dirty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988840"/>
            <a:ext cx="6984776" cy="35283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1.кто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 что горазд                              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1.в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двух шагах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2.как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снег на голову                            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2.куры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клюют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3.ни рыба ни мясо                               3.кто в лес, кто по дрова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4.хоть пруд пруди                                4.куда глаза глядят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5.рукой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подать                                      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5.как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гром среди ясного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неба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6.куда ноги несут                                  6.ни то ни сё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7.с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пустыми руками                            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7.приводить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бешенство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8.ни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кровинки в лице                          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8.несолоно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хлебавши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9.доводить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белого каления          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9.как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мел  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87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7632848" cy="122413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4000" b="1" dirty="0">
                <a:solidFill>
                  <a:srgbClr val="FF0000"/>
                </a:solidFill>
              </a:rPr>
              <a:t>П</a:t>
            </a:r>
            <a:r>
              <a:rPr lang="ru-RU" sz="4000" b="1" dirty="0" smtClean="0">
                <a:solidFill>
                  <a:srgbClr val="FF0000"/>
                </a:solidFill>
              </a:rPr>
              <a:t>роверяем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100" b="1" i="1" dirty="0">
                <a:solidFill>
                  <a:srgbClr val="FF0000"/>
                </a:solidFill>
              </a:rPr>
              <a:t/>
            </a:r>
            <a:br>
              <a:rPr lang="ru-RU" sz="3100" b="1" i="1" dirty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62760" y="1982924"/>
            <a:ext cx="6984776" cy="35283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1.кто </a:t>
            </a:r>
            <a:r>
              <a:rPr lang="ru-RU" sz="16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 что горазд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                   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1.в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двух шагах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2.как </a:t>
            </a:r>
            <a:r>
              <a:rPr lang="ru-RU" sz="16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снег на голову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                    </a:t>
            </a: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2.куры </a:t>
            </a:r>
            <a:r>
              <a:rPr 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</a:t>
            </a: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клюют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3.ни рыба ни мясо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                   </a:t>
            </a:r>
            <a:r>
              <a:rPr lang="ru-RU" sz="16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  3.кто в лес, кто по дрова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4.хоть пруд пруди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                       </a:t>
            </a:r>
            <a:r>
              <a:rPr lang="ru-RU" sz="1600" b="1" dirty="0" smtClean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4.куда глаза глядят</a:t>
            </a:r>
          </a:p>
          <a:p>
            <a:pPr marL="0" indent="0">
              <a:buNone/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5.рукой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подать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                             </a:t>
            </a:r>
            <a:r>
              <a:rPr lang="ru-RU" sz="16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5.как </a:t>
            </a:r>
            <a:r>
              <a:rPr lang="ru-RU" sz="16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гром среди ясного </a:t>
            </a:r>
            <a:r>
              <a:rPr lang="ru-RU" sz="16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неба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6.куда ноги несут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                         </a:t>
            </a:r>
            <a:r>
              <a:rPr lang="ru-RU" sz="16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6.ни то ни сё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7.с </a:t>
            </a: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пустыми руками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                   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7.приводить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бешенство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rgbClr val="9C80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8.ни </a:t>
            </a:r>
            <a:r>
              <a:rPr lang="ru-RU" sz="1600" b="1" dirty="0">
                <a:solidFill>
                  <a:srgbClr val="9C80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кровинки в лице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                  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8.несолоно </a:t>
            </a: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хлебавши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9.доводить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белого каления          </a:t>
            </a:r>
            <a:r>
              <a:rPr lang="ru-RU" sz="1600" b="1" dirty="0">
                <a:solidFill>
                  <a:srgbClr val="9C80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solidFill>
                  <a:srgbClr val="9C80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9.как </a:t>
            </a:r>
            <a:r>
              <a:rPr lang="ru-RU" sz="1600" b="1" dirty="0">
                <a:solidFill>
                  <a:srgbClr val="9C80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мел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563888" y="2204864"/>
            <a:ext cx="1560696" cy="55436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3635896" y="2482044"/>
            <a:ext cx="1368152" cy="81379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381700" y="2735211"/>
            <a:ext cx="1682616" cy="8172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3441968" y="2437512"/>
            <a:ext cx="1682616" cy="53773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3275856" y="2221488"/>
            <a:ext cx="1728192" cy="11355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3441968" y="3060086"/>
            <a:ext cx="1562080" cy="51293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3738880" y="3881120"/>
            <a:ext cx="1385704" cy="31826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3738880" y="4199384"/>
            <a:ext cx="1265168" cy="30810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4585712" y="4069772"/>
            <a:ext cx="538872" cy="30732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1306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Подберите </a:t>
            </a:r>
            <a:r>
              <a:rPr lang="ru-RU" sz="2800" b="1" dirty="0">
                <a:solidFill>
                  <a:srgbClr val="FF0000"/>
                </a:solidFill>
              </a:rPr>
              <a:t>к данным фразеологизмам </a:t>
            </a: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антонимы </a:t>
            </a:r>
            <a:r>
              <a:rPr lang="ru-RU" sz="2800" b="1" dirty="0">
                <a:solidFill>
                  <a:srgbClr val="FF0000"/>
                </a:solidFill>
              </a:rPr>
              <a:t>из другого </a:t>
            </a:r>
            <a:r>
              <a:rPr lang="ru-RU" sz="2800" b="1" dirty="0" smtClean="0">
                <a:solidFill>
                  <a:srgbClr val="FF0000"/>
                </a:solidFill>
              </a:rPr>
              <a:t>столбика</a:t>
            </a: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3600" b="1" dirty="0">
                <a:solidFill>
                  <a:schemeClr val="accent3">
                    <a:lumMod val="50000"/>
                  </a:schemeClr>
                </a:solidFill>
              </a:rPr>
            </a:br>
            <a:endParaRPr lang="ru-RU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2420888"/>
            <a:ext cx="6840760" cy="32403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1) рукой </a:t>
            </a: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подать                                           </a:t>
            </a:r>
            <a:r>
              <a:rPr lang="ru-RU" sz="18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1</a:t>
            </a:r>
            <a:r>
              <a:rPr lang="ru-RU" sz="1800" b="1" dirty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) мастер на </a:t>
            </a:r>
            <a:r>
              <a:rPr lang="ru-RU" sz="18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все руки</a:t>
            </a:r>
            <a:endParaRPr lang="ru-RU" sz="1800" b="1" dirty="0">
              <a:solidFill>
                <a:srgbClr val="002060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2) на </a:t>
            </a: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вес золота                                           </a:t>
            </a:r>
            <a:r>
              <a:rPr lang="ru-RU" sz="18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2</a:t>
            </a:r>
            <a:r>
              <a:rPr lang="ru-RU" sz="1800" b="1" dirty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) спустя рукава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3)потерпеть </a:t>
            </a: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фиаско</a:t>
            </a:r>
            <a:r>
              <a:rPr lang="ru-RU" sz="18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                                   3</a:t>
            </a:r>
            <a:r>
              <a:rPr lang="ru-RU" sz="1800" b="1" dirty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) у черта на куличках</a:t>
            </a:r>
          </a:p>
          <a:p>
            <a:pPr marL="0" indent="0">
              <a:buNone/>
            </a:pP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4) песок сыплется                                       </a:t>
            </a:r>
            <a:r>
              <a:rPr lang="ru-RU" sz="18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4) </a:t>
            </a:r>
            <a:r>
              <a:rPr lang="ru-RU" sz="1800" b="1" dirty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грош цена</a:t>
            </a:r>
          </a:p>
          <a:p>
            <a:pPr marL="0" indent="0">
              <a:buNone/>
            </a:pP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5</a:t>
            </a: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) </a:t>
            </a: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мастер кислых </a:t>
            </a: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щей                                </a:t>
            </a:r>
            <a:r>
              <a:rPr lang="ru-RU" sz="18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5)</a:t>
            </a: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молоко на губах не обсохло</a:t>
            </a:r>
            <a:endParaRPr lang="ru-RU" sz="1800" b="1" dirty="0">
              <a:solidFill>
                <a:schemeClr val="accent3">
                  <a:lumMod val="50000"/>
                </a:scheme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6</a:t>
            </a: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) </a:t>
            </a: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засучив рукава                              </a:t>
            </a:r>
            <a:r>
              <a:rPr lang="ru-RU" sz="1800" b="1" dirty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        6) </a:t>
            </a:r>
            <a:r>
              <a:rPr lang="ru-RU" sz="1800" b="1" dirty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одержать </a:t>
            </a:r>
            <a:r>
              <a:rPr lang="ru-RU" sz="18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победу</a:t>
            </a:r>
            <a:endParaRPr lang="ru-RU" sz="1800" b="1" dirty="0">
              <a:solidFill>
                <a:srgbClr val="002060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/>
            </a:r>
            <a:b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</a:br>
            <a:endParaRPr lang="ru-RU" sz="1800" b="1" dirty="0">
              <a:solidFill>
                <a:schemeClr val="accent3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958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8229600" cy="93610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200" b="1" dirty="0">
                <a:solidFill>
                  <a:srgbClr val="FF0000"/>
                </a:solidFill>
              </a:rPr>
              <a:t>Проверяем</a:t>
            </a:r>
            <a:endParaRPr lang="ru-RU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2420888"/>
            <a:ext cx="6840760" cy="32403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1) рукой </a:t>
            </a: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подать                                           </a:t>
            </a:r>
            <a:r>
              <a:rPr lang="ru-RU" sz="18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1</a:t>
            </a:r>
            <a:r>
              <a:rPr lang="ru-RU" sz="1800" b="1" dirty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) мастер на </a:t>
            </a:r>
            <a:r>
              <a:rPr lang="ru-RU" sz="18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все руки</a:t>
            </a:r>
            <a:endParaRPr lang="ru-RU" sz="1800" b="1" dirty="0">
              <a:solidFill>
                <a:srgbClr val="002060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2) на </a:t>
            </a: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вес золота                                           </a:t>
            </a:r>
            <a:r>
              <a:rPr lang="ru-RU" sz="18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2</a:t>
            </a:r>
            <a:r>
              <a:rPr lang="ru-RU" sz="1800" b="1" dirty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) спустя рукава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3)потерпеть </a:t>
            </a: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фиаско</a:t>
            </a:r>
            <a:r>
              <a:rPr lang="ru-RU" sz="18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                                   3</a:t>
            </a:r>
            <a:r>
              <a:rPr lang="ru-RU" sz="1800" b="1" dirty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) у черта на куличках</a:t>
            </a:r>
          </a:p>
          <a:p>
            <a:pPr marL="0" indent="0">
              <a:buNone/>
            </a:pP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4) песок сыплется                                       </a:t>
            </a:r>
            <a:r>
              <a:rPr lang="ru-RU" sz="18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4) </a:t>
            </a:r>
            <a:r>
              <a:rPr lang="ru-RU" sz="1800" b="1" dirty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грош цена</a:t>
            </a:r>
          </a:p>
          <a:p>
            <a:pPr marL="0" indent="0">
              <a:buNone/>
            </a:pP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5</a:t>
            </a: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) </a:t>
            </a: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мастер кислых </a:t>
            </a: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щей                                </a:t>
            </a:r>
            <a:r>
              <a:rPr lang="ru-RU" sz="18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5)</a:t>
            </a: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молоко на губах не обсохло</a:t>
            </a:r>
            <a:endParaRPr lang="ru-RU" sz="1800" b="1" dirty="0">
              <a:solidFill>
                <a:schemeClr val="accent3">
                  <a:lumMod val="50000"/>
                </a:scheme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6</a:t>
            </a: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) </a:t>
            </a: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засучив рукава                              </a:t>
            </a:r>
            <a:r>
              <a:rPr lang="ru-RU" sz="1800" b="1" dirty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        6) </a:t>
            </a:r>
            <a:r>
              <a:rPr lang="ru-RU" sz="1800" b="1" dirty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одержать </a:t>
            </a:r>
            <a:r>
              <a:rPr lang="ru-RU" sz="18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победу</a:t>
            </a:r>
            <a:endParaRPr lang="ru-RU" sz="1800" b="1" dirty="0">
              <a:solidFill>
                <a:srgbClr val="002060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/>
            </a:r>
            <a:b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</a:br>
            <a:endParaRPr lang="ru-RU" sz="1800" b="1" dirty="0">
              <a:solidFill>
                <a:schemeClr val="accent3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987824" y="2564904"/>
            <a:ext cx="2088232" cy="72008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983880" y="2921640"/>
            <a:ext cx="2088232" cy="64807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3275856" y="3245676"/>
            <a:ext cx="1792704" cy="10441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3275856" y="3569712"/>
            <a:ext cx="1792704" cy="35673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3635896" y="2564904"/>
            <a:ext cx="1432664" cy="136154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3347864" y="2885636"/>
            <a:ext cx="1706984" cy="144936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9954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Сравните фразеологизмы и сделайте вывод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412777"/>
            <a:ext cx="6732748" cy="4320480"/>
          </a:xfrm>
        </p:spPr>
        <p:txBody>
          <a:bodyPr>
            <a:normAutofit fontScale="25000" lnSpcReduction="20000"/>
          </a:bodyPr>
          <a:lstStyle/>
          <a:p>
            <a:pPr marL="0" indent="0" algn="just" fontAlgn="base">
              <a:buNone/>
            </a:pPr>
            <a:r>
              <a:rPr lang="ru-RU" sz="9600" b="1" dirty="0">
                <a:solidFill>
                  <a:schemeClr val="accent6">
                    <a:lumMod val="75000"/>
                  </a:schemeClr>
                </a:solidFill>
              </a:rPr>
              <a:t>Вертеться как </a:t>
            </a:r>
            <a:r>
              <a:rPr lang="ru-RU" sz="9600" b="1" u="sng" dirty="0">
                <a:solidFill>
                  <a:schemeClr val="accent6">
                    <a:lumMod val="75000"/>
                  </a:schemeClr>
                </a:solidFill>
              </a:rPr>
              <a:t>белка</a:t>
            </a:r>
            <a:r>
              <a:rPr lang="ru-RU" sz="9600" b="1" dirty="0">
                <a:solidFill>
                  <a:schemeClr val="accent6">
                    <a:lumMod val="75000"/>
                  </a:schemeClr>
                </a:solidFill>
              </a:rPr>
              <a:t> в </a:t>
            </a:r>
            <a:r>
              <a:rPr lang="ru-RU" sz="9600" b="1" dirty="0" smtClean="0">
                <a:solidFill>
                  <a:schemeClr val="accent6">
                    <a:lumMod val="75000"/>
                  </a:schemeClr>
                </a:solidFill>
              </a:rPr>
              <a:t>колесе(рус.)-</a:t>
            </a:r>
          </a:p>
          <a:p>
            <a:pPr marL="0" indent="0" algn="just" fontAlgn="base">
              <a:buNone/>
            </a:pPr>
            <a:r>
              <a:rPr lang="ru-RU" sz="9600" b="1" dirty="0" smtClean="0">
                <a:solidFill>
                  <a:srgbClr val="00B050"/>
                </a:solidFill>
              </a:rPr>
              <a:t>Быть </a:t>
            </a:r>
            <a:r>
              <a:rPr lang="ru-RU" sz="9600" b="1" dirty="0">
                <a:solidFill>
                  <a:srgbClr val="00B050"/>
                </a:solidFill>
              </a:rPr>
              <a:t>занятым как </a:t>
            </a:r>
            <a:r>
              <a:rPr lang="ru-RU" sz="9600" b="1" u="sng" dirty="0">
                <a:solidFill>
                  <a:srgbClr val="00B050"/>
                </a:solidFill>
              </a:rPr>
              <a:t>пчела</a:t>
            </a:r>
            <a:r>
              <a:rPr lang="ru-RU" sz="9600" b="1" dirty="0">
                <a:solidFill>
                  <a:srgbClr val="00B050"/>
                </a:solidFill>
              </a:rPr>
              <a:t> (англ.)</a:t>
            </a:r>
          </a:p>
          <a:p>
            <a:pPr marL="0" indent="0" algn="just" fontAlgn="base">
              <a:buNone/>
            </a:pPr>
            <a:endParaRPr lang="ru-RU" sz="3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 algn="just" fontAlgn="base">
              <a:buNone/>
            </a:pPr>
            <a:endParaRPr lang="ru-RU" sz="3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 algn="just" fontAlgn="base">
              <a:buNone/>
            </a:pPr>
            <a:endParaRPr lang="ru-RU" sz="6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 algn="just" fontAlgn="base">
              <a:buNone/>
            </a:pPr>
            <a:endParaRPr lang="ru-RU" sz="60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 algn="just" fontAlgn="base">
              <a:buNone/>
            </a:pPr>
            <a:r>
              <a:rPr lang="ru-RU" sz="9600" b="1" dirty="0" smtClean="0">
                <a:solidFill>
                  <a:schemeClr val="accent6">
                    <a:lumMod val="75000"/>
                  </a:schemeClr>
                </a:solidFill>
              </a:rPr>
              <a:t>Висеть </a:t>
            </a:r>
            <a:r>
              <a:rPr lang="ru-RU" sz="9600" b="1" u="sng" dirty="0">
                <a:solidFill>
                  <a:schemeClr val="accent6">
                    <a:lumMod val="75000"/>
                  </a:schemeClr>
                </a:solidFill>
              </a:rPr>
              <a:t>на </a:t>
            </a:r>
            <a:r>
              <a:rPr lang="ru-RU" sz="9600" b="1" u="sng" dirty="0" smtClean="0">
                <a:solidFill>
                  <a:schemeClr val="accent6">
                    <a:lumMod val="75000"/>
                  </a:schemeClr>
                </a:solidFill>
              </a:rPr>
              <a:t>волоске(рус.)</a:t>
            </a:r>
            <a:r>
              <a:rPr lang="ru-RU" sz="9600" b="1" dirty="0" smtClean="0">
                <a:solidFill>
                  <a:schemeClr val="accent6">
                    <a:lumMod val="75000"/>
                  </a:schemeClr>
                </a:solidFill>
              </a:rPr>
              <a:t> –</a:t>
            </a:r>
          </a:p>
          <a:p>
            <a:pPr marL="0" indent="0" algn="just" fontAlgn="base">
              <a:buNone/>
            </a:pPr>
            <a:r>
              <a:rPr lang="ru-RU" sz="9600" b="1" dirty="0" smtClean="0">
                <a:solidFill>
                  <a:srgbClr val="00B050"/>
                </a:solidFill>
              </a:rPr>
              <a:t>Висеть </a:t>
            </a:r>
            <a:r>
              <a:rPr lang="ru-RU" sz="9600" b="1" u="sng" dirty="0">
                <a:solidFill>
                  <a:srgbClr val="00B050"/>
                </a:solidFill>
              </a:rPr>
              <a:t>на нитке </a:t>
            </a:r>
            <a:r>
              <a:rPr lang="ru-RU" sz="9600" b="1" dirty="0">
                <a:solidFill>
                  <a:srgbClr val="00B050"/>
                </a:solidFill>
              </a:rPr>
              <a:t>(англ.)</a:t>
            </a:r>
          </a:p>
          <a:p>
            <a:pPr marL="0" indent="0" algn="just" fontAlgn="base">
              <a:buNone/>
            </a:pP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 algn="just" fontAlgn="base">
              <a:buNone/>
            </a:pPr>
            <a:endParaRPr lang="ru-RU" sz="3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 algn="just" fontAlgn="base">
              <a:buNone/>
            </a:pPr>
            <a:endParaRPr lang="ru-RU" sz="3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 algn="just" fontAlgn="base">
              <a:buNone/>
            </a:pP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 algn="just" fontAlgn="base">
              <a:buNone/>
            </a:pPr>
            <a:endParaRPr lang="ru-RU" sz="3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 algn="just" fontAlgn="base">
              <a:buNone/>
            </a:pPr>
            <a:r>
              <a:rPr lang="ru-RU" sz="9600" b="1" dirty="0" smtClean="0">
                <a:solidFill>
                  <a:schemeClr val="accent6">
                    <a:lumMod val="75000"/>
                  </a:schemeClr>
                </a:solidFill>
              </a:rPr>
              <a:t>Душа </a:t>
            </a:r>
            <a:r>
              <a:rPr lang="ru-RU" sz="9600" b="1" dirty="0">
                <a:solidFill>
                  <a:schemeClr val="accent6">
                    <a:lumMod val="75000"/>
                  </a:schemeClr>
                </a:solidFill>
              </a:rPr>
              <a:t>ушла в </a:t>
            </a:r>
            <a:r>
              <a:rPr lang="ru-RU" sz="9600" b="1" dirty="0" smtClean="0">
                <a:solidFill>
                  <a:schemeClr val="accent6">
                    <a:lumMod val="75000"/>
                  </a:schemeClr>
                </a:solidFill>
              </a:rPr>
              <a:t>пятки(рус.)- </a:t>
            </a:r>
          </a:p>
          <a:p>
            <a:pPr marL="0" indent="0" algn="just" fontAlgn="base">
              <a:buNone/>
            </a:pPr>
            <a:r>
              <a:rPr lang="ru-RU" sz="9600" b="1" dirty="0" smtClean="0">
                <a:solidFill>
                  <a:srgbClr val="00B050"/>
                </a:solidFill>
              </a:rPr>
              <a:t>Сердце </a:t>
            </a:r>
            <a:r>
              <a:rPr lang="ru-RU" sz="9600" b="1" dirty="0">
                <a:solidFill>
                  <a:srgbClr val="00B050"/>
                </a:solidFill>
              </a:rPr>
              <a:t>опустилось в ботинки (англ.)</a:t>
            </a:r>
          </a:p>
          <a:p>
            <a:pPr marL="0" indent="0" algn="just" fontAlgn="base">
              <a:buNone/>
            </a:pPr>
            <a:r>
              <a:rPr lang="ru-RU" sz="3500" b="1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3500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276872"/>
            <a:ext cx="2590998" cy="2337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648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Сравните фразеологизмы и сделайте вывод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556792"/>
            <a:ext cx="6984776" cy="4896543"/>
          </a:xfrm>
        </p:spPr>
        <p:txBody>
          <a:bodyPr>
            <a:normAutofit lnSpcReduction="10000"/>
          </a:bodyPr>
          <a:lstStyle/>
          <a:p>
            <a:pPr marL="0" indent="0" algn="just" fontAlgn="base">
              <a:buNone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Лить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как из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ведра(рус.)-</a:t>
            </a:r>
            <a:r>
              <a:rPr lang="ru-RU" sz="2400" b="1" dirty="0" smtClean="0">
                <a:solidFill>
                  <a:srgbClr val="0070C0"/>
                </a:solidFill>
              </a:rPr>
              <a:t>Дождь </a:t>
            </a:r>
            <a:r>
              <a:rPr lang="ru-RU" sz="2400" b="1" dirty="0">
                <a:solidFill>
                  <a:srgbClr val="0070C0"/>
                </a:solidFill>
              </a:rPr>
              <a:t>льет кошками и собаками (англ.)</a:t>
            </a:r>
          </a:p>
          <a:p>
            <a:pPr marL="0" indent="0" algn="just" fontAlgn="base">
              <a:buNone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Зарубить на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носу(рус.)-</a:t>
            </a:r>
            <a:r>
              <a:rPr lang="ru-RU" sz="2400" b="1" dirty="0" smtClean="0">
                <a:solidFill>
                  <a:srgbClr val="0070C0"/>
                </a:solidFill>
              </a:rPr>
              <a:t>Положите </a:t>
            </a:r>
            <a:r>
              <a:rPr lang="ru-RU" sz="2400" b="1" dirty="0">
                <a:solidFill>
                  <a:srgbClr val="0070C0"/>
                </a:solidFill>
              </a:rPr>
              <a:t>в свою трубку и выкурите (англ.)</a:t>
            </a:r>
          </a:p>
          <a:p>
            <a:pPr marL="0" indent="0" algn="just" fontAlgn="base">
              <a:buNone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Когда рак на горе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свистнет(рус.)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— </a:t>
            </a:r>
            <a:r>
              <a:rPr lang="ru-RU" sz="2400" b="1" dirty="0">
                <a:solidFill>
                  <a:srgbClr val="0070C0"/>
                </a:solidFill>
              </a:rPr>
              <a:t>Когда свинья в розовых тапочках вскарабкается на грушу (</a:t>
            </a:r>
            <a:r>
              <a:rPr lang="ru-RU" sz="2400" b="1" dirty="0" err="1">
                <a:solidFill>
                  <a:srgbClr val="0070C0"/>
                </a:solidFill>
              </a:rPr>
              <a:t>болгарск</a:t>
            </a:r>
            <a:r>
              <a:rPr lang="ru-RU" sz="2400" b="1" dirty="0">
                <a:solidFill>
                  <a:srgbClr val="0070C0"/>
                </a:solidFill>
              </a:rPr>
              <a:t>.)</a:t>
            </a:r>
          </a:p>
          <a:p>
            <a:pPr marL="0" indent="0" algn="just" fontAlgn="base">
              <a:buNone/>
            </a:pPr>
            <a:r>
              <a:rPr lang="ru-RU" sz="3500" b="1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3500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4221088"/>
            <a:ext cx="3415949" cy="1914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22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solidFill>
                  <a:srgbClr val="9BBB59">
                    <a:lumMod val="50000"/>
                  </a:srgbClr>
                </a:solidFill>
              </a:rPr>
              <a:t>Игра «Где логика?»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i="1" dirty="0" smtClean="0"/>
              <a:t>Вспомните фразеологизмы и назовите слово, </a:t>
            </a:r>
          </a:p>
          <a:p>
            <a:pPr marL="0" indent="0" algn="ctr">
              <a:buNone/>
            </a:pPr>
            <a:r>
              <a:rPr lang="ru-RU" sz="1800" b="1" i="1" dirty="0" smtClean="0"/>
              <a:t>которое объединяет эти картинки</a:t>
            </a:r>
          </a:p>
          <a:p>
            <a:pPr marL="0" indent="0" algn="ctr">
              <a:buNone/>
            </a:pPr>
            <a:endParaRPr lang="ru-RU" sz="5100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080812"/>
            <a:ext cx="3404876" cy="17475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8358" y="2084460"/>
            <a:ext cx="2083048" cy="29563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2026" y="4032656"/>
            <a:ext cx="3426332" cy="19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5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0811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9BBB59">
                    <a:lumMod val="50000"/>
                  </a:srgbClr>
                </a:solidFill>
              </a:rPr>
              <a:t>Какие </a:t>
            </a:r>
            <a:r>
              <a:rPr lang="ru-RU" sz="2400" b="1" dirty="0">
                <a:solidFill>
                  <a:srgbClr val="9BBB59">
                    <a:lumMod val="50000"/>
                  </a:srgbClr>
                </a:solidFill>
              </a:rPr>
              <a:t>фразеологизмы связаны с </a:t>
            </a:r>
            <a:r>
              <a:rPr lang="ru-RU" sz="2400" b="1" dirty="0" smtClean="0">
                <a:solidFill>
                  <a:srgbClr val="9BBB59">
                    <a:lumMod val="50000"/>
                  </a:srgbClr>
                </a:solidFill>
              </a:rPr>
              <a:t>данными профессиями?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01" y="1667254"/>
            <a:ext cx="3455275" cy="173715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448" y="1700808"/>
            <a:ext cx="3168352" cy="29311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284984"/>
            <a:ext cx="2413035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96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1600" y="908720"/>
            <a:ext cx="3237133" cy="21580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4651" y="3861048"/>
            <a:ext cx="3985248" cy="23408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7984" y="1484784"/>
            <a:ext cx="3779912" cy="2126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80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20688"/>
            <a:ext cx="7128792" cy="1296144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/>
            </a:r>
            <a:br>
              <a:rPr lang="ru-RU" sz="2400" b="1" i="1" dirty="0" smtClean="0">
                <a:solidFill>
                  <a:srgbClr val="C0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Что скажет русский?</a:t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endParaRPr lang="ru-RU" sz="2800" b="1" i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628800"/>
            <a:ext cx="7571184" cy="39604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похожи 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друг на друга как две горошины-</a:t>
            </a:r>
            <a:r>
              <a:rPr lang="ru-RU" sz="2800" i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англ.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/>
            </a:r>
            <a:br>
              <a:rPr lang="ru-RU" b="1" i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endParaRPr lang="ru-RU" b="1" i="1" dirty="0" smtClean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ru-RU" b="1" i="1" dirty="0" smtClean="0">
                <a:solidFill>
                  <a:srgbClr val="00B0F0"/>
                </a:solidFill>
                <a:latin typeface="Century Gothic" panose="020B0502020202020204" pitchFamily="34" charset="0"/>
              </a:rPr>
              <a:t>как </a:t>
            </a:r>
            <a:r>
              <a:rPr lang="ru-RU" b="1" i="1" dirty="0">
                <a:solidFill>
                  <a:srgbClr val="00B0F0"/>
                </a:solidFill>
                <a:latin typeface="Century Gothic" panose="020B0502020202020204" pitchFamily="34" charset="0"/>
              </a:rPr>
              <a:t>две ягоды-</a:t>
            </a:r>
            <a:r>
              <a:rPr lang="ru-RU" sz="2800" i="1" dirty="0">
                <a:solidFill>
                  <a:srgbClr val="00B0F0"/>
                </a:solidFill>
                <a:latin typeface="Century Gothic" panose="020B0502020202020204" pitchFamily="34" charset="0"/>
              </a:rPr>
              <a:t>швед.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/>
            </a:r>
            <a:br>
              <a:rPr lang="ru-RU" b="1" i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endParaRPr lang="ru-RU" b="1" i="1" dirty="0" smtClean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как 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яйцо и яйцо-</a:t>
            </a: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нем. </a:t>
            </a:r>
            <a:endParaRPr lang="ru-RU" b="1" i="1" dirty="0">
              <a:solidFill>
                <a:schemeClr val="accent3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marL="0" indent="0" algn="r">
              <a:buNone/>
            </a:pPr>
            <a:r>
              <a:rPr lang="ru-RU" sz="2000" i="1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.</a:t>
            </a:r>
            <a:endParaRPr lang="ru-RU" sz="2000" i="1" dirty="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348880"/>
            <a:ext cx="238125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07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8596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700" b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3100" b="1" dirty="0" smtClean="0">
                <a:solidFill>
                  <a:srgbClr val="FF0000"/>
                </a:solidFill>
              </a:rPr>
              <a:t>Лото</a:t>
            </a:r>
            <a:br>
              <a:rPr lang="ru-RU" sz="3100" b="1" dirty="0" smtClean="0">
                <a:solidFill>
                  <a:srgbClr val="FF0000"/>
                </a:solidFill>
              </a:rPr>
            </a:br>
            <a:r>
              <a:rPr lang="ru-RU" sz="3100" b="1" dirty="0">
                <a:solidFill>
                  <a:srgbClr val="FF0000"/>
                </a:solidFill>
              </a:rPr>
              <a:t>Н</a:t>
            </a:r>
            <a:r>
              <a:rPr lang="ru-RU" sz="3100" b="1" dirty="0" smtClean="0">
                <a:solidFill>
                  <a:srgbClr val="FF0000"/>
                </a:solidFill>
              </a:rPr>
              <a:t>айдите соответствие</a:t>
            </a:r>
            <a:endParaRPr lang="ru-RU" sz="27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844824"/>
            <a:ext cx="7499176" cy="26642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7677" y="2833915"/>
            <a:ext cx="2008646" cy="7067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680" y="1702906"/>
            <a:ext cx="1865048" cy="7423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6096" y="1779986"/>
            <a:ext cx="2071448" cy="7197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3648" y="3616300"/>
            <a:ext cx="2236110" cy="8731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6136" y="3593621"/>
            <a:ext cx="2379522" cy="70642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47864" y="4936306"/>
            <a:ext cx="2320254" cy="720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9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412776"/>
            <a:ext cx="5760640" cy="216024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3100" b="1" i="1" dirty="0">
                <a:solidFill>
                  <a:srgbClr val="FF0000"/>
                </a:solidFill>
              </a:rPr>
              <a:t>Что скажет русский?</a:t>
            </a:r>
            <a:r>
              <a:rPr lang="ru-RU" b="1" i="1" dirty="0">
                <a:solidFill>
                  <a:srgbClr val="FF0000"/>
                </a:solidFill>
              </a:rPr>
              <a:t/>
            </a:r>
            <a:br>
              <a:rPr lang="ru-RU" b="1" i="1" dirty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6400" y="1772816"/>
            <a:ext cx="8229600" cy="3417243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>
                <a:solidFill>
                  <a:srgbClr val="9BBB59">
                    <a:lumMod val="50000"/>
                  </a:srgbClr>
                </a:solidFill>
                <a:latin typeface="Century Gothic" panose="020B0502020202020204" pitchFamily="34" charset="0"/>
              </a:rPr>
              <a:t>знаю как кисть своей руки- </a:t>
            </a:r>
            <a:r>
              <a:rPr lang="ru-RU" sz="2800" i="1" dirty="0">
                <a:solidFill>
                  <a:srgbClr val="9BBB59">
                    <a:lumMod val="50000"/>
                  </a:srgbClr>
                </a:solidFill>
                <a:latin typeface="Century Gothic" panose="020B0502020202020204" pitchFamily="34" charset="0"/>
              </a:rPr>
              <a:t>англ. </a:t>
            </a:r>
            <a:r>
              <a:rPr lang="ru-RU" i="1" dirty="0">
                <a:solidFill>
                  <a:srgbClr val="9BBB59">
                    <a:lumMod val="50000"/>
                  </a:srgbClr>
                </a:solidFill>
                <a:latin typeface="Century Gothic" panose="020B0502020202020204" pitchFamily="34" charset="0"/>
              </a:rPr>
              <a:t/>
            </a:r>
            <a:br>
              <a:rPr lang="ru-RU" i="1" dirty="0">
                <a:solidFill>
                  <a:srgbClr val="9BBB59">
                    <a:lumMod val="50000"/>
                  </a:srgbClr>
                </a:solidFill>
                <a:latin typeface="Century Gothic" panose="020B0502020202020204" pitchFamily="34" charset="0"/>
              </a:rPr>
            </a:br>
            <a:r>
              <a:rPr lang="ru-RU" b="1" i="1" dirty="0">
                <a:solidFill>
                  <a:srgbClr val="002060"/>
                </a:solidFill>
                <a:latin typeface="Century Gothic" panose="020B0502020202020204" pitchFamily="34" charset="0"/>
              </a:rPr>
              <a:t>как собственный карман-</a:t>
            </a:r>
            <a:r>
              <a:rPr lang="ru-RU" sz="28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франц. и нем.</a:t>
            </a:r>
            <a:r>
              <a:rPr lang="ru-RU" b="1" i="1" dirty="0">
                <a:solidFill>
                  <a:srgbClr val="002060"/>
                </a:solidFill>
                <a:latin typeface="Century Gothic" panose="020B0502020202020204" pitchFamily="34" charset="0"/>
              </a:rPr>
              <a:t/>
            </a:r>
            <a:br>
              <a:rPr lang="ru-RU" b="1" i="1" dirty="0">
                <a:solidFill>
                  <a:srgbClr val="002060"/>
                </a:solidFill>
                <a:latin typeface="Century Gothic" panose="020B0502020202020204" pitchFamily="34" charset="0"/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852936"/>
            <a:ext cx="3536658" cy="3312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2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96752"/>
            <a:ext cx="7787208" cy="796950"/>
          </a:xfrm>
        </p:spPr>
        <p:txBody>
          <a:bodyPr>
            <a:normAutofit fontScale="90000"/>
          </a:bodyPr>
          <a:lstStyle/>
          <a:p>
            <a:pPr marL="0" indent="0"/>
            <a:r>
              <a:rPr lang="ru-RU" b="1" i="1" dirty="0">
                <a:solidFill>
                  <a:srgbClr val="FF0000"/>
                </a:solidFill>
              </a:rPr>
              <a:t>Что скажет русский?</a:t>
            </a:r>
            <a:br>
              <a:rPr lang="ru-RU" b="1" i="1" dirty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1620" y="1772816"/>
            <a:ext cx="7139136" cy="3252238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у </a:t>
            </a:r>
            <a:r>
              <a:rPr lang="ru-RU" b="1" i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него денег как сена-</a:t>
            </a:r>
            <a:r>
              <a:rPr lang="ru-RU" sz="2800" i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нем.</a:t>
            </a:r>
            <a:r>
              <a:rPr lang="ru-RU" b="1" i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 </a:t>
            </a:r>
            <a:br>
              <a:rPr lang="ru-RU" b="1" i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он</a:t>
            </a:r>
            <a:r>
              <a:rPr lang="ru-RU" b="1" i="1" dirty="0">
                <a:solidFill>
                  <a:srgbClr val="002060"/>
                </a:solidFill>
                <a:latin typeface="Century Gothic" panose="020B0502020202020204" pitchFamily="34" charset="0"/>
              </a:rPr>
              <a:t> сшит из золота-</a:t>
            </a:r>
            <a:r>
              <a:rPr lang="ru-RU" sz="2800" i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франц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474" y="2924944"/>
            <a:ext cx="3528392" cy="2879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536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259632" y="620688"/>
            <a:ext cx="7427168" cy="5505475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Составьте кластер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703366" y="2491261"/>
            <a:ext cx="3024336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фразеологизм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184591" y="1195998"/>
            <a:ext cx="2448272" cy="10835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л</a:t>
            </a:r>
            <a:r>
              <a:rPr lang="ru-RU" dirty="0" smtClean="0"/>
              <a:t>ексическое значение слов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1102034" y="2491261"/>
            <a:ext cx="2376263" cy="14638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</a:t>
            </a:r>
            <a:r>
              <a:rPr lang="ru-RU" dirty="0" smtClean="0"/>
              <a:t>римеры </a:t>
            </a:r>
            <a:r>
              <a:rPr lang="ru-RU" dirty="0" err="1" smtClean="0"/>
              <a:t>употребле</a:t>
            </a:r>
            <a:r>
              <a:rPr lang="ru-RU" dirty="0" smtClean="0"/>
              <a:t>-</a:t>
            </a:r>
          </a:p>
          <a:p>
            <a:pPr algn="ctr"/>
            <a:r>
              <a:rPr lang="ru-RU" dirty="0" err="1"/>
              <a:t>н</a:t>
            </a:r>
            <a:r>
              <a:rPr lang="ru-RU" dirty="0" err="1" smtClean="0"/>
              <a:t>ия</a:t>
            </a:r>
            <a:r>
              <a:rPr lang="ru-RU" dirty="0" smtClean="0"/>
              <a:t> в речи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4021088" y="1133872"/>
            <a:ext cx="242312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антонимы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5580112" y="3604556"/>
            <a:ext cx="2736304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синонимы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4572000" y="4509120"/>
            <a:ext cx="3024336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</a:t>
            </a:r>
            <a:r>
              <a:rPr lang="ru-RU" dirty="0" smtClean="0"/>
              <a:t>з какого языка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1763688" y="4293096"/>
            <a:ext cx="2642592" cy="1274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иллюстрации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6475541" y="1116733"/>
            <a:ext cx="1840875" cy="14611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значение</a:t>
            </a:r>
            <a:endParaRPr lang="ru-RU" dirty="0"/>
          </a:p>
        </p:txBody>
      </p:sp>
      <p:sp>
        <p:nvSpPr>
          <p:cNvPr id="17" name="Стрелка вправо 16"/>
          <p:cNvSpPr/>
          <p:nvPr/>
        </p:nvSpPr>
        <p:spPr>
          <a:xfrm rot="1966559">
            <a:off x="5138373" y="3502025"/>
            <a:ext cx="765459" cy="2113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Штриховая стрелка вправо 17"/>
          <p:cNvSpPr/>
          <p:nvPr/>
        </p:nvSpPr>
        <p:spPr>
          <a:xfrm rot="20286590">
            <a:off x="4139952" y="2168606"/>
            <a:ext cx="993259" cy="239706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верх 18"/>
          <p:cNvSpPr/>
          <p:nvPr/>
        </p:nvSpPr>
        <p:spPr>
          <a:xfrm rot="3812762" flipH="1">
            <a:off x="5892847" y="1846169"/>
            <a:ext cx="290681" cy="83237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лево 19"/>
          <p:cNvSpPr/>
          <p:nvPr/>
        </p:nvSpPr>
        <p:spPr>
          <a:xfrm rot="2703276">
            <a:off x="3111239" y="2255948"/>
            <a:ext cx="778659" cy="31240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лево 20"/>
          <p:cNvSpPr/>
          <p:nvPr/>
        </p:nvSpPr>
        <p:spPr>
          <a:xfrm rot="20747108">
            <a:off x="3264114" y="3277778"/>
            <a:ext cx="978408" cy="26803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4794460" y="3567634"/>
            <a:ext cx="231751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 rot="1913934">
            <a:off x="4090581" y="3446782"/>
            <a:ext cx="219926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64687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>
                <a:solidFill>
                  <a:srgbClr val="FF0000"/>
                </a:solidFill>
              </a:rPr>
              <a:t>Рассмотрим на примере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331640"/>
            <a:ext cx="7427168" cy="4545631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7030A0"/>
                </a:solidFill>
              </a:rPr>
              <a:t>Тянуть канитель</a:t>
            </a:r>
          </a:p>
          <a:p>
            <a:pPr marL="0" indent="0">
              <a:buNone/>
            </a:pPr>
            <a:r>
              <a:rPr lang="ru-RU" sz="2400" dirty="0" smtClean="0"/>
              <a:t>1.</a:t>
            </a:r>
            <a:r>
              <a:rPr lang="ru-RU" sz="2400" dirty="0"/>
              <a:t> Как понимаете значение?</a:t>
            </a:r>
          </a:p>
          <a:p>
            <a:pPr marL="0" indent="0">
              <a:buNone/>
            </a:pPr>
            <a:r>
              <a:rPr lang="ru-RU" sz="2400" dirty="0" smtClean="0"/>
              <a:t>2.</a:t>
            </a:r>
            <a:r>
              <a:rPr lang="ru-RU" sz="2400" dirty="0"/>
              <a:t> Что такое идиома</a:t>
            </a:r>
            <a:r>
              <a:rPr lang="ru-RU" sz="2400" dirty="0" smtClean="0"/>
              <a:t>?</a:t>
            </a:r>
          </a:p>
          <a:p>
            <a:pPr marL="0" indent="0">
              <a:buNone/>
            </a:pPr>
            <a:r>
              <a:rPr lang="ru-RU" sz="2400" dirty="0" smtClean="0"/>
              <a:t>3. Подберите синонимичные фразеологизмы.</a:t>
            </a:r>
          </a:p>
          <a:p>
            <a:pPr marL="0" indent="0">
              <a:buNone/>
            </a:pPr>
            <a:r>
              <a:rPr lang="ru-RU" sz="2400" dirty="0" smtClean="0"/>
              <a:t>4. Подберите антонимичные фразеологизмы.</a:t>
            </a:r>
            <a:endParaRPr lang="ru-RU" sz="2400" dirty="0"/>
          </a:p>
          <a:p>
            <a:pPr marL="0" indent="0">
              <a:buNone/>
            </a:pPr>
            <a:r>
              <a:rPr lang="ru-RU" sz="2400" dirty="0" smtClean="0"/>
              <a:t>5. Лексическое значение слова КАНИТЕЛЬ?</a:t>
            </a:r>
          </a:p>
          <a:p>
            <a:pPr marL="0" indent="0">
              <a:buNone/>
            </a:pPr>
            <a:r>
              <a:rPr lang="ru-RU" sz="2400" dirty="0" smtClean="0"/>
              <a:t>6. Как связано имя известного театрального режиссера с этим словом?</a:t>
            </a:r>
          </a:p>
          <a:p>
            <a:pPr marL="0" indent="0">
              <a:buNone/>
            </a:pPr>
            <a:r>
              <a:rPr lang="ru-RU" sz="2400" dirty="0" smtClean="0"/>
              <a:t>        </a:t>
            </a:r>
            <a:r>
              <a:rPr lang="ru-RU" sz="2400" b="1" dirty="0" smtClean="0">
                <a:solidFill>
                  <a:srgbClr val="FF0000"/>
                </a:solidFill>
              </a:rPr>
              <a:t>Теперь составим </a:t>
            </a:r>
            <a:r>
              <a:rPr lang="ru-RU" sz="2400" b="1" dirty="0">
                <a:solidFill>
                  <a:srgbClr val="FF0000"/>
                </a:solidFill>
              </a:rPr>
              <a:t>кластер</a:t>
            </a:r>
            <a:endParaRPr lang="ru-RU" sz="24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2501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 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  <a:p>
            <a:r>
              <a:rPr lang="ru-RU" dirty="0"/>
              <a:t>	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	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692696"/>
            <a:ext cx="6984776" cy="579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352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268761"/>
            <a:ext cx="7355160" cy="38164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Спасибо за внимание!</a:t>
            </a:r>
          </a:p>
          <a:p>
            <a:pPr marL="0" indent="0">
              <a:buNone/>
            </a:pPr>
            <a:r>
              <a:rPr lang="ru-RU" b="1" dirty="0" smtClean="0"/>
              <a:t>Желаем всем, </a:t>
            </a:r>
          </a:p>
          <a:p>
            <a:pPr marL="0" indent="0">
              <a:buNone/>
            </a:pPr>
            <a:r>
              <a:rPr lang="ru-RU" b="1" dirty="0"/>
              <a:t>ч</a:t>
            </a:r>
            <a:r>
              <a:rPr lang="ru-RU" b="1" dirty="0" smtClean="0"/>
              <a:t>тобы </a:t>
            </a:r>
            <a:r>
              <a:rPr lang="ru-RU" b="1" dirty="0" smtClean="0">
                <a:solidFill>
                  <a:srgbClr val="7030A0"/>
                </a:solidFill>
              </a:rPr>
              <a:t>счастье </a:t>
            </a:r>
            <a:r>
              <a:rPr lang="ru-RU" b="1" dirty="0">
                <a:solidFill>
                  <a:srgbClr val="7030A0"/>
                </a:solidFill>
              </a:rPr>
              <a:t>лилось через край, </a:t>
            </a:r>
            <a:r>
              <a:rPr lang="ru-RU" b="1" dirty="0"/>
              <a:t>чтобы </a:t>
            </a:r>
            <a:r>
              <a:rPr lang="ru-RU" b="1" dirty="0" smtClean="0">
                <a:solidFill>
                  <a:srgbClr val="7030A0"/>
                </a:solidFill>
              </a:rPr>
              <a:t>чувствовали </a:t>
            </a:r>
            <a:r>
              <a:rPr lang="ru-RU" b="1" dirty="0">
                <a:solidFill>
                  <a:srgbClr val="7030A0"/>
                </a:solidFill>
              </a:rPr>
              <a:t>себя всегда на седьмом небе, </a:t>
            </a:r>
            <a:endParaRPr lang="ru-RU" b="1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ru-RU" b="1" dirty="0"/>
              <a:t>чтобы </a:t>
            </a:r>
            <a:r>
              <a:rPr lang="ru-RU" b="1" dirty="0" smtClean="0">
                <a:solidFill>
                  <a:srgbClr val="00B050"/>
                </a:solidFill>
              </a:rPr>
              <a:t>удача вам улыбалась!!!</a:t>
            </a:r>
            <a:endParaRPr lang="ru-RU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72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1052736"/>
            <a:ext cx="4896544" cy="1080120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rgbClr val="FF0000"/>
                </a:solidFill>
              </a:rPr>
              <a:t>Назовите </a:t>
            </a:r>
            <a:r>
              <a:rPr lang="ru-RU" sz="2700" b="1" dirty="0">
                <a:solidFill>
                  <a:srgbClr val="FF0000"/>
                </a:solidFill>
              </a:rPr>
              <a:t>фразеологизмы, </a:t>
            </a:r>
            <a:r>
              <a:rPr lang="ru-RU" sz="2700" b="1" dirty="0" smtClean="0">
                <a:solidFill>
                  <a:srgbClr val="FF0000"/>
                </a:solidFill>
              </a:rPr>
              <a:t/>
            </a:r>
            <a:br>
              <a:rPr lang="ru-RU" sz="2700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0000"/>
                </a:solidFill>
              </a:rPr>
              <a:t>в </a:t>
            </a:r>
            <a:r>
              <a:rPr lang="ru-RU" sz="2700" b="1" dirty="0">
                <a:solidFill>
                  <a:srgbClr val="FF0000"/>
                </a:solidFill>
              </a:rPr>
              <a:t>состав которых входят данные слова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1988839"/>
            <a:ext cx="5544616" cy="403244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rgbClr val="7030A0"/>
                </a:solidFill>
              </a:rPr>
              <a:t>БЕЛЫЙ</a:t>
            </a:r>
            <a:r>
              <a:rPr lang="ru-RU" sz="2800" dirty="0" smtClean="0">
                <a:solidFill>
                  <a:srgbClr val="7030A0"/>
                </a:solidFill>
              </a:rPr>
              <a:t> </a:t>
            </a:r>
            <a:r>
              <a:rPr lang="ru-RU" sz="2800" dirty="0">
                <a:solidFill>
                  <a:srgbClr val="7030A0"/>
                </a:solidFill>
              </a:rPr>
              <a:t> </a:t>
            </a:r>
            <a:endParaRPr lang="ru-RU" sz="2800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ru-RU" sz="2800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ru-RU" sz="2800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ru-RU" sz="2800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ru-RU" sz="2800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ru-RU" sz="2800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</a:rPr>
              <a:t>ПУСКАТЬ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753" y="2053223"/>
            <a:ext cx="2059079" cy="22006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897" y="2588652"/>
            <a:ext cx="2621405" cy="196605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480574" y="4293096"/>
            <a:ext cx="17411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7030A0"/>
                </a:solidFill>
              </a:rPr>
              <a:t>ГОЛОВА</a:t>
            </a:r>
            <a:r>
              <a:rPr lang="ru-RU" dirty="0"/>
              <a:t>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578356"/>
            <a:ext cx="3312368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727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620689"/>
            <a:ext cx="6912768" cy="46085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Проверяем</a:t>
            </a:r>
            <a:r>
              <a:rPr lang="ru-RU" sz="2400" b="1" dirty="0" smtClean="0"/>
              <a:t> </a:t>
            </a:r>
          </a:p>
          <a:p>
            <a:r>
              <a:rPr lang="ru-RU" sz="2400" b="1" dirty="0" smtClean="0"/>
              <a:t>ГОЛОВА</a:t>
            </a:r>
            <a:r>
              <a:rPr lang="ru-RU" sz="2400" dirty="0" smtClean="0"/>
              <a:t> </a:t>
            </a:r>
            <a:r>
              <a:rPr lang="ru-RU" sz="2400" dirty="0"/>
              <a:t>– голова и два уха, голова кругом, голова на плечах, голова садовая.</a:t>
            </a:r>
          </a:p>
          <a:p>
            <a:r>
              <a:rPr lang="ru-RU" sz="2400" b="1" dirty="0"/>
              <a:t>БЕЛЫЙ</a:t>
            </a:r>
            <a:r>
              <a:rPr lang="ru-RU" sz="2400" dirty="0"/>
              <a:t> – доходить до белого каления, белая кость, работать </a:t>
            </a:r>
            <a:r>
              <a:rPr lang="ru-RU" sz="2400" dirty="0" err="1"/>
              <a:t>по-белому</a:t>
            </a:r>
            <a:r>
              <a:rPr lang="ru-RU" sz="2400" dirty="0"/>
              <a:t>, среди бела дня, шито белыми нитками.</a:t>
            </a:r>
          </a:p>
          <a:p>
            <a:r>
              <a:rPr lang="ru-RU" sz="2400" b="1" dirty="0"/>
              <a:t>ПУСКАТЬ</a:t>
            </a:r>
            <a:r>
              <a:rPr lang="ru-RU" sz="2400" dirty="0"/>
              <a:t> – пыль в глаза, петуха, слезу, козла в огород.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4008" y="3861048"/>
            <a:ext cx="1947951" cy="230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602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056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Замените одним </a:t>
            </a:r>
            <a:r>
              <a:rPr lang="ru-RU" sz="2800" b="1" dirty="0">
                <a:solidFill>
                  <a:srgbClr val="FF0000"/>
                </a:solidFill>
              </a:rPr>
              <a:t>словом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6512" y="1556792"/>
            <a:ext cx="6129824" cy="3744416"/>
          </a:xfrm>
        </p:spPr>
        <p:txBody>
          <a:bodyPr>
            <a:normAutofit lnSpcReduction="10000"/>
          </a:bodyPr>
          <a:lstStyle/>
          <a:p>
            <a:r>
              <a:rPr lang="ru-RU" sz="3000" b="1" dirty="0" smtClean="0">
                <a:solidFill>
                  <a:schemeClr val="accent3">
                    <a:lumMod val="50000"/>
                  </a:schemeClr>
                </a:solidFill>
              </a:rPr>
              <a:t>Хоть </a:t>
            </a:r>
            <a:r>
              <a:rPr lang="ru-RU" sz="3000" b="1" dirty="0">
                <a:solidFill>
                  <a:schemeClr val="accent3">
                    <a:lumMod val="50000"/>
                  </a:schemeClr>
                </a:solidFill>
              </a:rPr>
              <a:t>шаром покати. </a:t>
            </a:r>
            <a:endParaRPr lang="ru-RU" sz="30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3000" b="1" dirty="0" smtClean="0">
                <a:solidFill>
                  <a:schemeClr val="accent3">
                    <a:lumMod val="50000"/>
                  </a:schemeClr>
                </a:solidFill>
              </a:rPr>
              <a:t>Легок </a:t>
            </a:r>
            <a:r>
              <a:rPr lang="ru-RU" sz="3000" b="1" dirty="0">
                <a:solidFill>
                  <a:schemeClr val="accent3">
                    <a:lumMod val="50000"/>
                  </a:schemeClr>
                </a:solidFill>
              </a:rPr>
              <a:t>на помине. </a:t>
            </a:r>
            <a:endParaRPr lang="ru-RU" sz="30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3000" b="1" dirty="0" smtClean="0">
                <a:solidFill>
                  <a:schemeClr val="accent3">
                    <a:lumMod val="50000"/>
                  </a:schemeClr>
                </a:solidFill>
              </a:rPr>
              <a:t>У </a:t>
            </a:r>
            <a:r>
              <a:rPr lang="ru-RU" sz="3000" b="1" dirty="0">
                <a:solidFill>
                  <a:schemeClr val="accent3">
                    <a:lumMod val="50000"/>
                  </a:schemeClr>
                </a:solidFill>
              </a:rPr>
              <a:t>черта на куличках. </a:t>
            </a:r>
            <a:endParaRPr lang="ru-RU" sz="30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3000" b="1" dirty="0" smtClean="0">
                <a:solidFill>
                  <a:schemeClr val="accent3">
                    <a:lumMod val="50000"/>
                  </a:schemeClr>
                </a:solidFill>
              </a:rPr>
              <a:t>Яблоку </a:t>
            </a:r>
            <a:r>
              <a:rPr lang="ru-RU" sz="3000" b="1" dirty="0">
                <a:solidFill>
                  <a:schemeClr val="accent3">
                    <a:lumMod val="50000"/>
                  </a:schemeClr>
                </a:solidFill>
              </a:rPr>
              <a:t>негде упасть. </a:t>
            </a:r>
            <a:endParaRPr lang="ru-RU" sz="30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3000" b="1" dirty="0" smtClean="0">
                <a:solidFill>
                  <a:schemeClr val="accent3">
                    <a:lumMod val="50000"/>
                  </a:schemeClr>
                </a:solidFill>
              </a:rPr>
              <a:t>Как </a:t>
            </a:r>
            <a:r>
              <a:rPr lang="ru-RU" sz="3000" b="1" dirty="0">
                <a:solidFill>
                  <a:schemeClr val="accent3">
                    <a:lumMod val="50000"/>
                  </a:schemeClr>
                </a:solidFill>
              </a:rPr>
              <a:t>снег на голову</a:t>
            </a:r>
            <a:r>
              <a:rPr lang="ru-RU" sz="3000" b="1" dirty="0" smtClean="0">
                <a:solidFill>
                  <a:schemeClr val="accent3">
                    <a:lumMod val="50000"/>
                  </a:schemeClr>
                </a:solidFill>
              </a:rPr>
              <a:t>. </a:t>
            </a:r>
          </a:p>
          <a:p>
            <a:r>
              <a:rPr lang="ru-RU" sz="3000" b="1" dirty="0" smtClean="0">
                <a:solidFill>
                  <a:schemeClr val="accent3">
                    <a:lumMod val="50000"/>
                  </a:schemeClr>
                </a:solidFill>
              </a:rPr>
              <a:t>Заткнуть </a:t>
            </a:r>
            <a:r>
              <a:rPr lang="ru-RU" sz="3000" b="1" dirty="0">
                <a:solidFill>
                  <a:schemeClr val="accent3">
                    <a:lumMod val="50000"/>
                  </a:schemeClr>
                </a:solidFill>
              </a:rPr>
              <a:t>за пояс. </a:t>
            </a:r>
            <a:endParaRPr lang="ru-RU" sz="30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3000" b="1" dirty="0" smtClean="0">
                <a:solidFill>
                  <a:schemeClr val="accent3">
                    <a:lumMod val="50000"/>
                  </a:schemeClr>
                </a:solidFill>
              </a:rPr>
              <a:t>При </a:t>
            </a:r>
            <a:r>
              <a:rPr lang="ru-RU" sz="3000" b="1" dirty="0">
                <a:solidFill>
                  <a:schemeClr val="accent3">
                    <a:lumMod val="50000"/>
                  </a:schemeClr>
                </a:solidFill>
              </a:rPr>
              <a:t>царе Горохе. 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988840"/>
            <a:ext cx="2376264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75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056" y="260647"/>
            <a:ext cx="8229600" cy="1512169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>Проверяем</a:t>
            </a:r>
            <a:r>
              <a:rPr lang="ru-RU" sz="2400" b="1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1772817"/>
            <a:ext cx="7211144" cy="3744416"/>
          </a:xfrm>
        </p:spPr>
        <p:txBody>
          <a:bodyPr>
            <a:normAutofit fontScale="92500"/>
          </a:bodyPr>
          <a:lstStyle/>
          <a:p>
            <a:r>
              <a:rPr lang="ru-RU" sz="3000" b="1" dirty="0" smtClean="0">
                <a:solidFill>
                  <a:srgbClr val="0070C0"/>
                </a:solidFill>
              </a:rPr>
              <a:t>Хоть </a:t>
            </a:r>
            <a:r>
              <a:rPr lang="ru-RU" sz="3000" b="1" dirty="0">
                <a:solidFill>
                  <a:srgbClr val="0070C0"/>
                </a:solidFill>
              </a:rPr>
              <a:t>шаром покати. </a:t>
            </a:r>
            <a:r>
              <a:rPr lang="ru-RU" sz="3000" b="1" dirty="0">
                <a:solidFill>
                  <a:schemeClr val="accent3">
                    <a:lumMod val="50000"/>
                  </a:schemeClr>
                </a:solidFill>
              </a:rPr>
              <a:t>(Ничего нет)</a:t>
            </a:r>
          </a:p>
          <a:p>
            <a:r>
              <a:rPr lang="ru-RU" sz="3000" b="1" dirty="0">
                <a:solidFill>
                  <a:srgbClr val="00B050"/>
                </a:solidFill>
              </a:rPr>
              <a:t>Легок на помине. </a:t>
            </a:r>
            <a:r>
              <a:rPr lang="ru-RU" sz="3000" b="1" dirty="0">
                <a:solidFill>
                  <a:schemeClr val="accent3">
                    <a:lumMod val="50000"/>
                  </a:schemeClr>
                </a:solidFill>
              </a:rPr>
              <a:t>(Появился быстро)</a:t>
            </a:r>
          </a:p>
          <a:p>
            <a:r>
              <a:rPr lang="ru-RU" sz="3000" b="1" dirty="0">
                <a:solidFill>
                  <a:srgbClr val="0070C0"/>
                </a:solidFill>
              </a:rPr>
              <a:t>У черта на куличках. </a:t>
            </a:r>
            <a:r>
              <a:rPr lang="ru-RU" sz="3000" b="1" dirty="0">
                <a:solidFill>
                  <a:schemeClr val="accent3">
                    <a:lumMod val="50000"/>
                  </a:schemeClr>
                </a:solidFill>
              </a:rPr>
              <a:t>(Далеко)</a:t>
            </a:r>
          </a:p>
          <a:p>
            <a:r>
              <a:rPr lang="ru-RU" sz="3000" b="1" dirty="0">
                <a:solidFill>
                  <a:srgbClr val="00B050"/>
                </a:solidFill>
              </a:rPr>
              <a:t>Яблоку негде упасть. </a:t>
            </a:r>
            <a:r>
              <a:rPr lang="ru-RU" sz="3000" b="1" dirty="0">
                <a:solidFill>
                  <a:schemeClr val="accent3">
                    <a:lumMod val="50000"/>
                  </a:schemeClr>
                </a:solidFill>
              </a:rPr>
              <a:t>(Тесно)</a:t>
            </a:r>
          </a:p>
          <a:p>
            <a:r>
              <a:rPr lang="ru-RU" sz="3000" b="1" dirty="0">
                <a:solidFill>
                  <a:srgbClr val="0070C0"/>
                </a:solidFill>
              </a:rPr>
              <a:t>Как снег на голову. </a:t>
            </a:r>
            <a:r>
              <a:rPr lang="ru-RU" sz="3000" b="1" dirty="0">
                <a:solidFill>
                  <a:schemeClr val="accent3">
                    <a:lumMod val="50000"/>
                  </a:schemeClr>
                </a:solidFill>
              </a:rPr>
              <a:t>(Внезапно)</a:t>
            </a:r>
          </a:p>
          <a:p>
            <a:r>
              <a:rPr lang="ru-RU" sz="3000" b="1" dirty="0">
                <a:solidFill>
                  <a:srgbClr val="00B050"/>
                </a:solidFill>
              </a:rPr>
              <a:t>Заткнуть за пояс. </a:t>
            </a:r>
            <a:r>
              <a:rPr lang="ru-RU" sz="3000" b="1" dirty="0">
                <a:solidFill>
                  <a:schemeClr val="accent3">
                    <a:lumMod val="50000"/>
                  </a:schemeClr>
                </a:solidFill>
              </a:rPr>
              <a:t>(Победить)</a:t>
            </a:r>
          </a:p>
          <a:p>
            <a:r>
              <a:rPr lang="ru-RU" sz="3000" b="1" dirty="0">
                <a:solidFill>
                  <a:srgbClr val="0070C0"/>
                </a:solidFill>
              </a:rPr>
              <a:t>При царе Горохе. </a:t>
            </a:r>
            <a:r>
              <a:rPr lang="ru-RU" sz="3000" b="1" dirty="0">
                <a:solidFill>
                  <a:schemeClr val="accent3">
                    <a:lumMod val="50000"/>
                  </a:schemeClr>
                </a:solidFill>
              </a:rPr>
              <a:t>(</a:t>
            </a:r>
            <a:r>
              <a:rPr lang="ru-RU" sz="3000" b="1" dirty="0" err="1">
                <a:solidFill>
                  <a:schemeClr val="accent3">
                    <a:lumMod val="50000"/>
                  </a:schemeClr>
                </a:solidFill>
              </a:rPr>
              <a:t>Давным</a:t>
            </a:r>
            <a:r>
              <a:rPr lang="ru-RU" sz="3000" b="1" dirty="0">
                <a:solidFill>
                  <a:schemeClr val="accent3">
                    <a:lumMod val="50000"/>
                  </a:schemeClr>
                </a:solidFill>
              </a:rPr>
              <a:t> – давно)</a:t>
            </a:r>
          </a:p>
          <a:p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566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Объясните фразеологизмы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1556792"/>
            <a:ext cx="568863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ДЕЛАТЬ ИЗ МУХИ </a:t>
            </a:r>
            <a:r>
              <a:rPr lang="ru-RU" sz="2400" b="1" dirty="0" smtClean="0">
                <a:solidFill>
                  <a:srgbClr val="FF0000"/>
                </a:solidFill>
              </a:rPr>
              <a:t>СЛОНА</a:t>
            </a:r>
            <a:endParaRPr lang="ru-RU" sz="2400" b="1" dirty="0">
              <a:solidFill>
                <a:srgbClr val="FF0000"/>
              </a:solidFill>
            </a:endParaRPr>
          </a:p>
          <a:p>
            <a:endParaRPr lang="ru-RU" sz="2400" b="1" dirty="0" smtClean="0">
              <a:solidFill>
                <a:srgbClr val="FF0000"/>
              </a:solidFill>
            </a:endParaRPr>
          </a:p>
          <a:p>
            <a:r>
              <a:rPr lang="ru-RU" sz="2400" b="1" dirty="0" smtClean="0">
                <a:solidFill>
                  <a:srgbClr val="FF0000"/>
                </a:solidFill>
              </a:rPr>
              <a:t>ВСЕМ </a:t>
            </a:r>
            <a:r>
              <a:rPr lang="ru-RU" sz="2400" b="1" dirty="0">
                <a:solidFill>
                  <a:srgbClr val="FF0000"/>
                </a:solidFill>
              </a:rPr>
              <a:t>МИРОМ </a:t>
            </a:r>
            <a:r>
              <a:rPr lang="ru-RU" sz="2400" b="1" dirty="0" smtClean="0">
                <a:solidFill>
                  <a:srgbClr val="FF0000"/>
                </a:solidFill>
              </a:rPr>
              <a:t>                                </a:t>
            </a:r>
            <a:endParaRPr lang="ru-RU" sz="2400" b="1" dirty="0">
              <a:solidFill>
                <a:srgbClr val="FF0000"/>
              </a:solidFill>
            </a:endParaRPr>
          </a:p>
          <a:p>
            <a:endParaRPr lang="ru-RU" sz="2400" b="1" dirty="0" smtClean="0">
              <a:solidFill>
                <a:srgbClr val="FF0000"/>
              </a:solidFill>
            </a:endParaRPr>
          </a:p>
          <a:p>
            <a:r>
              <a:rPr lang="ru-RU" sz="2400" b="1" dirty="0" smtClean="0">
                <a:solidFill>
                  <a:srgbClr val="FF0000"/>
                </a:solidFill>
              </a:rPr>
              <a:t>КОНЬ </a:t>
            </a:r>
            <a:r>
              <a:rPr lang="ru-RU" sz="2400" b="1" dirty="0">
                <a:solidFill>
                  <a:srgbClr val="FF0000"/>
                </a:solidFill>
              </a:rPr>
              <a:t>НЕ ВАЛЯЛСЯ 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endParaRPr lang="ru-RU" sz="2400" b="1" dirty="0" smtClean="0">
              <a:solidFill>
                <a:srgbClr val="FF0000"/>
              </a:solidFill>
            </a:endParaRPr>
          </a:p>
          <a:p>
            <a:r>
              <a:rPr lang="ru-RU" sz="2400" b="1" dirty="0" smtClean="0">
                <a:solidFill>
                  <a:srgbClr val="FF0000"/>
                </a:solidFill>
              </a:rPr>
              <a:t>ПОЛОЖИТЬ КОНЕЦ </a:t>
            </a:r>
          </a:p>
          <a:p>
            <a:endParaRPr lang="ru-RU" sz="2400" b="1" dirty="0" smtClean="0">
              <a:solidFill>
                <a:srgbClr val="FF0000"/>
              </a:solidFill>
            </a:endParaRPr>
          </a:p>
          <a:p>
            <a:r>
              <a:rPr lang="ru-RU" sz="2400" b="1" dirty="0" smtClean="0">
                <a:solidFill>
                  <a:srgbClr val="FF0000"/>
                </a:solidFill>
              </a:rPr>
              <a:t>РАЗ </a:t>
            </a:r>
            <a:r>
              <a:rPr lang="ru-RU" sz="2400" b="1" dirty="0">
                <a:solidFill>
                  <a:srgbClr val="FF0000"/>
                </a:solidFill>
              </a:rPr>
              <a:t>И </a:t>
            </a:r>
            <a:r>
              <a:rPr lang="ru-RU" sz="2400" b="1" dirty="0" smtClean="0">
                <a:solidFill>
                  <a:srgbClr val="FF0000"/>
                </a:solidFill>
              </a:rPr>
              <a:t>НАВСЕГДА                    </a:t>
            </a:r>
            <a:endParaRPr lang="ru-RU" sz="2400" b="1" dirty="0">
              <a:solidFill>
                <a:srgbClr val="FF0000"/>
              </a:solidFill>
            </a:endParaRPr>
          </a:p>
          <a:p>
            <a:endParaRPr lang="ru-RU" sz="2400" b="1" dirty="0" smtClean="0">
              <a:solidFill>
                <a:srgbClr val="FF0000"/>
              </a:solidFill>
            </a:endParaRPr>
          </a:p>
          <a:p>
            <a:r>
              <a:rPr lang="ru-RU" sz="2400" b="1" dirty="0" smtClean="0">
                <a:solidFill>
                  <a:srgbClr val="FF0000"/>
                </a:solidFill>
              </a:rPr>
              <a:t>ПЕРЕМЫВАТЬ </a:t>
            </a:r>
            <a:r>
              <a:rPr lang="ru-RU" sz="2400" b="1" dirty="0">
                <a:solidFill>
                  <a:srgbClr val="FF0000"/>
                </a:solidFill>
              </a:rPr>
              <a:t>КОСТОЧКИ </a:t>
            </a:r>
            <a:r>
              <a:rPr lang="ru-RU" sz="2400" b="1" dirty="0" smtClean="0">
                <a:solidFill>
                  <a:srgbClr val="0070C0"/>
                </a:solidFill>
              </a:rPr>
              <a:t>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772816"/>
            <a:ext cx="2541333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49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>Проверяем</a:t>
            </a:r>
            <a:r>
              <a:rPr lang="ru-RU" sz="2800" b="1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556792"/>
            <a:ext cx="6768752" cy="34563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1556792"/>
            <a:ext cx="6624736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ДЕЛАТЬ ИЗ МУХИ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СЛОНА– </a:t>
            </a:r>
            <a:r>
              <a:rPr lang="ru-RU" sz="2400" b="1" dirty="0" smtClean="0">
                <a:solidFill>
                  <a:srgbClr val="0070C0"/>
                </a:solidFill>
              </a:rPr>
              <a:t>сильно </a:t>
            </a:r>
            <a:r>
              <a:rPr lang="ru-RU" sz="2400" b="1" dirty="0">
                <a:solidFill>
                  <a:srgbClr val="0070C0"/>
                </a:solidFill>
              </a:rPr>
              <a:t>преувеличивать </a:t>
            </a:r>
            <a:r>
              <a:rPr lang="ru-RU" sz="2400" b="1" dirty="0" smtClean="0">
                <a:solidFill>
                  <a:srgbClr val="0070C0"/>
                </a:solidFill>
              </a:rPr>
              <a:t>что-либо</a:t>
            </a:r>
          </a:p>
          <a:p>
            <a:endParaRPr lang="ru-RU" sz="2000" b="1" dirty="0">
              <a:solidFill>
                <a:srgbClr val="FF0000"/>
              </a:solidFill>
            </a:endParaRPr>
          </a:p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ВСЕМ МИРОМ – </a:t>
            </a:r>
            <a:r>
              <a:rPr lang="ru-RU" sz="2400" b="1" dirty="0" smtClean="0">
                <a:solidFill>
                  <a:srgbClr val="0070C0"/>
                </a:solidFill>
              </a:rPr>
              <a:t>сообща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                                 </a:t>
            </a:r>
            <a:endParaRPr lang="ru-RU" sz="2000" b="1" dirty="0">
              <a:solidFill>
                <a:srgbClr val="FF0000"/>
              </a:solidFill>
            </a:endParaRPr>
          </a:p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КОНЬ НЕ ВАЛЯЛСЯ – </a:t>
            </a:r>
            <a:r>
              <a:rPr lang="ru-RU" sz="2400" b="1" dirty="0">
                <a:solidFill>
                  <a:srgbClr val="0070C0"/>
                </a:solidFill>
              </a:rPr>
              <a:t>ничего не </a:t>
            </a:r>
            <a:r>
              <a:rPr lang="ru-RU" sz="2400" b="1" dirty="0" smtClean="0">
                <a:solidFill>
                  <a:srgbClr val="0070C0"/>
                </a:solidFill>
              </a:rPr>
              <a:t>сделано</a:t>
            </a:r>
          </a:p>
          <a:p>
            <a:endParaRPr lang="ru-RU" sz="2000" b="1" dirty="0">
              <a:solidFill>
                <a:srgbClr val="FF0000"/>
              </a:solidFill>
            </a:endParaRPr>
          </a:p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ПОЛОЖИТЬ КОНЕЦ – </a:t>
            </a:r>
            <a:r>
              <a:rPr lang="ru-RU" sz="2400" b="1" dirty="0" smtClean="0">
                <a:solidFill>
                  <a:srgbClr val="0070C0"/>
                </a:solidFill>
              </a:rPr>
              <a:t>прекратить</a:t>
            </a:r>
          </a:p>
          <a:p>
            <a:endParaRPr lang="ru-RU" sz="2000" b="1" dirty="0">
              <a:solidFill>
                <a:srgbClr val="FF0000"/>
              </a:solidFill>
            </a:endParaRPr>
          </a:p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РАЗ И НАВСЕГДА – </a:t>
            </a:r>
            <a:r>
              <a:rPr lang="ru-RU" sz="2400" b="1" dirty="0" smtClean="0">
                <a:solidFill>
                  <a:srgbClr val="0070C0"/>
                </a:solidFill>
              </a:rPr>
              <a:t>решительно</a:t>
            </a:r>
            <a:endParaRPr lang="ru-RU" sz="2000" b="1" dirty="0" smtClean="0">
              <a:solidFill>
                <a:srgbClr val="0070C0"/>
              </a:solidFill>
            </a:endParaRPr>
          </a:p>
          <a:p>
            <a:r>
              <a:rPr lang="ru-RU" sz="2000" b="1" dirty="0" smtClean="0">
                <a:solidFill>
                  <a:srgbClr val="FF0000"/>
                </a:solidFill>
              </a:rPr>
              <a:t>                   </a:t>
            </a:r>
            <a:endParaRPr lang="ru-RU" sz="2000" b="1" dirty="0">
              <a:solidFill>
                <a:srgbClr val="FF0000"/>
              </a:solidFill>
            </a:endParaRP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      ПЕРЕМЫВАТЬ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КОСТОЧКИ – </a:t>
            </a:r>
            <a:r>
              <a:rPr lang="ru-RU" sz="2400" b="1" dirty="0">
                <a:solidFill>
                  <a:srgbClr val="0070C0"/>
                </a:solidFill>
              </a:rPr>
              <a:t>злословить</a:t>
            </a:r>
            <a:r>
              <a:rPr lang="ru-RU" sz="2000" b="1" dirty="0">
                <a:solidFill>
                  <a:srgbClr val="0070C0"/>
                </a:solidFill>
              </a:rPr>
              <a:t> </a:t>
            </a:r>
            <a:r>
              <a:rPr lang="ru-RU" b="1" dirty="0">
                <a:solidFill>
                  <a:srgbClr val="0070C0"/>
                </a:solidFill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3511568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3600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100" b="1" dirty="0" smtClean="0">
                <a:solidFill>
                  <a:srgbClr val="FF0000"/>
                </a:solidFill>
              </a:rPr>
              <a:t>Найдите </a:t>
            </a:r>
            <a:r>
              <a:rPr lang="ru-RU" sz="3100" b="1" dirty="0">
                <a:solidFill>
                  <a:srgbClr val="FF0000"/>
                </a:solidFill>
              </a:rPr>
              <a:t>соответствие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1481898"/>
              </p:ext>
            </p:extLst>
          </p:nvPr>
        </p:nvGraphicFramePr>
        <p:xfrm>
          <a:off x="2206080" y="2060848"/>
          <a:ext cx="4752528" cy="3240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6264"/>
                <a:gridCol w="2376264"/>
              </a:tblGrid>
              <a:tr h="405045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Сидеть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кашу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05045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Козел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рукава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5045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Тертый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и </a:t>
                      </a: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задоринки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5045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Без сучка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ворон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5045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Считать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пояс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5045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Заткнуть за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сложа руки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5045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Заварить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калач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5045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Спустя  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отпущения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5506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2034</TotalTime>
  <Words>527</Words>
  <Application>Microsoft Office PowerPoint</Application>
  <PresentationFormat>Экран (4:3)</PresentationFormat>
  <Paragraphs>188</Paragraphs>
  <Slides>25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Arial</vt:lpstr>
      <vt:lpstr>Arial Narrow</vt:lpstr>
      <vt:lpstr>Book Antiqua</vt:lpstr>
      <vt:lpstr>Calibri</vt:lpstr>
      <vt:lpstr>Century Gothic</vt:lpstr>
      <vt:lpstr>Times New Roman</vt:lpstr>
      <vt:lpstr>Тема Office</vt:lpstr>
      <vt:lpstr>«Презентация к уроку  по учебному предмету «Русский язык» в 6-ом классе на тему: «Фразеологизмы. Закрепление»</vt:lpstr>
      <vt:lpstr> Лото Найдите соответствие</vt:lpstr>
      <vt:lpstr>Назовите фразеологизмы,  в состав которых входят данные слова </vt:lpstr>
      <vt:lpstr>Презентация PowerPoint</vt:lpstr>
      <vt:lpstr> Замените одним словом</vt:lpstr>
      <vt:lpstr> Проверяем </vt:lpstr>
      <vt:lpstr> Объясните фразеологизмы</vt:lpstr>
      <vt:lpstr> Проверяем </vt:lpstr>
      <vt:lpstr>  Найдите соответствие</vt:lpstr>
      <vt:lpstr> Подберите к данным фразеологическим сочетаниям синонимы из другого столбика  </vt:lpstr>
      <vt:lpstr> Проверяем   </vt:lpstr>
      <vt:lpstr>  Подберите к данным фразеологизмам  антонимы из другого столбика </vt:lpstr>
      <vt:lpstr> Проверяем</vt:lpstr>
      <vt:lpstr> Сравните фразеологизмы и сделайте вывод</vt:lpstr>
      <vt:lpstr> Сравните фразеологизмы и сделайте вывод</vt:lpstr>
      <vt:lpstr>Игра «Где логика?» </vt:lpstr>
      <vt:lpstr>Какие фразеологизмы связаны с данными профессиями?</vt:lpstr>
      <vt:lpstr>Презентация PowerPoint</vt:lpstr>
      <vt:lpstr> Что скажет русский? </vt:lpstr>
      <vt:lpstr>Что скажет русский? </vt:lpstr>
      <vt:lpstr>Что скажет русский? </vt:lpstr>
      <vt:lpstr>Презентация PowerPoint</vt:lpstr>
      <vt:lpstr> Рассмотрим на примере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114</cp:revision>
  <dcterms:created xsi:type="dcterms:W3CDTF">2018-08-21T08:12:27Z</dcterms:created>
  <dcterms:modified xsi:type="dcterms:W3CDTF">2019-05-26T12:28:35Z</dcterms:modified>
</cp:coreProperties>
</file>