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3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56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ABAFA-260B-42AF-9917-5189DA976F1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61C28-DED2-4763-B9DE-EEC77098DC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Пионеры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1C28-DED2-4763-B9DE-EEC77098DC6C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5969F-E7D2-4185-9821-AC95BED4E73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163A7-F6BF-43EB-8D0B-F70D535F82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6.jpeg"/><Relationship Id="rId3" Type="http://schemas.openxmlformats.org/officeDocument/2006/relationships/image" Target="../media/image11.jpeg"/><Relationship Id="rId21" Type="http://schemas.microsoft.com/office/2007/relationships/hdphoto" Target="NULL"/><Relationship Id="rId34" Type="http://schemas.openxmlformats.org/officeDocument/2006/relationships/image" Target="../media/image14.jpeg"/><Relationship Id="rId42" Type="http://schemas.microsoft.com/office/2007/relationships/hdphoto" Target="NULL"/><Relationship Id="rId33" Type="http://schemas.microsoft.com/office/2007/relationships/hdphoto" Target="NULL"/><Relationship Id="rId38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37" Type="http://schemas.microsoft.com/office/2007/relationships/hdphoto" Target="NULL"/><Relationship Id="rId31" Type="http://schemas.openxmlformats.org/officeDocument/2006/relationships/image" Target="../media/image13.jpeg"/><Relationship Id="rId22" Type="http://schemas.openxmlformats.org/officeDocument/2006/relationships/image" Target="../media/image12.jpeg"/><Relationship Id="rId30" Type="http://schemas.microsoft.com/office/2007/relationships/hdphoto" Target="NULL"/><Relationship Id="rId4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unction.mil.ru/news_page/country/more.htm?id=10432310%40cmsArticle" TargetMode="External"/><Relationship Id="rId4" Type="http://schemas.openxmlformats.org/officeDocument/2006/relationships/hyperlink" Target="https://pionery-geroi.ucoz.ru/index/valja_zenkina/0-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8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4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19" Type="http://schemas.microsoft.com/office/2007/relationships/hdphoto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35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https://ds04.infourok.ru/uploads/ex/0425/00066cc4-2fe8ca22/2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ds04.infourok.ru/uploads/ex/0425/00066cc4-2fe8ca22/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00" cy="6929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692180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«Пионеры – Герои Великой Отечественной войны 1941-1945гг.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Подвиги юных»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4285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Учитель истории и обществознания </a:t>
            </a:r>
          </a:p>
          <a:p>
            <a:pPr algn="r"/>
            <a:r>
              <a:rPr lang="ru-RU" sz="1200" i="1" dirty="0" err="1" smtClean="0"/>
              <a:t>Щенина</a:t>
            </a:r>
            <a:r>
              <a:rPr lang="ru-RU" sz="1200" i="1" dirty="0" smtClean="0"/>
              <a:t> Евгения Владимировна</a:t>
            </a:r>
          </a:p>
          <a:p>
            <a:pPr algn="r"/>
            <a:r>
              <a:rPr lang="ru-RU" sz="1200" i="1" dirty="0" smtClean="0"/>
              <a:t>МБОУ «Спортивный лицей №82»</a:t>
            </a:r>
            <a:endParaRPr lang="ru-RU" sz="1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9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Володя  Дубинин 1927-1942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357299"/>
            <a:ext cx="4357718" cy="50006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s://im0-tub-ru.yandex.net/i?id=4ebf76854b0ddcf9c369ba46a6ebba96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59"/>
            <a:ext cx="3643338" cy="529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1664443"/>
            <a:ext cx="4572000" cy="3693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600" dirty="0">
                <a:latin typeface="Gabriola" pitchFamily="82" charset="0"/>
              </a:rPr>
              <a:t>О парне рассказывали легенды: как он «водил за нос» отряд фашистов, которые разыскивали партизан; как умел проскальзывать незаметным мимо вражеских постов; как точно запомнить численность нескольких гитлеровских подразделений, которые были расположены в разных местах… Володя был маленького роста, поэтому мог выбираться по очень узким лазам</a:t>
            </a:r>
            <a:r>
              <a:rPr lang="ru-RU" sz="2600" dirty="0" smtClean="0">
                <a:latin typeface="Gabriola" pitchFamily="82" charset="0"/>
              </a:rPr>
              <a:t>.</a:t>
            </a:r>
          </a:p>
          <a:p>
            <a:pPr algn="ctr">
              <a:lnSpc>
                <a:spcPts val="2000"/>
              </a:lnSpc>
            </a:pPr>
            <a:endParaRPr lang="ru-RU" sz="2600" dirty="0">
              <a:latin typeface="Gabriola" pitchFamily="82" charset="0"/>
            </a:endParaRPr>
          </a:p>
          <a:p>
            <a:pPr algn="ctr">
              <a:lnSpc>
                <a:spcPts val="2000"/>
              </a:lnSpc>
            </a:pPr>
            <a:r>
              <a:rPr lang="ru-RU" sz="2600" dirty="0">
                <a:latin typeface="Gabriola" pitchFamily="82" charset="0"/>
              </a:rPr>
              <a:t>Юный разведчик Володя Дубинин был посмертно награждён орденом Красного Знамени.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357299"/>
            <a:ext cx="4357718" cy="50006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http://cmvov.ru/ord_img/big/1369405382_58.jpg"/>
          <p:cNvPicPr/>
          <p:nvPr/>
        </p:nvPicPr>
        <p:blipFill rotWithShape="1">
          <a:blip r:embed="rId3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7117"/>
          <a:stretch/>
        </p:blipFill>
        <p:spPr bwMode="auto">
          <a:xfrm>
            <a:off x="285720" y="142852"/>
            <a:ext cx="2571768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034" y="3000372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latin typeface="Gabriola" pitchFamily="82" charset="0"/>
              </a:rPr>
              <a:t>Лара </a:t>
            </a:r>
            <a:r>
              <a:rPr lang="ru-RU" sz="2000" dirty="0" err="1">
                <a:latin typeface="Gabriola" pitchFamily="82" charset="0"/>
              </a:rPr>
              <a:t>Михеенко</a:t>
            </a:r>
            <a:r>
              <a:rPr lang="ru-RU" sz="2000" dirty="0">
                <a:latin typeface="Gabriola" pitchFamily="82" charset="0"/>
              </a:rPr>
              <a:t/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1929 - 1943</a:t>
            </a:r>
          </a:p>
        </p:txBody>
      </p:sp>
      <p:pic>
        <p:nvPicPr>
          <p:cNvPr id="10" name="Рисунок 9" descr="Синеглазая разведчица - Вечерняя Москва"/>
          <p:cNvPicPr/>
          <p:nvPr/>
        </p:nvPicPr>
        <p:blipFill>
          <a:blip r:embed="rId22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3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42852"/>
            <a:ext cx="24378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28992" y="3000372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latin typeface="Gabriola" pitchFamily="82" charset="0"/>
              </a:rPr>
              <a:t>Юта </a:t>
            </a:r>
            <a:r>
              <a:rPr lang="ru-RU" sz="2000" dirty="0" err="1">
                <a:latin typeface="Gabriola" pitchFamily="82" charset="0"/>
              </a:rPr>
              <a:t>Бондаровская</a:t>
            </a:r>
            <a:r>
              <a:rPr lang="ru-RU" sz="2000" dirty="0">
                <a:latin typeface="Gabriola" pitchFamily="82" charset="0"/>
              </a:rPr>
              <a:t/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1928 - 1944</a:t>
            </a:r>
          </a:p>
        </p:txBody>
      </p:sp>
      <p:pic>
        <p:nvPicPr>
          <p:cNvPr id="12" name="Рисунок 11" descr="bonduel: ВОВ."/>
          <p:cNvPicPr/>
          <p:nvPr/>
        </p:nvPicPr>
        <p:blipFill rotWithShape="1">
          <a:blip r:embed="rId31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3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157" r="7880"/>
          <a:stretch/>
        </p:blipFill>
        <p:spPr bwMode="auto">
          <a:xfrm>
            <a:off x="6286512" y="214290"/>
            <a:ext cx="2445774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57950" y="3000372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latin typeface="Gabriola" pitchFamily="82" charset="0"/>
              </a:rPr>
              <a:t>Костя Кравчук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1931 – по </a:t>
            </a:r>
            <a:r>
              <a:rPr lang="ru-RU" sz="2000" dirty="0" err="1">
                <a:latin typeface="Gabriola" pitchFamily="82" charset="0"/>
              </a:rPr>
              <a:t>н.вр</a:t>
            </a:r>
            <a:r>
              <a:rPr lang="ru-RU" sz="2000" dirty="0">
                <a:latin typeface="Gabriola" pitchFamily="82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90" y="6252730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latin typeface="Gabriola" pitchFamily="82" charset="0"/>
              </a:rPr>
              <a:t>Надя Богданова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1932 - 1991</a:t>
            </a:r>
          </a:p>
        </p:txBody>
      </p:sp>
      <p:pic>
        <p:nvPicPr>
          <p:cNvPr id="15" name="Рисунок 14" descr="Владимир Харитонов - Героическая Пионерия. Вечная вам память…"/>
          <p:cNvPicPr/>
          <p:nvPr/>
        </p:nvPicPr>
        <p:blipFill rotWithShape="1">
          <a:blip r:embed="rId34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3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595" r="4930" b="10461"/>
          <a:stretch/>
        </p:blipFill>
        <p:spPr bwMode="auto">
          <a:xfrm>
            <a:off x="285720" y="3500438"/>
            <a:ext cx="2183736" cy="292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6626" name="Picture 2" descr="https://avatars.mds.yandex.net/get-zen_doc/1581919/pub_5e14f2a7e6cb9b00ad1e3bdb_5e14fc63d5bbc300aee79b24/scale_1200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571736" y="3515647"/>
            <a:ext cx="2143140" cy="291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71736" y="6242447"/>
            <a:ext cx="16161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+mj-ea"/>
                <a:cs typeface="+mj-cs"/>
              </a:rPr>
              <a:t>Нина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Gabriola" pitchFamily="82" charset="0"/>
                <a:ea typeface="+mj-ea"/>
                <a:cs typeface="+mj-cs"/>
              </a:rPr>
              <a:t>Куковерова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9900"/>
                </a:solidFill>
                <a:effectLst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9900"/>
                </a:solidFill>
                <a:effectLst/>
                <a:latin typeface="Garamond" pitchFamily="18" charset="0"/>
                <a:ea typeface="+mj-ea"/>
                <a:cs typeface="+mj-cs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9900"/>
                </a:solidFill>
                <a:effectLst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9900"/>
                </a:solidFill>
                <a:effectLst/>
                <a:latin typeface="Garamond" pitchFamily="18" charset="0"/>
                <a:ea typeface="+mj-ea"/>
                <a:cs typeface="+mj-cs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Вечерняя Москва - Детские лица взрослого подвига"/>
          <p:cNvPicPr/>
          <p:nvPr/>
        </p:nvPicPr>
        <p:blipFill rotWithShape="1">
          <a:blip r:embed="rId39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4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870" r="9415" b="6582"/>
          <a:stretch/>
        </p:blipFill>
        <p:spPr bwMode="auto">
          <a:xfrm>
            <a:off x="4857752" y="3571876"/>
            <a:ext cx="1928826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929190" y="6286520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Gabriola" pitchFamily="82" charset="0"/>
              </a:rPr>
              <a:t>Лида </a:t>
            </a:r>
            <a:r>
              <a:rPr lang="ru-RU" sz="2000" dirty="0" err="1">
                <a:latin typeface="Gabriola" pitchFamily="82" charset="0"/>
              </a:rPr>
              <a:t>Вашкевич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26629" name="AutoShape 5" descr="Valya-zenkina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Valya-zenkina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 descr="http://pionery-geroi.ucoz.ru/valyazenkina/i0316rp.jp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7000892" y="3714752"/>
            <a:ext cx="1785950" cy="259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7072362" y="6252706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latin typeface="Gabriola" pitchFamily="82" charset="0"/>
              </a:rPr>
              <a:t>Валя Зенкина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1927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357299"/>
            <a:ext cx="4357718" cy="50006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Почтовая марка СССР - Голиков Леонид и Котик Валентин, Герои Советского Союза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43915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93235/ec988543-1454-4a59-8115-64ce9e4589bd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Ресурсы: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Gabriola" pitchFamily="82" charset="0"/>
              </a:rPr>
              <a:t>ПИОНЕРЫ </a:t>
            </a:r>
            <a:r>
              <a:rPr lang="ru-RU" sz="2400" dirty="0">
                <a:latin typeface="Gabriola" pitchFamily="82" charset="0"/>
              </a:rPr>
              <a:t>– ГЕРОИ ВЕЛИКОЙ ОТЕЧЕСТВЕННОЙ ВОЙНЫ </a:t>
            </a:r>
            <a:r>
              <a:rPr lang="ru-RU" sz="2400" dirty="0" smtClean="0">
                <a:latin typeface="Gabriola" pitchFamily="82" charset="0"/>
              </a:rPr>
              <a:t>1941-1945. </a:t>
            </a:r>
            <a:r>
              <a:rPr lang="ru-RU" sz="2400" dirty="0">
                <a:latin typeface="Gabriola" pitchFamily="82" charset="0"/>
              </a:rPr>
              <a:t>наглядный методический материал, созданный в рамках Программы патриотического воспитания «Взаимосвязь поколений как пример высокой нравственности и морали» </a:t>
            </a:r>
            <a:endParaRPr lang="ru-RU" sz="2400" dirty="0" smtClean="0">
              <a:latin typeface="Gabriola" pitchFamily="82" charset="0"/>
            </a:endParaRP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2400" dirty="0">
                <a:latin typeface="Gabriola" pitchFamily="82" charset="0"/>
              </a:rPr>
              <a:t> </a:t>
            </a:r>
            <a:r>
              <a:rPr lang="ru-RU" sz="2400" dirty="0" smtClean="0">
                <a:latin typeface="Gabriola" pitchFamily="82" charset="0"/>
              </a:rPr>
              <a:t>Информационно-образовательный ресурс «Пионеры-герои Великой Отечественной войны» </a:t>
            </a:r>
            <a:r>
              <a:rPr lang="en-US" sz="2400" dirty="0" smtClean="0">
                <a:latin typeface="Gabriola" pitchFamily="82" charset="0"/>
                <a:hlinkClick r:id="rId4"/>
              </a:rPr>
              <a:t>https://pionery-geroi.ucoz.ru/index/valja_zenkina/0-18</a:t>
            </a:r>
            <a:r>
              <a:rPr lang="ru-RU" sz="2400" dirty="0" smtClean="0">
                <a:latin typeface="Gabriola" pitchFamily="82" charset="0"/>
              </a:rPr>
              <a:t> 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2400" dirty="0">
                <a:latin typeface="Gabriola" pitchFamily="82" charset="0"/>
              </a:rPr>
              <a:t> </a:t>
            </a:r>
            <a:r>
              <a:rPr lang="ru-RU" sz="2400" dirty="0" smtClean="0">
                <a:latin typeface="Gabriola" pitchFamily="82" charset="0"/>
              </a:rPr>
              <a:t>Пионеры-герои. Министерство обороны Российской Федерации (Минобороны России) </a:t>
            </a:r>
            <a:r>
              <a:rPr lang="en-US" sz="2400" dirty="0" smtClean="0">
                <a:latin typeface="Gabriola" pitchFamily="82" charset="0"/>
                <a:hlinkClick r:id="rId5"/>
              </a:rPr>
              <a:t>https://function.mil.ru/news_page/country/more.htm?id=10432310%40cmsArticle</a:t>
            </a:r>
            <a:r>
              <a:rPr lang="ru-RU" sz="2400" dirty="0" smtClean="0">
                <a:latin typeface="Gabriola" pitchFamily="82" charset="0"/>
              </a:rPr>
              <a:t>  </a:t>
            </a:r>
          </a:p>
          <a:p>
            <a:pPr algn="just">
              <a:spcBef>
                <a:spcPts val="0"/>
              </a:spcBef>
              <a:buAutoNum type="arabicPeriod"/>
            </a:pPr>
            <a:endParaRPr lang="ru-RU" sz="1800" dirty="0">
              <a:latin typeface="Gabriola" pitchFamily="82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 rot="20725679">
            <a:off x="685800" y="2362185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На войне маленьких не бывает </a:t>
            </a:r>
            <a:endParaRPr lang="ru-RU" sz="11500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Леня </a:t>
            </a:r>
            <a:r>
              <a:rPr lang="ru-RU" sz="53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Голиков </a:t>
            </a:r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1926 - 1943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403367"/>
            <a:ext cx="4357718" cy="452596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dirty="0">
                <a:latin typeface="Gabriola" pitchFamily="82" charset="0"/>
              </a:rPr>
              <a:t>В свои 10 с небольшим лет Леня в боях с оккупантами лично уничтожил 78 немецких солдат и офицеров, подорвал 9 автомашин с боеприпасами. Он участвовал в 27 боевых операциях, взрыве 2 железнодорожных и 12 шоссейных мостов. 15 августа 1942 г. юный партизан взорвал немецкую легковую машину, в которой находился важный гитлеровский генерал. </a:t>
            </a:r>
            <a:endParaRPr lang="ru-RU" dirty="0" smtClean="0">
              <a:latin typeface="Gabriola" pitchFamily="82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dirty="0">
              <a:latin typeface="Gabriola" pitchFamily="82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u="sng" dirty="0">
                <a:latin typeface="Gabriola" pitchFamily="82" charset="0"/>
              </a:rPr>
              <a:t>2 апреля 1944 года </a:t>
            </a:r>
            <a:r>
              <a:rPr lang="ru-RU" dirty="0">
                <a:latin typeface="Gabriola" pitchFamily="82" charset="0"/>
              </a:rPr>
              <a:t>был опубликован указ Президиума Верховного Совета СССР о присвоении пионеру-партизану Лене Голикову звания </a:t>
            </a:r>
            <a:r>
              <a:rPr lang="ru-RU" b="1" dirty="0">
                <a:latin typeface="Gabriola" pitchFamily="82" charset="0"/>
              </a:rPr>
              <a:t>Героя Советского Союза</a:t>
            </a:r>
            <a:r>
              <a:rPr lang="ru-RU" dirty="0">
                <a:latin typeface="Gabriola" pitchFamily="82" charset="0"/>
              </a:rPr>
              <a:t>.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dirty="0">
              <a:latin typeface="Gabriola" pitchFamily="82" charset="0"/>
            </a:endParaRPr>
          </a:p>
        </p:txBody>
      </p:sp>
      <p:pic>
        <p:nvPicPr>
          <p:cNvPr id="18434" name="Picture 2" descr="https://nnmama.ru/upload/Gol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16" y="1071546"/>
            <a:ext cx="385479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Марат </a:t>
            </a:r>
            <a:r>
              <a:rPr lang="ru-RU" sz="53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Казей</a:t>
            </a:r>
            <a:r>
              <a:rPr lang="ru-RU" sz="53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1929 </a:t>
            </a:r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- 1944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74779"/>
            <a:ext cx="4281518" cy="4911741"/>
          </a:xfrm>
        </p:spPr>
        <p:txBody>
          <a:bodyPr>
            <a:no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600" dirty="0">
                <a:latin typeface="Gabriola" pitchFamily="82" charset="0"/>
              </a:rPr>
              <a:t>Школьнику Марату </a:t>
            </a:r>
            <a:r>
              <a:rPr lang="ru-RU" sz="2600" dirty="0" err="1">
                <a:latin typeface="Gabriola" pitchFamily="82" charset="0"/>
              </a:rPr>
              <a:t>Казею</a:t>
            </a:r>
            <a:r>
              <a:rPr lang="ru-RU" sz="2600" dirty="0">
                <a:latin typeface="Gabriola" pitchFamily="82" charset="0"/>
              </a:rPr>
              <a:t> было чуть больше 13 лет, когда он ушел к партизанам вместе со своей сестрой. Марат стал разведчиком.  В мае 1944 г., когда Советская Армия была уже совсем близко и партизаны должны были вот-вот с ней соединиться, Марат попал в засаду. Подросток отстреливался до последнего патрона. Когда у Марата осталась одна граната, он подпустил врагов поближе и выдернул чеку... </a:t>
            </a:r>
            <a:endParaRPr lang="ru-RU" sz="2600" dirty="0" smtClean="0">
              <a:latin typeface="Gabriola" pitchFamily="82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2600" dirty="0">
              <a:latin typeface="Gabriola" pitchFamily="82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600" dirty="0">
                <a:latin typeface="Gabriola" pitchFamily="82" charset="0"/>
              </a:rPr>
              <a:t>За мужество и отвагу пионер Марат </a:t>
            </a:r>
            <a:r>
              <a:rPr lang="ru-RU" sz="2600" dirty="0" err="1">
                <a:latin typeface="Gabriola" pitchFamily="82" charset="0"/>
              </a:rPr>
              <a:t>Казей</a:t>
            </a:r>
            <a:r>
              <a:rPr lang="ru-RU" sz="2600" dirty="0">
                <a:latin typeface="Gabriola" pitchFamily="82" charset="0"/>
              </a:rPr>
              <a:t> был удостоен звания </a:t>
            </a:r>
            <a:r>
              <a:rPr lang="ru-RU" sz="2600" b="1" dirty="0">
                <a:latin typeface="Gabriola" pitchFamily="82" charset="0"/>
              </a:rPr>
              <a:t>Героя Советского Союза</a:t>
            </a:r>
            <a:r>
              <a:rPr lang="ru-RU" sz="2600" dirty="0">
                <a:latin typeface="Gabriola" pitchFamily="82" charset="0"/>
              </a:rPr>
              <a:t>. В городе Минске поставлен памятник юному герою.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2600" dirty="0">
              <a:latin typeface="Gabriola" pitchFamily="82" charset="0"/>
            </a:endParaRPr>
          </a:p>
        </p:txBody>
      </p:sp>
      <p:pic>
        <p:nvPicPr>
          <p:cNvPr id="10" name="Содержимое 9" descr="Плакат Пионеры-Герои - Разное - Каталог файлов - каморка пап…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327" t="4635" r="5974" b="6180"/>
          <a:stretch/>
        </p:blipFill>
        <p:spPr bwMode="auto">
          <a:xfrm>
            <a:off x="357158" y="1142984"/>
            <a:ext cx="4000528" cy="521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714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Зина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Портнова 1926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- 1944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74779"/>
            <a:ext cx="4281518" cy="49117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3400" dirty="0">
                <a:latin typeface="Gabriola" pitchFamily="82" charset="0"/>
              </a:rPr>
              <a:t>Ленинградская школьница Зина Портнова летом 1941 г. поехала на каникулы к бабушке в Белоруссию. Там ее и застала война. Спустя несколько месяцев Зина вступила в подпольную организацию «Юные патриоты». Потом стала разведчицей в партизанском отряде имени Ворошилова.</a:t>
            </a:r>
            <a:endParaRPr lang="ru-RU" sz="3400" dirty="0" smtClean="0">
              <a:latin typeface="Gabriola" pitchFamily="82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3400" dirty="0" smtClean="0">
              <a:latin typeface="Gabriola" pitchFamily="82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Gabriola" pitchFamily="82" charset="0"/>
              </a:rPr>
              <a:t>Отважная </a:t>
            </a:r>
            <a:r>
              <a:rPr lang="ru-RU" sz="3400" dirty="0">
                <a:latin typeface="Gabriola" pitchFamily="82" charset="0"/>
              </a:rPr>
              <a:t>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</a:t>
            </a:r>
            <a:r>
              <a:rPr lang="ru-RU" sz="3400" dirty="0" err="1">
                <a:latin typeface="Gabriola" pitchFamily="82" charset="0"/>
              </a:rPr>
              <a:t>званием</a:t>
            </a:r>
            <a:r>
              <a:rPr lang="ru-RU" sz="3400" dirty="0">
                <a:latin typeface="Gabriola" pitchFamily="82" charset="0"/>
              </a:rPr>
              <a:t> </a:t>
            </a:r>
            <a:r>
              <a:rPr lang="ru-RU" sz="3400" b="1" dirty="0">
                <a:latin typeface="Gabriola" pitchFamily="82" charset="0"/>
              </a:rPr>
              <a:t>Героя Советского Союза</a:t>
            </a:r>
            <a:r>
              <a:rPr lang="ru-RU" sz="3400" dirty="0"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Слон Зина Портнова краткая биография + фото (Zina Portnova short biography)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6171"/>
          <a:stretch/>
        </p:blipFill>
        <p:spPr bwMode="auto">
          <a:xfrm>
            <a:off x="285720" y="1214422"/>
            <a:ext cx="4000528" cy="507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9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Валя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Котик 1930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- 1944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57299"/>
            <a:ext cx="4210080" cy="50006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Gabriola" pitchFamily="82" charset="0"/>
              </a:rPr>
              <a:t>В свои 12 лет Валя, тогда пятиклассник </a:t>
            </a:r>
            <a:r>
              <a:rPr lang="ru-RU" sz="3400" dirty="0" err="1" smtClean="0">
                <a:latin typeface="Gabriola" pitchFamily="82" charset="0"/>
              </a:rPr>
              <a:t>Шепетовской</a:t>
            </a:r>
            <a:r>
              <a:rPr lang="ru-RU" sz="3400" dirty="0" smtClean="0">
                <a:latin typeface="Gabriola" pitchFamily="82" charset="0"/>
              </a:rPr>
              <a:t> школы, стал разведчиком в партизанском отряде. Он бесстрашно пробирался в расположение вражеских войск, добывал для партизан ценные сведения о постах охраны железнодорожных станций, военных складах, дислокации вражеских подразделений.  16 февраля 1944 года в бою за город …14-летний партизанский разведчик был смертельно ранен и на следующий день скончался.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3400" dirty="0" smtClean="0">
              <a:latin typeface="Gabriola" pitchFamily="82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Gabriola" pitchFamily="82" charset="0"/>
              </a:rPr>
              <a:t>Валентину Котику посмертно присвоено </a:t>
            </a:r>
            <a:r>
              <a:rPr lang="ru-RU" sz="3400" b="1" dirty="0" smtClean="0">
                <a:latin typeface="Gabriola" pitchFamily="82" charset="0"/>
              </a:rPr>
              <a:t>звание Героя Советского Союза</a:t>
            </a:r>
            <a:r>
              <a:rPr lang="ru-RU" sz="3400" dirty="0" smtClean="0">
                <a:latin typeface="Gabriola" pitchFamily="82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http://im6.asset.yvimg.kz/userimages/estrella/kFgzIC0kz1NDmK15de6rQmf0W518a6.jp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949"/>
          <a:stretch/>
        </p:blipFill>
        <p:spPr bwMode="auto">
          <a:xfrm>
            <a:off x="357158" y="1285860"/>
            <a:ext cx="3992003" cy="507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90" y="35717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Боря </a:t>
            </a:r>
            <a:r>
              <a:rPr lang="ru-RU" sz="5300" b="1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Цариков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357299"/>
            <a:ext cx="4357718" cy="50006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borya_car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25132"/>
            <a:ext cx="3857652" cy="544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1178182"/>
            <a:ext cx="4572000" cy="4965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600" dirty="0" smtClean="0">
                <a:latin typeface="Gabriola" pitchFamily="82" charset="0"/>
              </a:rPr>
              <a:t>Комсомолец </a:t>
            </a:r>
            <a:r>
              <a:rPr lang="ru-RU" sz="2600" dirty="0">
                <a:latin typeface="Gabriola" pitchFamily="82" charset="0"/>
              </a:rPr>
              <a:t>красноармеец Борис </a:t>
            </a:r>
            <a:r>
              <a:rPr lang="ru-RU" sz="2600" dirty="0" err="1">
                <a:latin typeface="Gabriola" pitchFamily="82" charset="0"/>
              </a:rPr>
              <a:t>Цариков</a:t>
            </a:r>
            <a:r>
              <a:rPr lang="ru-RU" sz="2600" dirty="0">
                <a:latin typeface="Gabriola" pitchFamily="82" charset="0"/>
              </a:rPr>
              <a:t> с группой минёров 15 октября 1943 года первым переправился через реку Днепр в районе посёлка городского типа </a:t>
            </a:r>
            <a:r>
              <a:rPr lang="ru-RU" sz="2600" dirty="0" err="1">
                <a:latin typeface="Gabriola" pitchFamily="82" charset="0"/>
              </a:rPr>
              <a:t>Лоев</a:t>
            </a:r>
            <a:r>
              <a:rPr lang="ru-RU" sz="2600" dirty="0">
                <a:latin typeface="Gabriola" pitchFamily="82" charset="0"/>
              </a:rPr>
              <a:t> Гомельской области Белоруссии, водрузив на правом берегу Красное знамя, и в течение 5 суток участвовал в боях по расширению плацдарма; 17-летний воин несколько раз возвращался на левый берег с боевыми донесениями в </a:t>
            </a:r>
            <a:r>
              <a:rPr lang="ru-RU" sz="2600" dirty="0" smtClean="0">
                <a:latin typeface="Gabriola" pitchFamily="82" charset="0"/>
              </a:rPr>
              <a:t>штаб…</a:t>
            </a:r>
            <a:r>
              <a:rPr lang="ru-RU" sz="2600" dirty="0">
                <a:latin typeface="Gabriola" pitchFamily="82" charset="0"/>
              </a:rPr>
              <a:t> Отважный воин пал смертью храбрых в бою 13 ноября 1943 года. </a:t>
            </a:r>
            <a:r>
              <a:rPr lang="ru-RU" sz="2600" dirty="0" smtClean="0">
                <a:latin typeface="Gabriola" pitchFamily="82" charset="0"/>
              </a:rPr>
              <a:t/>
            </a:r>
            <a:br>
              <a:rPr lang="ru-RU" sz="2600" dirty="0" smtClean="0">
                <a:latin typeface="Gabriola" pitchFamily="82" charset="0"/>
              </a:rPr>
            </a:br>
            <a:endParaRPr lang="ru-RU" sz="2600" dirty="0" smtClean="0">
              <a:latin typeface="Gabriola" pitchFamily="82" charset="0"/>
            </a:endParaRPr>
          </a:p>
          <a:p>
            <a:pPr algn="ctr">
              <a:lnSpc>
                <a:spcPts val="2000"/>
              </a:lnSpc>
            </a:pPr>
            <a:r>
              <a:rPr lang="ru-RU" sz="2600" dirty="0" smtClean="0">
                <a:latin typeface="Gabriola" pitchFamily="82" charset="0"/>
              </a:rPr>
              <a:t/>
            </a:r>
            <a:br>
              <a:rPr lang="ru-RU" sz="2600" dirty="0" smtClean="0">
                <a:latin typeface="Gabriola" pitchFamily="82" charset="0"/>
              </a:rPr>
            </a:br>
            <a:r>
              <a:rPr lang="ru-RU" sz="2600" dirty="0">
                <a:latin typeface="Gabriola" pitchFamily="82" charset="0"/>
              </a:rPr>
              <a:t>Указом Президиума Верховного Совета СССР от 30 октября 1943 года </a:t>
            </a:r>
            <a:r>
              <a:rPr lang="ru-RU" sz="2600" dirty="0" smtClean="0">
                <a:latin typeface="Gabriola" pitchFamily="82" charset="0"/>
              </a:rPr>
              <a:t>присвоено </a:t>
            </a:r>
            <a:r>
              <a:rPr lang="ru-RU" sz="2600" b="1" dirty="0">
                <a:latin typeface="Gabriola" pitchFamily="82" charset="0"/>
              </a:rPr>
              <a:t>звание Героя Советского Союза</a:t>
            </a:r>
            <a:r>
              <a:rPr lang="ru-RU" sz="2600" dirty="0"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9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Александр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Чекалин 1925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- 1941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357299"/>
            <a:ext cx="4357718" cy="500066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600" dirty="0">
                <a:latin typeface="Gabriola" pitchFamily="82" charset="0"/>
              </a:rPr>
              <a:t>В июле 1941 Александр Чекалин вступил добровольцем в истребительный отряд, затем при отступлении советских войск с территории Тульской области в ходе оборонительной операции вместе с отцом ушёл в партизанский отряд «Передовой», где стал </a:t>
            </a:r>
            <a:r>
              <a:rPr lang="ru-RU" sz="2600" dirty="0" smtClean="0">
                <a:latin typeface="Gabriola" pitchFamily="82" charset="0"/>
              </a:rPr>
              <a:t>разведчиком…Несколько </a:t>
            </a:r>
            <a:r>
              <a:rPr lang="ru-RU" sz="2600" dirty="0">
                <a:latin typeface="Gabriola" pitchFamily="82" charset="0"/>
              </a:rPr>
              <a:t>дней его пытали, пытаясь получить от него нужные сведения. Ничего не добившись, немецкие власти устроили показательную казнь на городской площади: он был повешен 6 ноября 1941 года</a:t>
            </a:r>
            <a:r>
              <a:rPr lang="ru-RU" sz="2600" dirty="0" smtClean="0">
                <a:latin typeface="Gabriola" pitchFamily="82" charset="0"/>
              </a:rPr>
              <a:t>.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2600" dirty="0">
              <a:latin typeface="Gabriola" pitchFamily="82" charset="0"/>
            </a:endParaRPr>
          </a:p>
          <a:p>
            <a:pPr marL="0" indent="0" algn="ctr" fontAlgn="base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600" dirty="0">
                <a:latin typeface="Gabriola" pitchFamily="82" charset="0"/>
              </a:rPr>
              <a:t>4 февраля 1942 года Александру Чекалину было посмертно присвоено звания </a:t>
            </a:r>
            <a:r>
              <a:rPr lang="ru-RU" sz="2600" b="1" dirty="0">
                <a:latin typeface="Gabriola" pitchFamily="82" charset="0"/>
              </a:rPr>
              <a:t>Героя Советского Союза</a:t>
            </a:r>
            <a:r>
              <a:rPr lang="ru-RU" sz="2600" dirty="0">
                <a:latin typeface="Gabriola" pitchFamily="82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25 марта родились... . Обсуждение на LiveInternet - Российский Сервис Онлайн-Дневников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392909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15/17/469571704979375/tekstury-bumaga-nal-t-zheltiz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Вася </a:t>
            </a:r>
            <a:r>
              <a:rPr lang="ru-RU" sz="53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Коробко</a:t>
            </a:r>
            <a:r>
              <a:rPr lang="ru-RU" sz="53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1928 </a:t>
            </a:r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– 1944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281518" cy="5214974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3100" dirty="0">
                <a:latin typeface="Gabriola" pitchFamily="82" charset="0"/>
              </a:rPr>
              <a:t>Боевое крещение он принял летом 1941 г., прикрывая огнем отход наших частей. Сознательно остался на оккупированной территории. Однажды на свой страх и риск подпилил сваи моста. Первый же фашистский бронетранспортер, который заехал на этот мост, рухнул с него и вышел из строя. Потом Вася стал партизаном.</a:t>
            </a:r>
            <a:endParaRPr lang="ru-RU" sz="3100" dirty="0" smtClean="0">
              <a:latin typeface="Gabriola" pitchFamily="82" charset="0"/>
            </a:endParaRPr>
          </a:p>
          <a:p>
            <a:pPr marL="0" indent="0" algn="ctr" fontAlgn="base">
              <a:lnSpc>
                <a:spcPts val="2000"/>
              </a:lnSpc>
              <a:spcBef>
                <a:spcPts val="0"/>
              </a:spcBef>
              <a:buNone/>
            </a:pPr>
            <a:endParaRPr lang="ru-RU" sz="3100" dirty="0" smtClean="0">
              <a:latin typeface="Gabriola" pitchFamily="82" charset="0"/>
            </a:endParaRPr>
          </a:p>
          <a:p>
            <a:pPr marL="0" indent="0" algn="ctr" fontAlgn="base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Gabriola" pitchFamily="82" charset="0"/>
              </a:rPr>
              <a:t>Родина </a:t>
            </a:r>
            <a:r>
              <a:rPr lang="ru-RU" sz="3100" dirty="0">
                <a:latin typeface="Gabriola" pitchFamily="82" charset="0"/>
              </a:rPr>
              <a:t>наградила орденами Ленина, Красного Знамени, Отечественной войны 1 степени, медалью "Партизану Отечественной войны" 1 степени. </a:t>
            </a:r>
          </a:p>
          <a:p>
            <a:pPr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Форум &quot;Великая Отечественная война&quot; * Просмотр темы - Юные патриоты"/>
          <p:cNvPicPr/>
          <p:nvPr/>
        </p:nvPicPr>
        <p:blipFill rotWithShape="1">
          <a:blip r:embed="rId3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813"/>
          <a:stretch/>
        </p:blipFill>
        <p:spPr bwMode="auto">
          <a:xfrm>
            <a:off x="428596" y="1071546"/>
            <a:ext cx="4143404" cy="535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634</Words>
  <Application>Microsoft Office PowerPoint</Application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На войне маленьких не бывает </vt:lpstr>
      <vt:lpstr>Леня Голиков 1926 - 1943 </vt:lpstr>
      <vt:lpstr>Марат Казей 1929 - 1944 </vt:lpstr>
      <vt:lpstr>Зина Портнова 1926 - 1944</vt:lpstr>
      <vt:lpstr>Валя Котик 1930 - 1944</vt:lpstr>
      <vt:lpstr>Боря Цариков </vt:lpstr>
      <vt:lpstr>Александр Чекалин 1925 - 1941</vt:lpstr>
      <vt:lpstr>Вася Коробко 1928 – 1944 </vt:lpstr>
      <vt:lpstr>Володя  Дубинин 1927-1942</vt:lpstr>
      <vt:lpstr>Слайд 11</vt:lpstr>
      <vt:lpstr>Слайд 12</vt:lpstr>
      <vt:lpstr>Слайд 13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EVGENIYA</dc:creator>
  <cp:lastModifiedBy>EVGENIYA</cp:lastModifiedBy>
  <cp:revision>26</cp:revision>
  <dcterms:created xsi:type="dcterms:W3CDTF">2020-02-17T15:26:37Z</dcterms:created>
  <dcterms:modified xsi:type="dcterms:W3CDTF">2020-02-17T17:51:42Z</dcterms:modified>
</cp:coreProperties>
</file>