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65" r:id="rId4"/>
    <p:sldId id="278" r:id="rId5"/>
    <p:sldId id="260" r:id="rId6"/>
    <p:sldId id="261" r:id="rId7"/>
    <p:sldId id="267" r:id="rId8"/>
    <p:sldId id="268" r:id="rId9"/>
    <p:sldId id="264" r:id="rId10"/>
    <p:sldId id="269" r:id="rId11"/>
    <p:sldId id="266" r:id="rId12"/>
    <p:sldId id="275" r:id="rId13"/>
    <p:sldId id="262" r:id="rId14"/>
    <p:sldId id="271" r:id="rId15"/>
    <p:sldId id="276" r:id="rId16"/>
    <p:sldId id="284" r:id="rId17"/>
    <p:sldId id="279" r:id="rId18"/>
    <p:sldId id="281" r:id="rId19"/>
    <p:sldId id="277" r:id="rId20"/>
    <p:sldId id="282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66E9"/>
    <a:srgbClr val="B612AE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1B594-2026-4C08-BECF-B65F8DC23A98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E92AB-CDA3-41ED-8E95-C372C284D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2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79091-ADF2-40C8-9647-C6B3D47EE236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718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3581-FE71-4077-A92B-EEEC11EA4C0C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82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F0AAE-9BEE-4388-8B05-4597F78A225E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03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85421-D01A-4540-BDC5-AAFD5BE1B8D3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3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C09D7-62F2-4570-8A61-995C6F6AD495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61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12780-127A-44AD-8F4F-562E0286BB0D}" type="datetime1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90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8E5-8270-47A5-929A-9F28A004D92C}" type="datetime1">
              <a:rPr lang="ru-RU" smtClean="0"/>
              <a:t>29.05.2020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16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C21F-846C-4E47-9C41-1840D5FDD6E9}" type="datetime1">
              <a:rPr lang="ru-RU" smtClean="0"/>
              <a:t>29.05.2020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551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CF4A0-3B13-4907-AE16-FB5C773444AC}" type="datetime1">
              <a:rPr lang="ru-RU" smtClean="0"/>
              <a:t>29.05.2020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44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358A9-D776-48BB-BB38-833B7857690E}" type="datetime1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03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D6B2-3B84-4EBE-AEFA-2138FA12E2A0}" type="datetime1">
              <a:rPr lang="ru-RU" smtClean="0"/>
              <a:t>29.05.2020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48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A502E-886F-4AB4-91CE-1726E4E394F6}" type="datetime1">
              <a:rPr lang="ru-RU" smtClean="0"/>
              <a:t>29.05.2020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96876-A591-4A9A-BF78-E6B3CB0BE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9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012" y="1182916"/>
            <a:ext cx="79422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Презентация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 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уроку по учебному предмету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«Русский язык» во 2-ом 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классе </a:t>
            </a:r>
            <a:endParaRPr lang="ru-RU" sz="32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на 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тему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«Корень слова. 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О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днокоренные слова»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5897" y="4581938"/>
            <a:ext cx="58521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Разработчик презентации: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Поборцева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Ирина Яновна,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учитель начальных классов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МОУ «СОШ№4» г. Стрежевой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7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3" name="Picture 21" descr="http://kp.ru/f/12/image/87/63/2496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90" y="3053237"/>
            <a:ext cx="1763486" cy="1263887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719931" y="765175"/>
            <a:ext cx="8137525" cy="223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latin typeface="Arial Black" panose="020B0A04020102020204" pitchFamily="34" charset="0"/>
              </a:rPr>
              <a:t>Вода, подводник, водица, водолаз, водопад, водомерка, водоросли, водичка, Водяной.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19931" y="898284"/>
            <a:ext cx="6326493" cy="1830489"/>
            <a:chOff x="719931" y="868229"/>
            <a:chExt cx="6326493" cy="1830489"/>
          </a:xfrm>
        </p:grpSpPr>
        <p:sp>
          <p:nvSpPr>
            <p:cNvPr id="17" name="Арка 16"/>
            <p:cNvSpPr/>
            <p:nvPr/>
          </p:nvSpPr>
          <p:spPr>
            <a:xfrm>
              <a:off x="719931" y="868229"/>
              <a:ext cx="935147" cy="422676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18" name="Арка 17"/>
            <p:cNvSpPr/>
            <p:nvPr/>
          </p:nvSpPr>
          <p:spPr>
            <a:xfrm>
              <a:off x="2976113" y="868229"/>
              <a:ext cx="935147" cy="422676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19" name="Арка 18"/>
            <p:cNvSpPr/>
            <p:nvPr/>
          </p:nvSpPr>
          <p:spPr>
            <a:xfrm>
              <a:off x="4872446" y="895223"/>
              <a:ext cx="779164" cy="395681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0" name="Арка 19"/>
            <p:cNvSpPr/>
            <p:nvPr/>
          </p:nvSpPr>
          <p:spPr>
            <a:xfrm>
              <a:off x="797922" y="1596302"/>
              <a:ext cx="779164" cy="395681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1" name="Арка 20"/>
            <p:cNvSpPr/>
            <p:nvPr/>
          </p:nvSpPr>
          <p:spPr>
            <a:xfrm>
              <a:off x="1953509" y="1599705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2" name="Арка 21"/>
            <p:cNvSpPr/>
            <p:nvPr/>
          </p:nvSpPr>
          <p:spPr>
            <a:xfrm>
              <a:off x="2936086" y="1641743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3" name="Арка 22"/>
            <p:cNvSpPr/>
            <p:nvPr/>
          </p:nvSpPr>
          <p:spPr>
            <a:xfrm>
              <a:off x="4057468" y="1641743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4" name="Арка 23"/>
            <p:cNvSpPr/>
            <p:nvPr/>
          </p:nvSpPr>
          <p:spPr>
            <a:xfrm>
              <a:off x="5110064" y="1616838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5" name="Арка 24"/>
            <p:cNvSpPr/>
            <p:nvPr/>
          </p:nvSpPr>
          <p:spPr>
            <a:xfrm>
              <a:off x="6231446" y="1644090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6" name="Арка 25"/>
            <p:cNvSpPr/>
            <p:nvPr/>
          </p:nvSpPr>
          <p:spPr>
            <a:xfrm>
              <a:off x="787395" y="2321688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7" name="Арка 26"/>
            <p:cNvSpPr/>
            <p:nvPr/>
          </p:nvSpPr>
          <p:spPr>
            <a:xfrm>
              <a:off x="1939607" y="2359194"/>
              <a:ext cx="767920" cy="312734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8" name="Арка 27"/>
            <p:cNvSpPr/>
            <p:nvPr/>
          </p:nvSpPr>
          <p:spPr>
            <a:xfrm>
              <a:off x="3503771" y="2348478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  <p:sp>
          <p:nvSpPr>
            <p:cNvPr id="29" name="Арка 28"/>
            <p:cNvSpPr/>
            <p:nvPr/>
          </p:nvSpPr>
          <p:spPr>
            <a:xfrm>
              <a:off x="5651610" y="2293012"/>
              <a:ext cx="814978" cy="350240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7030A0"/>
                </a:solidFill>
              </a:endParaRPr>
            </a:p>
          </p:txBody>
        </p:sp>
      </p:grpSp>
      <p:pic>
        <p:nvPicPr>
          <p:cNvPr id="32" name="Picture 6" descr="&amp;Kcy;&amp;acy;&amp;rcy;&amp;tcy;&amp;icy;&amp;ncy;&amp;kcy;&amp;acy; 13 &amp;icy;&amp;zcy; 1596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398" y="3191033"/>
            <a:ext cx="1923559" cy="1355128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&amp;Kcy;&amp;acy;&amp;rcy;&amp;tcy;&amp;icy;&amp;ncy;&amp;kcy;&amp;acy; 1 &amp;icy;&amp;zcy; 1616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65" y="3085228"/>
            <a:ext cx="1897379" cy="1376482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&amp;Kcy;&amp;acy;&amp;rcy;&amp;tcy;&amp;icy;&amp;ncy;&amp;kcy;&amp;acy; 13 &amp;icy;&amp;zcy; 16890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751" y="3197743"/>
            <a:ext cx="1787117" cy="1323736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&amp;Kcy;&amp;acy;&amp;rcy;&amp;tcy;&amp;icy;&amp;ncy;&amp;kcy;&amp;acy; 1 &amp;icy;&amp;zcy; 16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665" y="4764182"/>
            <a:ext cx="1924799" cy="1363363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&amp;Kcy;&amp;acy;&amp;rcy;&amp;tcy;&amp;icy;&amp;ncy;&amp;kcy;&amp;acy; 8 &amp;icy;&amp;zcy; 1594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052" y="4764182"/>
            <a:ext cx="1885250" cy="1403985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&amp;Kcy;&amp;acy;&amp;rcy;&amp;tcy;&amp;icy;&amp;ncy;&amp;kcy;&amp;acy; 15 &amp;icy;&amp;zcy; 1584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042" y="4784461"/>
            <a:ext cx="1912672" cy="1356118"/>
          </a:xfrm>
          <a:prstGeom prst="rect">
            <a:avLst/>
          </a:prstGeom>
          <a:noFill/>
          <a:ln w="38100">
            <a:solidFill>
              <a:srgbClr val="99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6424" y="6463330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10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05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143" y="942239"/>
            <a:ext cx="7445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0"/>
              </a:spcAft>
              <a:buSzPts val="1400"/>
              <a:buFont typeface="Wingdings" panose="05000000000000000000" pitchFamily="2" charset="2"/>
              <a:buChar char="v"/>
              <a:tabLst>
                <a:tab pos="180340" algn="l"/>
                <a:tab pos="9144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Кто же оказался чужаком среди родственников воды?</a:t>
            </a:r>
          </a:p>
          <a:p>
            <a:pPr marL="800100" lvl="1" indent="-342900">
              <a:spcAft>
                <a:spcPts val="0"/>
              </a:spcAft>
              <a:buSzPts val="1400"/>
              <a:buFont typeface="Wingdings" panose="05000000000000000000" pitchFamily="2" charset="2"/>
              <a:buChar char="v"/>
              <a:tabLst>
                <a:tab pos="180340" algn="l"/>
                <a:tab pos="9144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Почему гости не сразу приметили чужака?</a:t>
            </a:r>
          </a:p>
          <a:p>
            <a:pPr marL="800100" lvl="1" indent="-342900">
              <a:spcAft>
                <a:spcPts val="0"/>
              </a:spcAft>
              <a:buSzPts val="1400"/>
              <a:buFont typeface="Wingdings" panose="05000000000000000000" pitchFamily="2" charset="2"/>
              <a:buChar char="v"/>
              <a:tabLst>
                <a:tab pos="180340" algn="l"/>
                <a:tab pos="9144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Не поможете ли вы ему найти родственников?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2370908" y="3250563"/>
            <a:ext cx="3959519" cy="1460649"/>
            <a:chOff x="2370908" y="3250563"/>
            <a:chExt cx="3959519" cy="1460649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421687" y="3250563"/>
              <a:ext cx="3908740" cy="1460649"/>
              <a:chOff x="2926080" y="3111847"/>
              <a:chExt cx="3908740" cy="1460649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926080" y="3620104"/>
                <a:ext cx="22859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7030A0"/>
                    </a:solidFill>
                    <a:latin typeface="Arial Black" panose="020B0A04020102020204" pitchFamily="34" charset="0"/>
                  </a:rPr>
                  <a:t>Водитель</a:t>
                </a:r>
                <a:endParaRPr lang="ru-RU" sz="2400" dirty="0">
                  <a:solidFill>
                    <a:srgbClr val="7030A0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4098" name="Picture 2" descr="https://img2.freepng.ru/20180206/fsq/kisspng-cartoon-driving-driving-boy-5a79fb3d99d634.1427259815179436136301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3846" y="3111847"/>
                <a:ext cx="2190974" cy="14606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" name="Арка 8"/>
            <p:cNvSpPr/>
            <p:nvPr/>
          </p:nvSpPr>
          <p:spPr>
            <a:xfrm>
              <a:off x="2370908" y="3698819"/>
              <a:ext cx="814956" cy="461665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175656" y="4711212"/>
            <a:ext cx="7341325" cy="1200329"/>
            <a:chOff x="1175656" y="4711212"/>
            <a:chExt cx="7341325" cy="120032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75656" y="4711212"/>
              <a:ext cx="734132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b="1" kern="50" dirty="0">
                  <a:solidFill>
                    <a:srgbClr val="9933FF"/>
                  </a:solidFill>
                  <a:latin typeface="Arial Black" panose="020B0A04020102020204" pitchFamily="34" charset="0"/>
                  <a:ea typeface="Lucida Sans Unicode" panose="020B060203050402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2400" b="1" kern="50" dirty="0" smtClean="0">
                  <a:solidFill>
                    <a:srgbClr val="9933FF"/>
                  </a:solidFill>
                  <a:latin typeface="Arial Black" panose="020B0A04020102020204" pitchFamily="34" charset="0"/>
                  <a:ea typeface="Lucida Sans Unicode" panose="020B0602030504020204" pitchFamily="34" charset="0"/>
                  <a:cs typeface="Times New Roman" panose="02020603050405020304" pitchFamily="18" charset="0"/>
                </a:rPr>
                <a:t>Водит</a:t>
              </a:r>
              <a:r>
                <a:rPr lang="ru-RU" sz="2400" b="1" kern="50" dirty="0">
                  <a:solidFill>
                    <a:srgbClr val="9933FF"/>
                  </a:solidFill>
                  <a:latin typeface="Arial Black" panose="020B0A04020102020204" pitchFamily="34" charset="0"/>
                  <a:ea typeface="Lucida Sans Unicode" panose="020B0602030504020204" pitchFamily="34" charset="0"/>
                  <a:cs typeface="Times New Roman" panose="02020603050405020304" pitchFamily="18" charset="0"/>
                </a:rPr>
                <a:t>, доводить, проводить, заводной, обводить, </a:t>
              </a:r>
              <a:r>
                <a:rPr lang="ru-RU" sz="2400" b="1" kern="50" dirty="0" smtClean="0">
                  <a:solidFill>
                    <a:srgbClr val="9933FF"/>
                  </a:solidFill>
                  <a:latin typeface="Arial Black" panose="020B0A04020102020204" pitchFamily="34" charset="0"/>
                  <a:ea typeface="Lucida Sans Unicode" panose="020B0602030504020204" pitchFamily="34" charset="0"/>
                  <a:cs typeface="Times New Roman" panose="02020603050405020304" pitchFamily="18" charset="0"/>
                </a:rPr>
                <a:t>водительский.</a:t>
              </a:r>
              <a:endParaRPr lang="ru-RU" sz="2400" dirty="0"/>
            </a:p>
          </p:txBody>
        </p:sp>
        <p:sp>
          <p:nvSpPr>
            <p:cNvPr id="11" name="Арка 10"/>
            <p:cNvSpPr/>
            <p:nvPr/>
          </p:nvSpPr>
          <p:spPr>
            <a:xfrm>
              <a:off x="1309872" y="4818636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2" name="Арка 11"/>
            <p:cNvSpPr/>
            <p:nvPr/>
          </p:nvSpPr>
          <p:spPr>
            <a:xfrm>
              <a:off x="2928192" y="4870887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Арка 12"/>
            <p:cNvSpPr/>
            <p:nvPr/>
          </p:nvSpPr>
          <p:spPr>
            <a:xfrm>
              <a:off x="4913426" y="4818636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Арка 13"/>
            <p:cNvSpPr/>
            <p:nvPr/>
          </p:nvSpPr>
          <p:spPr>
            <a:xfrm>
              <a:off x="6702139" y="4870887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Арка 14"/>
            <p:cNvSpPr/>
            <p:nvPr/>
          </p:nvSpPr>
          <p:spPr>
            <a:xfrm>
              <a:off x="1628119" y="5434239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Арка 15"/>
            <p:cNvSpPr/>
            <p:nvPr/>
          </p:nvSpPr>
          <p:spPr>
            <a:xfrm>
              <a:off x="3029814" y="5401241"/>
              <a:ext cx="636494" cy="24975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70272" y="6462269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11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00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5554" y="992777"/>
            <a:ext cx="476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8457" y="653143"/>
            <a:ext cx="7863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Памятка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Как найти корень слова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 Black" panose="020B0A04020102020204" pitchFamily="34" charset="0"/>
              </a:rPr>
              <a:t>1.Прочитай слово. Выясни его смысл.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 Black" panose="020B0A04020102020204" pitchFamily="34" charset="0"/>
              </a:rPr>
              <a:t>2.Подбери к слову родственные (однокоренные слова). Помни: они близки по смыслу и имеют общую часть.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 Black" panose="020B0A04020102020204" pitchFamily="34" charset="0"/>
              </a:rPr>
              <a:t>3. Сравни родственные слова и выдели их общую часть. Это и будет корень.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 Black" panose="020B0A04020102020204" pitchFamily="34" charset="0"/>
              </a:rPr>
              <a:t>4. Выдели корень слова знаком         .           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 Black" panose="020B0A04020102020204" pitchFamily="34" charset="0"/>
              </a:rPr>
              <a:t>Осина осинка осиновый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6596742" y="4813003"/>
            <a:ext cx="589098" cy="529708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818604" y="5239723"/>
            <a:ext cx="931819" cy="444137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1985554" y="5261590"/>
            <a:ext cx="862149" cy="422270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3335700" y="5290462"/>
            <a:ext cx="883604" cy="371531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12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349" y="610664"/>
            <a:ext cx="63746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Корень есть у разных слов, </a:t>
            </a:r>
            <a:endParaRPr lang="ru-RU" sz="2400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Ты </a:t>
            </a:r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найти его готов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?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Не </a:t>
            </a:r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ленись и не зевай, </a:t>
            </a:r>
            <a:endParaRPr lang="ru-RU" sz="2400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А </a:t>
            </a:r>
            <a:r>
              <a:rPr lang="ru-RU" sz="2400" dirty="0">
                <a:solidFill>
                  <a:srgbClr val="7030A0"/>
                </a:solidFill>
                <a:latin typeface="Arial Black" panose="020B0A04020102020204" pitchFamily="34" charset="0"/>
              </a:rPr>
              <a:t>ищи и выделяй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!</a:t>
            </a:r>
            <a:endParaRPr lang="ru-RU" sz="2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3446" y="2297890"/>
            <a:ext cx="6858000" cy="3358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Речка, реченька, речушка</a:t>
            </a: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,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Двор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, дворец, за ним избушка</a:t>
            </a: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Рис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, рискует, рисковать, 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Рисовать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, нарисовать. 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Лень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, лениться и ленивый, </a:t>
            </a:r>
            <a:endParaRPr lang="ru-RU" sz="2400" dirty="0" smtClean="0">
              <a:solidFill>
                <a:srgbClr val="000000"/>
              </a:solidFill>
              <a:latin typeface="Arial Black" panose="020B0A040201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Труд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</a:rPr>
              <a:t>, трудиться и трусливый.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90" y="2180324"/>
            <a:ext cx="719137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407" y="2180324"/>
            <a:ext cx="719137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81" y="2180324"/>
            <a:ext cx="719137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90" y="2746087"/>
            <a:ext cx="925286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201" y="2746087"/>
            <a:ext cx="925286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5603966" y="3392230"/>
            <a:ext cx="1567543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25556" y="3976148"/>
            <a:ext cx="631371" cy="117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190" y="3319513"/>
            <a:ext cx="925286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912" y="3271889"/>
            <a:ext cx="925286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99" y="3856271"/>
            <a:ext cx="775581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875" y="3873900"/>
            <a:ext cx="775581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99" y="4400120"/>
            <a:ext cx="775581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152" y="4417182"/>
            <a:ext cx="775581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385" y="4363454"/>
            <a:ext cx="775581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566" y="4909738"/>
            <a:ext cx="95351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751" y="4969370"/>
            <a:ext cx="95351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4963886" y="5597126"/>
            <a:ext cx="1881051" cy="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13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68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64789"/>
            <a:ext cx="7886700" cy="13255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Игра «Рассели жильцов»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854570"/>
            <a:ext cx="8643938" cy="3071813"/>
          </a:xfrm>
        </p:spPr>
        <p:txBody>
          <a:bodyPr rtlCol="0">
            <a:normAutofit lnSpcReduction="10000"/>
          </a:bodyPr>
          <a:lstStyle/>
          <a:p>
            <a:pPr algn="just"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     </a:t>
            </a:r>
            <a:r>
              <a:rPr lang="ru-RU" sz="2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 одном домике живут родственники с корнем  -лед-, а в другом с корнем -винт-. Приехали родственники, потерялись и ждут помощи. Помоги гостям попасть в нужный дом.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i="1" dirty="0" smtClean="0">
              <a:solidFill>
                <a:srgbClr val="7030A0"/>
              </a:solidFill>
            </a:endParaRP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fontAlgn="auto" hangingPunct="1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i="1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</p:txBody>
      </p:sp>
      <p:pic>
        <p:nvPicPr>
          <p:cNvPr id="11268" name="Рисунок 3" descr="HOUSE1.WM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95" y="2564827"/>
            <a:ext cx="15605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5" descr="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4FCFE"/>
              </a:clrFrom>
              <a:clrTo>
                <a:srgbClr val="E4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64" y="2177477"/>
            <a:ext cx="1212222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97378" y="2330956"/>
            <a:ext cx="857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</a:t>
            </a:r>
            <a:r>
              <a:rPr lang="ru-RU" altLang="ru-RU" sz="2000" dirty="0" smtClean="0">
                <a:latin typeface="Arial Black" panose="020B0A04020102020204" pitchFamily="34" charset="0"/>
              </a:rPr>
              <a:t>лёд</a:t>
            </a:r>
            <a:endParaRPr lang="ru-RU" altLang="ru-RU" sz="20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54529" y="2404834"/>
            <a:ext cx="10715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 </a:t>
            </a:r>
            <a:r>
              <a:rPr lang="ru-RU" altLang="ru-RU" dirty="0" smtClean="0">
                <a:latin typeface="Arial Black" panose="020B0A04020102020204" pitchFamily="34" charset="0"/>
              </a:rPr>
              <a:t>винт</a:t>
            </a:r>
            <a:endParaRPr lang="ru-RU" altLang="ru-RU" dirty="0"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13431" y="2252960"/>
            <a:ext cx="16430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 Black" panose="020B0A04020102020204" pitchFamily="34" charset="0"/>
              </a:rPr>
              <a:t>ледник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464343" y="4091733"/>
            <a:ext cx="18573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 Black" panose="020B0A04020102020204" pitchFamily="34" charset="0"/>
              </a:rPr>
              <a:t>ледовый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261258" y="2719982"/>
            <a:ext cx="2428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 Black" panose="020B0A04020102020204" pitchFamily="34" charset="0"/>
              </a:rPr>
              <a:t>заледенеть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371429" y="3574459"/>
            <a:ext cx="20716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 Black" panose="020B0A04020102020204" pitchFamily="34" charset="0"/>
              </a:rPr>
              <a:t>завинтил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571500" y="5046306"/>
            <a:ext cx="20716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 Black" panose="020B0A04020102020204" pitchFamily="34" charset="0"/>
              </a:rPr>
              <a:t>винтовой</a:t>
            </a:r>
          </a:p>
        </p:txBody>
      </p:sp>
      <p:sp>
        <p:nvSpPr>
          <p:cNvPr id="14" name="TextBox 13"/>
          <p:cNvSpPr txBox="1"/>
          <p:nvPr/>
        </p:nvSpPr>
        <p:spPr>
          <a:xfrm flipH="1">
            <a:off x="557722" y="5523528"/>
            <a:ext cx="1714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Arial Black" panose="020B0A04020102020204" pitchFamily="34" charset="0"/>
              </a:rPr>
              <a:t>ледокол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642938" y="5929313"/>
            <a:ext cx="11430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 Black" panose="020B0A04020102020204" pitchFamily="34" charset="0"/>
              </a:rPr>
              <a:t>леди</a:t>
            </a:r>
          </a:p>
        </p:txBody>
      </p:sp>
      <p:sp>
        <p:nvSpPr>
          <p:cNvPr id="16" name="TextBox 15"/>
          <p:cNvSpPr txBox="1"/>
          <p:nvPr/>
        </p:nvSpPr>
        <p:spPr>
          <a:xfrm flipH="1">
            <a:off x="763462" y="4584576"/>
            <a:ext cx="11430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 smtClean="0">
                <a:latin typeface="Arial Black" panose="020B0A04020102020204" pitchFamily="34" charset="0"/>
              </a:rPr>
              <a:t>вина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0800000" flipH="1" flipV="1">
            <a:off x="571500" y="3144730"/>
            <a:ext cx="164306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 Black" panose="020B0A04020102020204" pitchFamily="34" charset="0"/>
              </a:rPr>
              <a:t>винтик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43124" y="6000750"/>
            <a:ext cx="6372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Какие слова «остались на улице»?</a:t>
            </a:r>
          </a:p>
        </p:txBody>
      </p:sp>
      <p:sp>
        <p:nvSpPr>
          <p:cNvPr id="19" name="Арка 18"/>
          <p:cNvSpPr/>
          <p:nvPr/>
        </p:nvSpPr>
        <p:spPr>
          <a:xfrm>
            <a:off x="7330996" y="2259313"/>
            <a:ext cx="657225" cy="48414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>
            <a:off x="2754245" y="2241721"/>
            <a:ext cx="657225" cy="48414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Арка 21"/>
          <p:cNvSpPr/>
          <p:nvPr/>
        </p:nvSpPr>
        <p:spPr>
          <a:xfrm>
            <a:off x="3339176" y="4471437"/>
            <a:ext cx="657225" cy="48414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383449" y="5047227"/>
            <a:ext cx="1481445" cy="500556"/>
            <a:chOff x="3383449" y="5047227"/>
            <a:chExt cx="1481445" cy="500556"/>
          </a:xfrm>
        </p:grpSpPr>
        <p:sp>
          <p:nvSpPr>
            <p:cNvPr id="21" name="Арка 20"/>
            <p:cNvSpPr/>
            <p:nvPr/>
          </p:nvSpPr>
          <p:spPr>
            <a:xfrm>
              <a:off x="3383449" y="5047227"/>
              <a:ext cx="657225" cy="48414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6" name="Арка 25"/>
            <p:cNvSpPr/>
            <p:nvPr/>
          </p:nvSpPr>
          <p:spPr>
            <a:xfrm>
              <a:off x="4207669" y="5063641"/>
              <a:ext cx="657225" cy="484142"/>
            </a:xfrm>
            <a:prstGeom prst="blockArc">
              <a:avLst>
                <a:gd name="adj1" fmla="val 10800000"/>
                <a:gd name="adj2" fmla="val 271731"/>
                <a:gd name="adj3" fmla="val 3548"/>
              </a:avLst>
            </a:prstGeom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8" name="Арка 27"/>
          <p:cNvSpPr/>
          <p:nvPr/>
        </p:nvSpPr>
        <p:spPr>
          <a:xfrm>
            <a:off x="3383450" y="3501208"/>
            <a:ext cx="657225" cy="48414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Арка 29"/>
          <p:cNvSpPr/>
          <p:nvPr/>
        </p:nvSpPr>
        <p:spPr>
          <a:xfrm>
            <a:off x="6098399" y="4028678"/>
            <a:ext cx="767203" cy="457666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Арка 30"/>
          <p:cNvSpPr/>
          <p:nvPr/>
        </p:nvSpPr>
        <p:spPr>
          <a:xfrm>
            <a:off x="6110457" y="4532005"/>
            <a:ext cx="775387" cy="48675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Арка 31"/>
          <p:cNvSpPr/>
          <p:nvPr/>
        </p:nvSpPr>
        <p:spPr>
          <a:xfrm>
            <a:off x="3394892" y="3952384"/>
            <a:ext cx="657225" cy="48414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Арка 32"/>
          <p:cNvSpPr/>
          <p:nvPr/>
        </p:nvSpPr>
        <p:spPr>
          <a:xfrm>
            <a:off x="6098399" y="3556574"/>
            <a:ext cx="702128" cy="423813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14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2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29445 0.199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2" y="9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28038 0.2016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10" y="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57343 0.08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63" y="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0.55781 0.084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59259E-6 L 0.29288 0.0634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35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59566 -0.056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74" y="-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30555 -0.0504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78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 animBg="1"/>
      <p:bldP spid="2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3492102" y="552162"/>
            <a:ext cx="1643399" cy="523220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i="0" dirty="0">
                <a:solidFill>
                  <a:srgbClr val="7030A0"/>
                </a:solidFill>
                <a:latin typeface="Arial Black" panose="020B0A04020102020204" pitchFamily="34" charset="0"/>
              </a:rPr>
              <a:t>Корень</a:t>
            </a:r>
          </a:p>
        </p:txBody>
      </p:sp>
      <p:sp>
        <p:nvSpPr>
          <p:cNvPr id="99335" name="Line 7"/>
          <p:cNvSpPr>
            <a:spLocks noChangeShapeType="1"/>
          </p:cNvSpPr>
          <p:nvPr/>
        </p:nvSpPr>
        <p:spPr bwMode="auto">
          <a:xfrm>
            <a:off x="4419600" y="1143000"/>
            <a:ext cx="0" cy="304800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981891" y="1471759"/>
            <a:ext cx="7180217" cy="523220"/>
          </a:xfrm>
          <a:prstGeom prst="rect">
            <a:avLst/>
          </a:prstGeom>
          <a:noFill/>
          <a:ln w="76200" cmpd="tri">
            <a:solidFill>
              <a:srgbClr val="C000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i="0" dirty="0">
                <a:solidFill>
                  <a:srgbClr val="7030A0"/>
                </a:solidFill>
                <a:latin typeface="Arial Black" panose="020B0A04020102020204" pitchFamily="34" charset="0"/>
              </a:rPr>
              <a:t>Общая часть родственных слов</a:t>
            </a:r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981890" y="2362200"/>
            <a:ext cx="7180218" cy="954107"/>
          </a:xfrm>
          <a:prstGeom prst="rect">
            <a:avLst/>
          </a:prstGeom>
          <a:noFill/>
          <a:ln w="57150" cmpd="thickThin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i="0" dirty="0">
                <a:solidFill>
                  <a:srgbClr val="7030A0"/>
                </a:solidFill>
                <a:latin typeface="Arial Black" panose="020B0A04020102020204" pitchFamily="34" charset="0"/>
              </a:rPr>
              <a:t>Признаки однокоренных (родственных) слов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 flipH="1">
            <a:off x="2672218" y="3424111"/>
            <a:ext cx="796834" cy="254268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9343" name="Text Box 15"/>
          <p:cNvSpPr txBox="1">
            <a:spLocks noChangeArrowheads="1"/>
          </p:cNvSpPr>
          <p:nvPr/>
        </p:nvSpPr>
        <p:spPr bwMode="auto">
          <a:xfrm>
            <a:off x="1028133" y="4495800"/>
            <a:ext cx="7229944" cy="1384995"/>
          </a:xfrm>
          <a:prstGeom prst="rect">
            <a:avLst/>
          </a:prstGeom>
          <a:noFill/>
          <a:ln w="76200" cmpd="tri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800" i="0" dirty="0">
                <a:solidFill>
                  <a:srgbClr val="7030A0"/>
                </a:solidFill>
                <a:latin typeface="Arial Black" panose="020B0A04020102020204" pitchFamily="34" charset="0"/>
              </a:rPr>
              <a:t>Корни в однокоренных словах пишутся </a:t>
            </a:r>
            <a:r>
              <a:rPr lang="ru-RU" altLang="ru-RU" sz="2800" u="sng" dirty="0">
                <a:solidFill>
                  <a:srgbClr val="7030A0"/>
                </a:solidFill>
                <a:latin typeface="Arial Black" panose="020B0A04020102020204" pitchFamily="34" charset="0"/>
              </a:rPr>
              <a:t>одинаково</a:t>
            </a:r>
            <a:r>
              <a:rPr lang="ru-RU" alt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независимо</a:t>
            </a:r>
          </a:p>
          <a:p>
            <a:pPr algn="ctr"/>
            <a:r>
              <a:rPr lang="ru-RU" alt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alt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от произношения</a:t>
            </a:r>
          </a:p>
        </p:txBody>
      </p:sp>
      <p:sp>
        <p:nvSpPr>
          <p:cNvPr id="99344" name="Arc 16"/>
          <p:cNvSpPr>
            <a:spLocks/>
          </p:cNvSpPr>
          <p:nvPr/>
        </p:nvSpPr>
        <p:spPr bwMode="auto">
          <a:xfrm rot="18681580">
            <a:off x="5922551" y="402790"/>
            <a:ext cx="838200" cy="9318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2017"/>
              <a:gd name="T2" fmla="*/ 21596 w 21600"/>
              <a:gd name="T3" fmla="*/ 22017 h 22017"/>
              <a:gd name="T4" fmla="*/ 0 w 21600"/>
              <a:gd name="T5" fmla="*/ 21600 h 22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01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9"/>
                  <a:pt x="21598" y="21878"/>
                  <a:pt x="21595" y="22016"/>
                </a:cubicBezTo>
              </a:path>
              <a:path w="21600" h="2201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739"/>
                  <a:pt x="21598" y="21878"/>
                  <a:pt x="21595" y="22016"/>
                </a:cubicBezTo>
                <a:lnTo>
                  <a:pt x="0" y="21600"/>
                </a:lnTo>
                <a:close/>
              </a:path>
            </a:pathLst>
          </a:custGeom>
          <a:noFill/>
          <a:ln w="76200" cmpd="tri">
            <a:solidFill>
              <a:srgbClr val="7030A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9345" name="Picture 17" descr="image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69" y="481538"/>
            <a:ext cx="881318" cy="87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346" name="Line 18"/>
          <p:cNvSpPr>
            <a:spLocks noChangeShapeType="1"/>
          </p:cNvSpPr>
          <p:nvPr/>
        </p:nvSpPr>
        <p:spPr bwMode="auto">
          <a:xfrm>
            <a:off x="5834661" y="3392336"/>
            <a:ext cx="621265" cy="286043"/>
          </a:xfrm>
          <a:prstGeom prst="line">
            <a:avLst/>
          </a:prstGeom>
          <a:noFill/>
          <a:ln w="7620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028133" y="3786183"/>
            <a:ext cx="3729482" cy="461665"/>
          </a:xfrm>
          <a:prstGeom prst="rect">
            <a:avLst/>
          </a:prstGeom>
          <a:noFill/>
          <a:ln w="76200" cmpd="tri">
            <a:solidFill>
              <a:srgbClr val="C000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i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Одинаковый корень</a:t>
            </a:r>
            <a:endParaRPr lang="ru-RU" altLang="ru-RU" sz="2400" i="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999260" y="3770094"/>
            <a:ext cx="3258817" cy="461665"/>
          </a:xfrm>
          <a:prstGeom prst="rect">
            <a:avLst/>
          </a:prstGeom>
          <a:noFill/>
          <a:ln w="76200" cmpd="tri">
            <a:solidFill>
              <a:srgbClr val="C000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i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Общее значение</a:t>
            </a:r>
            <a:endParaRPr lang="ru-RU" altLang="ru-RU" sz="2400" i="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97485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44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93825" y="535465"/>
            <a:ext cx="8229600" cy="346075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Разделите слова на две группы</a:t>
            </a:r>
          </a:p>
        </p:txBody>
      </p:sp>
      <p:sp>
        <p:nvSpPr>
          <p:cNvPr id="33801" name="Oval 9"/>
          <p:cNvSpPr>
            <a:spLocks noChangeArrowheads="1"/>
          </p:cNvSpPr>
          <p:nvPr/>
        </p:nvSpPr>
        <p:spPr bwMode="auto">
          <a:xfrm>
            <a:off x="2987675" y="4437063"/>
            <a:ext cx="3097213" cy="747712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727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горняк</a:t>
            </a:r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3419475" y="3141663"/>
            <a:ext cx="2305050" cy="647700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горный</a:t>
            </a: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6084888" y="1152525"/>
            <a:ext cx="1655762" cy="576263"/>
          </a:xfrm>
          <a:prstGeom prst="ellipse">
            <a:avLst/>
          </a:prstGeom>
          <a:solidFill>
            <a:srgbClr val="FF6600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горит</a:t>
            </a:r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2484438" y="5949950"/>
            <a:ext cx="4103687" cy="649288"/>
          </a:xfrm>
          <a:prstGeom prst="ellipse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гористый</a:t>
            </a:r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744118" y="1557337"/>
            <a:ext cx="1728787" cy="720725"/>
          </a:xfrm>
          <a:prstGeom prst="ellipse">
            <a:avLst/>
          </a:prstGeom>
          <a:solidFill>
            <a:srgbClr val="CCECFF"/>
          </a:solidFill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горка</a:t>
            </a:r>
          </a:p>
        </p:txBody>
      </p:sp>
      <p:sp>
        <p:nvSpPr>
          <p:cNvPr id="33814" name="Oval 22"/>
          <p:cNvSpPr>
            <a:spLocks noChangeArrowheads="1"/>
          </p:cNvSpPr>
          <p:nvPr/>
        </p:nvSpPr>
        <p:spPr bwMode="auto">
          <a:xfrm>
            <a:off x="3203575" y="3789363"/>
            <a:ext cx="2663825" cy="647700"/>
          </a:xfrm>
          <a:prstGeom prst="ellipse">
            <a:avLst/>
          </a:prstGeom>
          <a:solidFill>
            <a:srgbClr val="FF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горелка</a:t>
            </a:r>
          </a:p>
        </p:txBody>
      </p:sp>
      <p:sp>
        <p:nvSpPr>
          <p:cNvPr id="33815" name="Oval 23"/>
          <p:cNvSpPr>
            <a:spLocks noChangeArrowheads="1"/>
          </p:cNvSpPr>
          <p:nvPr/>
        </p:nvSpPr>
        <p:spPr bwMode="auto">
          <a:xfrm>
            <a:off x="3492500" y="2420938"/>
            <a:ext cx="2232025" cy="647700"/>
          </a:xfrm>
          <a:prstGeom prst="ellipse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горение</a:t>
            </a:r>
          </a:p>
        </p:txBody>
      </p:sp>
      <p:sp>
        <p:nvSpPr>
          <p:cNvPr id="33816" name="Oval 24"/>
          <p:cNvSpPr>
            <a:spLocks noChangeArrowheads="1"/>
          </p:cNvSpPr>
          <p:nvPr/>
        </p:nvSpPr>
        <p:spPr bwMode="auto">
          <a:xfrm>
            <a:off x="1926827" y="1157968"/>
            <a:ext cx="1511300" cy="576263"/>
          </a:xfrm>
          <a:prstGeom prst="ellipse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гора</a:t>
            </a:r>
          </a:p>
        </p:txBody>
      </p:sp>
      <p:pic>
        <p:nvPicPr>
          <p:cNvPr id="33817" name="Picture 25" descr="AG00355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65175"/>
            <a:ext cx="12954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1" name="Picture 29" descr="BD0809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1023143"/>
            <a:ext cx="11525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Line 33"/>
          <p:cNvSpPr>
            <a:spLocks noChangeShapeType="1"/>
          </p:cNvSpPr>
          <p:nvPr/>
        </p:nvSpPr>
        <p:spPr bwMode="auto">
          <a:xfrm>
            <a:off x="1547813" y="1773238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1" name="Line 36"/>
          <p:cNvSpPr>
            <a:spLocks noChangeShapeType="1"/>
          </p:cNvSpPr>
          <p:nvPr/>
        </p:nvSpPr>
        <p:spPr bwMode="auto">
          <a:xfrm>
            <a:off x="2771775" y="1125538"/>
            <a:ext cx="4679950" cy="28082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2" name="Line 37"/>
          <p:cNvSpPr>
            <a:spLocks noChangeShapeType="1"/>
          </p:cNvSpPr>
          <p:nvPr/>
        </p:nvSpPr>
        <p:spPr bwMode="auto">
          <a:xfrm>
            <a:off x="7451725" y="3933825"/>
            <a:ext cx="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3" name="Line 45"/>
          <p:cNvSpPr>
            <a:spLocks noChangeShapeType="1"/>
          </p:cNvSpPr>
          <p:nvPr/>
        </p:nvSpPr>
        <p:spPr bwMode="auto">
          <a:xfrm>
            <a:off x="2771775" y="1773238"/>
            <a:ext cx="5184775" cy="29527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4" name="Line 47"/>
          <p:cNvSpPr>
            <a:spLocks noChangeShapeType="1"/>
          </p:cNvSpPr>
          <p:nvPr/>
        </p:nvSpPr>
        <p:spPr bwMode="auto">
          <a:xfrm>
            <a:off x="2844005" y="1119438"/>
            <a:ext cx="5040313" cy="266541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5" name="Line 60"/>
          <p:cNvSpPr>
            <a:spLocks noChangeShapeType="1"/>
          </p:cNvSpPr>
          <p:nvPr/>
        </p:nvSpPr>
        <p:spPr bwMode="auto">
          <a:xfrm>
            <a:off x="7235825" y="3644900"/>
            <a:ext cx="144463" cy="7143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76" name="Line 69"/>
          <p:cNvSpPr>
            <a:spLocks noChangeShapeType="1"/>
          </p:cNvSpPr>
          <p:nvPr/>
        </p:nvSpPr>
        <p:spPr bwMode="auto">
          <a:xfrm flipV="1">
            <a:off x="7380288" y="3789363"/>
            <a:ext cx="71437" cy="7143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70" name="Oval 78"/>
          <p:cNvSpPr>
            <a:spLocks noChangeArrowheads="1"/>
          </p:cNvSpPr>
          <p:nvPr/>
        </p:nvSpPr>
        <p:spPr bwMode="auto">
          <a:xfrm>
            <a:off x="2700338" y="5229225"/>
            <a:ext cx="3527425" cy="647700"/>
          </a:xfrm>
          <a:prstGeom prst="ellipse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загорелся</a:t>
            </a:r>
          </a:p>
        </p:txBody>
      </p:sp>
      <p:sp useBgFill="1">
        <p:nvSpPr>
          <p:cNvPr id="19479" name="AutoShape 8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827088" cy="404813"/>
          </a:xfrm>
          <a:prstGeom prst="actionButtonBackPrevious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97485" y="6492875"/>
            <a:ext cx="2057400" cy="365125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16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60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25 -4.44444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-0.25 0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3 -0.01227 L -0.24027 -0.0122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5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nimBg="1"/>
      <p:bldP spid="33802" grpId="0" animBg="1"/>
      <p:bldP spid="33804" grpId="0" animBg="1"/>
      <p:bldP spid="33805" grpId="0" animBg="1"/>
      <p:bldP spid="33806" grpId="0" animBg="1"/>
      <p:bldP spid="33814" grpId="0" animBg="1"/>
      <p:bldP spid="33815" grpId="0" animBg="1"/>
      <p:bldP spid="33816" grpId="0" animBg="1"/>
      <p:bldP spid="338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2552823" y="9812572"/>
            <a:ext cx="777312" cy="625072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i="1" dirty="0"/>
              <a:t>   </a:t>
            </a:r>
          </a:p>
          <a:p>
            <a:pPr>
              <a:buFontTx/>
              <a:buNone/>
            </a:pPr>
            <a:endParaRPr lang="ru-RU" altLang="ru-RU" i="1" dirty="0"/>
          </a:p>
          <a:p>
            <a:endParaRPr lang="ru-RU" altLang="ru-RU" dirty="0"/>
          </a:p>
          <a:p>
            <a:endParaRPr lang="ru-RU" altLang="ru-RU" dirty="0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85338" y="625296"/>
            <a:ext cx="67691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 i="0" dirty="0">
                <a:solidFill>
                  <a:srgbClr val="7030A0"/>
                </a:solidFill>
                <a:latin typeface="Arial Black" panose="020B0A04020102020204" pitchFamily="34" charset="0"/>
              </a:rPr>
              <a:t>Вставьте однокоренные </a:t>
            </a:r>
            <a:r>
              <a:rPr lang="ru-RU" altLang="ru-RU" sz="2800" i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слова, выделите корень.</a:t>
            </a:r>
            <a:endParaRPr lang="ru-RU" altLang="ru-RU" sz="2800" i="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647700" y="2047512"/>
            <a:ext cx="8280400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4000" dirty="0"/>
              <a:t>     </a:t>
            </a:r>
            <a:r>
              <a:rPr lang="ru-RU" altLang="ru-RU" sz="2800" dirty="0">
                <a:latin typeface="Arial Black" panose="020B0A04020102020204" pitchFamily="34" charset="0"/>
              </a:rPr>
              <a:t>Мы ездили в … </a:t>
            </a:r>
            <a:r>
              <a:rPr lang="ru-RU" altLang="ru-RU" sz="2800" dirty="0" smtClean="0">
                <a:latin typeface="Arial Black" panose="020B0A04020102020204" pitchFamily="34" charset="0"/>
              </a:rPr>
              <a:t>. На</a:t>
            </a:r>
            <a:r>
              <a:rPr lang="ru-RU" altLang="ru-RU" sz="2800" dirty="0">
                <a:latin typeface="Arial Black" panose="020B0A04020102020204" pitchFamily="34" charset="0"/>
              </a:rPr>
              <a:t>… полянке видели </a:t>
            </a:r>
            <a:r>
              <a:rPr lang="ru-RU" altLang="ru-RU" sz="2800" dirty="0" smtClean="0">
                <a:latin typeface="Arial Black" panose="020B0A04020102020204" pitchFamily="34" charset="0"/>
              </a:rPr>
              <a:t>домик   … .</a:t>
            </a:r>
          </a:p>
          <a:p>
            <a:r>
              <a:rPr lang="ru-RU" altLang="ru-RU" sz="2800" dirty="0" smtClean="0">
                <a:latin typeface="Arial Black" panose="020B0A04020102020204" pitchFamily="34" charset="0"/>
              </a:rPr>
              <a:t>Там </a:t>
            </a:r>
            <a:r>
              <a:rPr lang="ru-RU" altLang="ru-RU" sz="2800" dirty="0">
                <a:latin typeface="Arial Black" panose="020B0A04020102020204" pitchFamily="34" charset="0"/>
              </a:rPr>
              <a:t>растёт молодой … .</a:t>
            </a:r>
          </a:p>
          <a:p>
            <a:endParaRPr lang="ru-RU" altLang="ru-RU" sz="2800" b="1" dirty="0">
              <a:latin typeface="Arial Black" panose="020B0A04020102020204" pitchFamily="34" charset="0"/>
            </a:endParaRPr>
          </a:p>
          <a:p>
            <a:r>
              <a:rPr lang="ru-RU" alt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(лес, лесника, лесок, лесной)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17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3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510869" y="1845402"/>
            <a:ext cx="8229600" cy="4105275"/>
          </a:xfrm>
          <a:noFill/>
          <a:ln/>
        </p:spPr>
        <p:txBody>
          <a:bodyPr>
            <a:normAutofit/>
          </a:bodyPr>
          <a:lstStyle/>
          <a:p>
            <a:pPr marL="0" indent="44450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ru-RU" altLang="ru-RU" sz="2800" dirty="0">
                <a:latin typeface="Arial Black" panose="020B0A04020102020204" pitchFamily="34" charset="0"/>
              </a:rPr>
              <a:t>Мы ездили в лес. На лесной полянке видели домик лесника. Там растёт молодой лесок.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1011" y="711539"/>
            <a:ext cx="2130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Arial Black" panose="020B0A04020102020204" pitchFamily="34" charset="0"/>
              </a:rPr>
              <a:t>Проверка</a:t>
            </a:r>
          </a:p>
        </p:txBody>
      </p:sp>
      <p:sp>
        <p:nvSpPr>
          <p:cNvPr id="11" name="Арка 10"/>
          <p:cNvSpPr/>
          <p:nvPr/>
        </p:nvSpPr>
        <p:spPr>
          <a:xfrm>
            <a:off x="3718672" y="1958622"/>
            <a:ext cx="775387" cy="48675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5326686" y="1958622"/>
            <a:ext cx="775387" cy="48675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3510948" y="2569265"/>
            <a:ext cx="775387" cy="48675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2439794" y="3225719"/>
            <a:ext cx="775387" cy="48675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Picture 2" descr="https://cdn.photosight.ru/img/7/590/5746189_x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541" y="4387983"/>
            <a:ext cx="2113600" cy="1409609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tulchynlis.com.ua/uploads/pics/P131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011499" y="3712471"/>
            <a:ext cx="1932651" cy="144948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18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2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/>
          <p:cNvSpPr/>
          <p:nvPr/>
        </p:nvSpPr>
        <p:spPr>
          <a:xfrm rot="19584277">
            <a:off x="5446936" y="2293282"/>
            <a:ext cx="642938" cy="357187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2728415">
            <a:off x="3126749" y="2310090"/>
            <a:ext cx="642937" cy="357187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3372623" y="3324455"/>
            <a:ext cx="347900" cy="234714"/>
          </a:xfrm>
          <a:prstGeom prst="rightArrow">
            <a:avLst>
              <a:gd name="adj1" fmla="val 71943"/>
              <a:gd name="adj2" fmla="val 50000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8247368">
            <a:off x="2991121" y="4237403"/>
            <a:ext cx="642938" cy="357187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396500">
            <a:off x="5638318" y="4233559"/>
            <a:ext cx="642937" cy="357188"/>
          </a:xfrm>
          <a:prstGeom prst="right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75331" y="2835440"/>
            <a:ext cx="1928119" cy="12541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Arial Black" panose="020B0A04020102020204" pitchFamily="34" charset="0"/>
              </a:rPr>
              <a:t>корень слова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59786" y="1169474"/>
            <a:ext cx="2447653" cy="893846"/>
          </a:xfrm>
          <a:prstGeom prst="rect">
            <a:avLst/>
          </a:prstGeom>
          <a:solidFill>
            <a:srgbClr val="F066E9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Роль в слове?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66149" y="1069873"/>
            <a:ext cx="2839255" cy="1121884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Передаёт основное значение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54247" y="3006625"/>
            <a:ext cx="2164166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найти?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3777" y="2955572"/>
            <a:ext cx="2866276" cy="114048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Подобрать однокоренные слова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1183" y="4767528"/>
            <a:ext cx="2839255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Для чего находить?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6395" y="4727749"/>
            <a:ext cx="2824043" cy="1317937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Для грамотного письма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36016" y="4914521"/>
            <a:ext cx="2839255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обозначить?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08962" y="1068977"/>
            <a:ext cx="2839255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Что это?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8961" y="1058793"/>
            <a:ext cx="2839255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Главная часть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слова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5825310" y="3333645"/>
            <a:ext cx="364205" cy="225525"/>
          </a:xfrm>
          <a:prstGeom prst="rightArrow">
            <a:avLst>
              <a:gd name="adj1" fmla="val 71943"/>
              <a:gd name="adj2" fmla="val 50000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320916" y="2885188"/>
            <a:ext cx="2653268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увидеть?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636016" y="4839417"/>
            <a:ext cx="2839255" cy="1337152"/>
            <a:chOff x="3081003" y="5548429"/>
            <a:chExt cx="2839255" cy="1337152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081003" y="5548429"/>
              <a:ext cx="2839255" cy="1074072"/>
            </a:xfrm>
            <a:prstGeom prst="rect">
              <a:avLst/>
            </a:prstGeom>
            <a:solidFill>
              <a:srgbClr val="F066E9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6" name="Дуга 35"/>
            <p:cNvSpPr/>
            <p:nvPr/>
          </p:nvSpPr>
          <p:spPr>
            <a:xfrm>
              <a:off x="4111027" y="5828306"/>
              <a:ext cx="914400" cy="1057275"/>
            </a:xfrm>
            <a:prstGeom prst="arc">
              <a:avLst>
                <a:gd name="adj1" fmla="val 11902113"/>
                <a:gd name="adj2" fmla="val 20884111"/>
              </a:avLst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C00000"/>
                </a:solidFill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6311375" y="2896642"/>
            <a:ext cx="2653268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Корни пишутся одинаково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78727" y="576853"/>
            <a:ext cx="3549132" cy="4119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Хочу узнать</a:t>
            </a:r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78727" y="586655"/>
            <a:ext cx="3549132" cy="4119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Узнал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6876-A591-4A9A-BF78-E6B3CB0BE98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36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0" grpId="0" animBg="1"/>
      <p:bldP spid="22" grpId="0" animBg="1"/>
      <p:bldP spid="37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7805" y="689556"/>
            <a:ext cx="5185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Запиши словарные слова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02540"/>
              </p:ext>
            </p:extLst>
          </p:nvPr>
        </p:nvGraphicFramePr>
        <p:xfrm>
          <a:off x="2455852" y="1512161"/>
          <a:ext cx="6095997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7333">
                  <a:extLst>
                    <a:ext uri="{9D8B030D-6E8A-4147-A177-3AD203B41FA5}">
                      <a16:colId xmlns:a16="http://schemas.microsoft.com/office/drawing/2014/main" val="34702676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3677038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420999697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00128771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31960144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2606121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93331952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5107617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942801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15099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5397174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9438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6469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239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C0000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6728705"/>
                  </a:ext>
                </a:extLst>
              </a:tr>
            </a:tbl>
          </a:graphicData>
        </a:graphic>
      </p:graphicFrame>
      <p:pic>
        <p:nvPicPr>
          <p:cNvPr id="5" name="Picture 4" descr="OBJ0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02" y="4783414"/>
            <a:ext cx="18716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OBJ0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76" y="2958949"/>
            <a:ext cx="1612666" cy="167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2507538" y="1501424"/>
            <a:ext cx="4767907" cy="473681"/>
            <a:chOff x="1870609" y="1490957"/>
            <a:chExt cx="4767907" cy="473681"/>
          </a:xfrm>
        </p:grpSpPr>
        <p:sp>
          <p:nvSpPr>
            <p:cNvPr id="8" name="TextBox 7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м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р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к</a:t>
              </a:r>
              <a:endParaRPr lang="ru-RU" sz="2400" dirty="0"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46185" y="1495367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ь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07538" y="1963089"/>
            <a:ext cx="4075576" cy="473681"/>
            <a:chOff x="1870609" y="1490957"/>
            <a:chExt cx="4075576" cy="473681"/>
          </a:xfrm>
        </p:grpSpPr>
        <p:sp>
          <p:nvSpPr>
            <p:cNvPr id="17" name="TextBox 16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в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C00000"/>
                  </a:solidFill>
                  <a:latin typeface="Arial Black" panose="020B0A04020102020204" pitchFamily="34" charset="0"/>
                </a:rPr>
                <a:t>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щ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и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171124" y="2390341"/>
            <a:ext cx="4767907" cy="473681"/>
            <a:chOff x="1870609" y="1490957"/>
            <a:chExt cx="4767907" cy="473681"/>
          </a:xfrm>
        </p:grpSpPr>
        <p:sp>
          <p:nvSpPr>
            <p:cNvPr id="25" name="TextBox 24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в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р</a:t>
              </a:r>
              <a:endParaRPr lang="ru-RU" sz="2400" dirty="0"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о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б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е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946185" y="1495367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й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163283" y="2851879"/>
            <a:ext cx="4075576" cy="473681"/>
            <a:chOff x="1870609" y="1490957"/>
            <a:chExt cx="4075576" cy="473681"/>
          </a:xfrm>
        </p:grpSpPr>
        <p:sp>
          <p:nvSpPr>
            <p:cNvPr id="33" name="TextBox 32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в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solidFill>
                    <a:srgbClr val="C00000"/>
                  </a:solidFill>
                  <a:latin typeface="Arial Black" panose="020B0A04020102020204" pitchFamily="34" charset="0"/>
                </a:rPr>
                <a:t>е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т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е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р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2453246" y="3335614"/>
            <a:ext cx="4767907" cy="473681"/>
            <a:chOff x="1870609" y="1490957"/>
            <a:chExt cx="4767907" cy="473681"/>
          </a:xfrm>
        </p:grpSpPr>
        <p:sp>
          <p:nvSpPr>
            <p:cNvPr id="41" name="TextBox 40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п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е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н</a:t>
              </a:r>
              <a:endParaRPr lang="ru-RU" sz="2400" dirty="0"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а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л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46185" y="1495367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2517998" y="3802824"/>
            <a:ext cx="4075576" cy="473681"/>
            <a:chOff x="1870609" y="1490957"/>
            <a:chExt cx="4075576" cy="473681"/>
          </a:xfrm>
        </p:grpSpPr>
        <p:sp>
          <p:nvSpPr>
            <p:cNvPr id="49" name="TextBox 48"/>
            <p:cNvSpPr txBox="1"/>
            <p:nvPr/>
          </p:nvSpPr>
          <p:spPr>
            <a:xfrm>
              <a:off x="1870609" y="1490957"/>
              <a:ext cx="6635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к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34195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о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22652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>
                  <a:latin typeface="Arial Black" panose="020B0A04020102020204" pitchFamily="34" charset="0"/>
                </a:rPr>
                <a:t>н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00556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ь</a:t>
              </a:r>
              <a:endParaRPr lang="ru-RU" sz="2400" dirty="0"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578530" y="1499778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к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53854" y="1502973"/>
              <a:ext cx="6923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latin typeface="Arial Black" panose="020B0A04020102020204" pitchFamily="34" charset="0"/>
                </a:rPr>
                <a:t>и</a:t>
              </a:r>
              <a:endParaRPr lang="ru-RU" sz="24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68373" y="1501424"/>
            <a:ext cx="1670069" cy="1199223"/>
            <a:chOff x="458385" y="2571818"/>
            <a:chExt cx="2077319" cy="1545234"/>
          </a:xfrm>
        </p:grpSpPr>
        <p:sp>
          <p:nvSpPr>
            <p:cNvPr id="56" name="Прямоугольник с двумя усеченными соседними углами 55"/>
            <p:cNvSpPr/>
            <p:nvPr/>
          </p:nvSpPr>
          <p:spPr>
            <a:xfrm>
              <a:off x="492633" y="2571818"/>
              <a:ext cx="2043071" cy="1545234"/>
            </a:xfrm>
            <a:prstGeom prst="snip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58" name="Picture 2" descr="http://i.mycdn.me/i?r=AzEPZsRbOZEKgBhR0XGMT1Rk44bZE7hXbgMv6N71x9Fp5aaKTM5SRkZCeTgDn6uOyic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385" y="2785024"/>
              <a:ext cx="1955044" cy="1248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1" name="Группа 60"/>
          <p:cNvGrpSpPr/>
          <p:nvPr/>
        </p:nvGrpSpPr>
        <p:grpSpPr>
          <a:xfrm>
            <a:off x="2801757" y="4658222"/>
            <a:ext cx="1746188" cy="1420592"/>
            <a:chOff x="4555786" y="4780451"/>
            <a:chExt cx="1746188" cy="1420592"/>
          </a:xfrm>
        </p:grpSpPr>
        <p:sp>
          <p:nvSpPr>
            <p:cNvPr id="60" name="Шестиугольник 59"/>
            <p:cNvSpPr/>
            <p:nvPr/>
          </p:nvSpPr>
          <p:spPr>
            <a:xfrm>
              <a:off x="4555786" y="4794951"/>
              <a:ext cx="1746188" cy="1406092"/>
            </a:xfrm>
            <a:prstGeom prst="hexagon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8" name="Picture 4" descr="https://ds05.infourok.ru/uploads/ex/0617/000fa9fe-db358737/hello_html_5cd2e695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8087" y="4780451"/>
              <a:ext cx="1260905" cy="1349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https://cdn4.vectorstock.com/i/1000x1000/81/88/school-pencil-case-with-stationery-set-isolated-on-vector-21168188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" b="11117"/>
          <a:stretch/>
        </p:blipFill>
        <p:spPr bwMode="auto">
          <a:xfrm flipH="1">
            <a:off x="6867008" y="3570074"/>
            <a:ext cx="1501584" cy="1412862"/>
          </a:xfrm>
          <a:prstGeom prst="rect">
            <a:avLst/>
          </a:prstGeom>
          <a:solidFill>
            <a:srgbClr val="9933FF"/>
          </a:solidFill>
          <a:ln w="12700">
            <a:solidFill>
              <a:schemeClr val="tx1"/>
            </a:solidFill>
          </a:ln>
          <a:extLst/>
        </p:spPr>
      </p:pic>
      <p:grpSp>
        <p:nvGrpSpPr>
          <p:cNvPr id="1025" name="Группа 1024"/>
          <p:cNvGrpSpPr/>
          <p:nvPr/>
        </p:nvGrpSpPr>
        <p:grpSpPr>
          <a:xfrm>
            <a:off x="4968387" y="4406924"/>
            <a:ext cx="1899726" cy="1721289"/>
            <a:chOff x="4927756" y="4305760"/>
            <a:chExt cx="1899726" cy="1721289"/>
          </a:xfrm>
        </p:grpSpPr>
        <p:sp>
          <p:nvSpPr>
            <p:cNvPr id="1024" name="Трапеция 1023"/>
            <p:cNvSpPr/>
            <p:nvPr/>
          </p:nvSpPr>
          <p:spPr>
            <a:xfrm>
              <a:off x="4927756" y="4305760"/>
              <a:ext cx="1899726" cy="1721289"/>
            </a:xfrm>
            <a:prstGeom prst="trapezoid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2" name="Picture 8" descr="http://juicep.ru/wp-content/uploads/2018/10/4-67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7758" y="4403055"/>
              <a:ext cx="1394377" cy="155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67008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29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0891" y="657598"/>
            <a:ext cx="8307977" cy="5534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rgbClr val="21212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Верно ли, что гриб </a:t>
            </a:r>
            <a:r>
              <a:rPr lang="ru-RU" sz="2400" b="1" dirty="0">
                <a:solidFill>
                  <a:srgbClr val="21212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и грибник - это </a:t>
            </a:r>
            <a:r>
              <a:rPr lang="ru-RU" sz="2400" dirty="0" smtClean="0">
                <a:solidFill>
                  <a:srgbClr val="212121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дружеские слова</a:t>
            </a:r>
          </a:p>
          <a:p>
            <a:pPr marL="457200" lvl="0" indent="-457200">
              <a:spcAft>
                <a:spcPts val="1000"/>
              </a:spcAft>
              <a:buFont typeface="+mj-lt"/>
              <a:buAutoNum type="arabicPeriod"/>
            </a:pPr>
            <a:r>
              <a:rPr lang="ru-RU" sz="24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Верно ли, что родственные </a:t>
            </a:r>
            <a:r>
              <a:rPr lang="ru-RU" sz="2400" dirty="0">
                <a:latin typeface="Arial Black" panose="020B0A04020102020204" pitchFamily="34" charset="0"/>
                <a:ea typeface="Times New Roman" panose="02020603050405020304" pitchFamily="18" charset="0"/>
              </a:rPr>
              <a:t>слова это- слова, которые имеют общую часть и сходны по смыслу</a:t>
            </a:r>
            <a:r>
              <a:rPr lang="ru-RU" sz="24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.</a:t>
            </a:r>
          </a:p>
          <a:p>
            <a:pPr marL="457200" lvl="0" indent="-457200">
              <a:spcAft>
                <a:spcPts val="1000"/>
              </a:spcAft>
              <a:buFont typeface="+mj-lt"/>
              <a:buAutoNum type="arabicPeriod"/>
            </a:pPr>
            <a:r>
              <a:rPr lang="ru-RU" sz="24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Верно ли, что корень- главная значимая часть слова.</a:t>
            </a:r>
          </a:p>
          <a:p>
            <a:pPr marL="457200" lvl="0" indent="-457200">
              <a:spcAft>
                <a:spcPts val="1000"/>
              </a:spcAft>
              <a:buFont typeface="+mj-lt"/>
              <a:buAutoNum type="arabicPeriod"/>
            </a:pPr>
            <a:r>
              <a:rPr lang="ru-RU" sz="2400" dirty="0" smtClean="0">
                <a:latin typeface="Arial Black" panose="020B0A04020102020204" pitchFamily="34" charset="0"/>
                <a:ea typeface="Times New Roman" panose="02020603050405020304" pitchFamily="18" charset="0"/>
              </a:rPr>
              <a:t>Верно ли, что для того, чтобы найти корень, надо изменить форму слова.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latin typeface="Arial Black" panose="020B0A04020102020204" pitchFamily="34" charset="0"/>
              </a:rPr>
              <a:t>Верно </a:t>
            </a:r>
            <a:r>
              <a:rPr lang="ru-RU" sz="2400" dirty="0">
                <a:latin typeface="Arial Black" panose="020B0A04020102020204" pitchFamily="34" charset="0"/>
              </a:rPr>
              <a:t>ли </a:t>
            </a:r>
            <a:r>
              <a:rPr lang="ru-RU" sz="2400" dirty="0" smtClean="0">
                <a:latin typeface="Arial Black" panose="020B0A04020102020204" pitchFamily="34" charset="0"/>
              </a:rPr>
              <a:t>что слова </a:t>
            </a:r>
            <a:r>
              <a:rPr lang="ru-RU" sz="2400" dirty="0">
                <a:latin typeface="Arial Black" panose="020B0A04020102020204" pitchFamily="34" charset="0"/>
              </a:rPr>
              <a:t>гусь, гусеница, </a:t>
            </a:r>
            <a:r>
              <a:rPr lang="ru-RU" sz="2400" dirty="0" smtClean="0">
                <a:latin typeface="Arial Black" panose="020B0A04020102020204" pitchFamily="34" charset="0"/>
              </a:rPr>
              <a:t>гусёнок </a:t>
            </a:r>
            <a:r>
              <a:rPr lang="ru-RU" sz="2400" dirty="0">
                <a:latin typeface="Arial Black" panose="020B0A04020102020204" pitchFamily="34" charset="0"/>
              </a:rPr>
              <a:t>являются </a:t>
            </a:r>
            <a:r>
              <a:rPr lang="ru-RU" sz="2400" dirty="0" smtClean="0">
                <a:latin typeface="Arial Black" panose="020B0A04020102020204" pitchFamily="34" charset="0"/>
              </a:rPr>
              <a:t>родственными?</a:t>
            </a:r>
            <a:endParaRPr lang="ru-RU" sz="2400" dirty="0" smtClean="0"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marL="457200" lvl="0" indent="-457200">
              <a:spcAft>
                <a:spcPts val="1000"/>
              </a:spcAft>
              <a:buFont typeface="+mj-lt"/>
              <a:buAutoNum type="arabicPeriod"/>
            </a:pPr>
            <a:endParaRPr lang="ru-RU" sz="2400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  <a:p>
            <a:pPr marL="457200" indent="-457200">
              <a:spcAft>
                <a:spcPts val="1000"/>
              </a:spcAft>
              <a:buFont typeface="+mj-lt"/>
              <a:buAutoNum type="arabicPeriod"/>
            </a:pPr>
            <a:endParaRPr lang="ru-RU" sz="2400" dirty="0"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80989"/>
              </p:ext>
            </p:extLst>
          </p:nvPr>
        </p:nvGraphicFramePr>
        <p:xfrm>
          <a:off x="1419497" y="5524863"/>
          <a:ext cx="6096000" cy="562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40271947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22042242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98534105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6496815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69525209"/>
                    </a:ext>
                  </a:extLst>
                </a:gridCol>
              </a:tblGrid>
              <a:tr h="562428"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81091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84715" y="5570619"/>
            <a:ext cx="692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+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3583" y="5556830"/>
            <a:ext cx="646612" cy="593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+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8042" y="5524863"/>
            <a:ext cx="692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-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85162" y="5502516"/>
            <a:ext cx="692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-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23955" y="5502516"/>
            <a:ext cx="692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-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20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97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Уровни моей успешности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85813" y="1643063"/>
            <a:ext cx="1071562" cy="10715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85813" y="3071813"/>
            <a:ext cx="1071562" cy="107156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57250" y="4643438"/>
            <a:ext cx="1071563" cy="10715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43138" y="1690689"/>
            <a:ext cx="6429375" cy="4339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 Я молодец!  У меня все получалось! Я чувствую себя уверенно!</a:t>
            </a:r>
          </a:p>
          <a:p>
            <a:pPr>
              <a:defRPr/>
            </a:pPr>
            <a:endParaRPr lang="ru-RU" sz="2400" b="1" dirty="0">
              <a:latin typeface="Arial" charset="0"/>
            </a:endParaRPr>
          </a:p>
          <a:p>
            <a:pPr>
              <a:buFontTx/>
              <a:buChar char="-"/>
              <a:defRPr/>
            </a:pPr>
            <a:r>
              <a:rPr lang="ru-RU" sz="2400" dirty="0">
                <a:solidFill>
                  <a:srgbClr val="0070C0"/>
                </a:solidFill>
                <a:latin typeface="Arial Black" panose="020B0A04020102020204" pitchFamily="34" charset="0"/>
              </a:rPr>
              <a:t>У меня получалось почти все! Но я чувствую себя не  совсем уверенно! </a:t>
            </a:r>
          </a:p>
          <a:p>
            <a:pPr>
              <a:defRPr/>
            </a:pPr>
            <a:endParaRPr lang="ru-RU" sz="2400" b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>
              <a:buFontTx/>
              <a:buChar char="-"/>
              <a:defRPr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Я старался! Но не сумел справиться со всеми заданиями!</a:t>
            </a:r>
          </a:p>
          <a:p>
            <a:pPr>
              <a:buFontTx/>
              <a:buChar char="-"/>
              <a:defRPr/>
            </a:pPr>
            <a:endParaRPr lang="ru-RU" dirty="0">
              <a:latin typeface="Arial" charset="0"/>
            </a:endParaRPr>
          </a:p>
          <a:p>
            <a:pPr>
              <a:buFontTx/>
              <a:buChar char="-"/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10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21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18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12"/>
          <p:cNvSpPr>
            <a:spLocks noChangeShapeType="1"/>
          </p:cNvSpPr>
          <p:nvPr/>
        </p:nvSpPr>
        <p:spPr bwMode="auto">
          <a:xfrm flipH="1" flipV="1">
            <a:off x="2840334" y="2693740"/>
            <a:ext cx="680758" cy="441664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2" name="Line 14"/>
          <p:cNvSpPr>
            <a:spLocks noChangeShapeType="1"/>
          </p:cNvSpPr>
          <p:nvPr/>
        </p:nvSpPr>
        <p:spPr bwMode="auto">
          <a:xfrm flipV="1">
            <a:off x="4464726" y="2615484"/>
            <a:ext cx="719231" cy="504437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3" name="Line 15"/>
          <p:cNvSpPr>
            <a:spLocks noChangeShapeType="1"/>
          </p:cNvSpPr>
          <p:nvPr/>
        </p:nvSpPr>
        <p:spPr bwMode="auto">
          <a:xfrm>
            <a:off x="4101737" y="3726870"/>
            <a:ext cx="6632" cy="783090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34119" y="3018983"/>
            <a:ext cx="2429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корень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78350" y="593882"/>
            <a:ext cx="3231979" cy="2021602"/>
            <a:chOff x="4858153" y="568330"/>
            <a:chExt cx="3231979" cy="2021602"/>
          </a:xfrm>
        </p:grpSpPr>
        <p:sp>
          <p:nvSpPr>
            <p:cNvPr id="2" name="TextBox 1"/>
            <p:cNvSpPr txBox="1"/>
            <p:nvPr/>
          </p:nvSpPr>
          <p:spPr>
            <a:xfrm>
              <a:off x="4858153" y="1054019"/>
              <a:ext cx="25472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7030A0"/>
                  </a:solidFill>
                  <a:latin typeface="Arial Black" panose="020B0A04020102020204" pitchFamily="34" charset="0"/>
                </a:rPr>
                <a:t>Подземная часть растения</a:t>
              </a:r>
              <a:endParaRPr lang="ru-RU" sz="2400" dirty="0">
                <a:solidFill>
                  <a:srgbClr val="7030A0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026" name="Picture 2" descr="https://img2.freepng.ru/20180425/dfe/kisspng-tree-root-branch-tree-roots-5ae06cfdc65dd7.050876261524657405812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0F0F0"/>
                </a:clrFrom>
                <a:clrTo>
                  <a:srgbClr val="F0F0F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1696" y="568330"/>
              <a:ext cx="1318436" cy="2021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2636700" y="4509960"/>
            <a:ext cx="3545982" cy="1499493"/>
            <a:chOff x="4887328" y="4486052"/>
            <a:chExt cx="3545982" cy="1499493"/>
          </a:xfrm>
        </p:grpSpPr>
        <p:sp>
          <p:nvSpPr>
            <p:cNvPr id="15" name="TextBox 14"/>
            <p:cNvSpPr txBox="1"/>
            <p:nvPr/>
          </p:nvSpPr>
          <p:spPr>
            <a:xfrm>
              <a:off x="4887328" y="4486052"/>
              <a:ext cx="25472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solidFill>
                    <a:srgbClr val="7030A0"/>
                  </a:solidFill>
                  <a:latin typeface="Arial Black" panose="020B0A04020102020204" pitchFamily="34" charset="0"/>
                </a:rPr>
                <a:t>слова</a:t>
              </a:r>
              <a:endParaRPr lang="ru-RU" sz="4000" dirty="0">
                <a:solidFill>
                  <a:srgbClr val="7030A0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034" name="Picture 10" descr="https://doc4web.ru/uploads/files/22/21976/hello_html_m39ef8436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6423" y="4905021"/>
              <a:ext cx="1836887" cy="1080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TextBox 27"/>
          <p:cNvSpPr txBox="1"/>
          <p:nvPr/>
        </p:nvSpPr>
        <p:spPr>
          <a:xfrm>
            <a:off x="2636699" y="4494477"/>
            <a:ext cx="2547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слова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522039" y="725125"/>
            <a:ext cx="3449633" cy="3540327"/>
            <a:chOff x="5522039" y="725125"/>
            <a:chExt cx="3449633" cy="3540327"/>
          </a:xfrm>
        </p:grpSpPr>
        <p:pic>
          <p:nvPicPr>
            <p:cNvPr id="1028" name="Picture 4" descr="https://profimedspb.ru/images/kakvstavlyayutzubieslinetkornya_AC6230F3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472" y="725125"/>
              <a:ext cx="1260251" cy="708891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5818467" y="3018983"/>
              <a:ext cx="2875434" cy="1246469"/>
              <a:chOff x="5051938" y="3193605"/>
              <a:chExt cx="2875434" cy="1246469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5051938" y="3399183"/>
                <a:ext cx="25472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sz="2400" dirty="0">
                  <a:solidFill>
                    <a:srgbClr val="7030A0"/>
                  </a:solidFill>
                  <a:latin typeface="Arial Black" panose="020B0A04020102020204" pitchFamily="34" charset="0"/>
                </a:endParaRPr>
              </a:p>
            </p:txBody>
          </p:sp>
          <p:pic>
            <p:nvPicPr>
              <p:cNvPr id="1030" name="Picture 6" descr="https://hairfood.ru/upload/medialibrary/30c/30ced68c8df21cbf0ce814e3731ebcd3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4588" y="3193605"/>
                <a:ext cx="1202784" cy="12464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5522039" y="1616548"/>
              <a:ext cx="344963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7030A0"/>
                  </a:solidFill>
                  <a:latin typeface="Arial Black" panose="020B0A04020102020204" pitchFamily="34" charset="0"/>
                </a:rPr>
                <a:t>Внутренняя , находящаяся в теле часть зуба, волоса, ногтя </a:t>
              </a:r>
              <a:endParaRPr lang="ru-RU" sz="2400" dirty="0">
                <a:solidFill>
                  <a:srgbClr val="7030A0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036" name="Picture 12" descr="https://im0-tub-ru.yandex.net/i?id=0ac971249c765adc3593724264aa8ff1-srl&amp;n=1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82682" y="3311106"/>
              <a:ext cx="746165" cy="662222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52462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69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право 12"/>
          <p:cNvSpPr/>
          <p:nvPr/>
        </p:nvSpPr>
        <p:spPr>
          <a:xfrm rot="19584277">
            <a:off x="5816680" y="2359179"/>
            <a:ext cx="642938" cy="35718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2728415">
            <a:off x="3074480" y="2427040"/>
            <a:ext cx="642937" cy="35718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0800000">
            <a:off x="3180271" y="3324455"/>
            <a:ext cx="540252" cy="250686"/>
          </a:xfrm>
          <a:prstGeom prst="rightArrow">
            <a:avLst>
              <a:gd name="adj1" fmla="val 71943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8247368">
            <a:off x="2991121" y="4237403"/>
            <a:ext cx="642938" cy="35718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396500">
            <a:off x="5638318" y="4233559"/>
            <a:ext cx="642937" cy="35718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86534" y="2806615"/>
            <a:ext cx="1928119" cy="12541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Arial Black" panose="020B0A04020102020204" pitchFamily="34" charset="0"/>
              </a:rPr>
              <a:t>корень слова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027618" y="1296513"/>
            <a:ext cx="2447653" cy="893846"/>
          </a:xfrm>
          <a:prstGeom prst="rect">
            <a:avLst/>
          </a:prstGeom>
          <a:solidFill>
            <a:srgbClr val="F066E9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Роль в слове?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54247" y="3006625"/>
            <a:ext cx="2164166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найти?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61183" y="4767528"/>
            <a:ext cx="2839255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Для чего находить?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36016" y="4914521"/>
            <a:ext cx="2839255" cy="911756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обозначить?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08962" y="1169474"/>
            <a:ext cx="2839255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Что это?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5794600" y="3349546"/>
            <a:ext cx="495605" cy="225596"/>
          </a:xfrm>
          <a:prstGeom prst="rightArrow">
            <a:avLst>
              <a:gd name="adj1" fmla="val 71943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370152" y="2940835"/>
            <a:ext cx="2316648" cy="1074072"/>
          </a:xfrm>
          <a:prstGeom prst="rect">
            <a:avLst/>
          </a:prstGeom>
          <a:solidFill>
            <a:srgbClr val="F066E9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Как увидеть?</a:t>
            </a:r>
            <a:endParaRPr lang="ru-RU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71783" y="539827"/>
            <a:ext cx="3549132" cy="4119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Хочу узнать</a:t>
            </a:r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55643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6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6913" y="546267"/>
            <a:ext cx="82296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-180340" algn="ctr">
              <a:spcAft>
                <a:spcPts val="0"/>
              </a:spcAft>
              <a:tabLst>
                <a:tab pos="1905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	</a:t>
            </a:r>
            <a:r>
              <a:rPr lang="ru-RU" sz="20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Давно это было. На одной волшебной поляне поселились корни. Они обладали удивительной способностью разрастаться. </a:t>
            </a:r>
          </a:p>
          <a:p>
            <a:pPr marL="180340" indent="-180340" algn="ctr">
              <a:spcAft>
                <a:spcPts val="0"/>
              </a:spcAft>
              <a:tabLst>
                <a:tab pos="190500" algn="l"/>
              </a:tabLst>
            </a:pPr>
            <a:r>
              <a:rPr lang="ru-RU" sz="20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20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корень разрастался, из него появлялись слова-веточки, и назвали их </a:t>
            </a:r>
            <a:r>
              <a:rPr lang="ru-RU" sz="2000" kern="50" dirty="0">
                <a:solidFill>
                  <a:srgbClr val="C00000"/>
                </a:solidFill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однокоренными</a:t>
            </a:r>
            <a:r>
              <a:rPr lang="ru-RU" sz="20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. </a:t>
            </a:r>
            <a:endParaRPr lang="ru-RU" sz="2000" kern="50" dirty="0" smtClean="0">
              <a:latin typeface="Arial Black" panose="020B0A04020102020204" pitchFamily="34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  <a:p>
            <a:pPr marL="180340" indent="-180340" algn="ctr">
              <a:spcAft>
                <a:spcPts val="0"/>
              </a:spcAft>
              <a:tabLst>
                <a:tab pos="190500" algn="l"/>
              </a:tabLst>
            </a:pPr>
            <a:r>
              <a:rPr lang="ru-RU" sz="20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А </a:t>
            </a:r>
            <a:r>
              <a:rPr lang="ru-RU" sz="20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так как они были дети одного папы, то их еще назвали </a:t>
            </a:r>
            <a:r>
              <a:rPr lang="ru-RU" sz="2000" kern="50" dirty="0">
                <a:solidFill>
                  <a:srgbClr val="C00000"/>
                </a:solidFill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родственными</a:t>
            </a:r>
            <a:r>
              <a:rPr lang="ru-RU" sz="20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. </a:t>
            </a:r>
            <a:endParaRPr lang="ru-RU" sz="1200" kern="50" dirty="0">
              <a:latin typeface="Arial Black" panose="020B0A04020102020204" pitchFamily="34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1296939" y="2719751"/>
            <a:ext cx="10103453" cy="2849167"/>
            <a:chOff x="-1296939" y="2719751"/>
            <a:chExt cx="10103453" cy="2849167"/>
          </a:xfrm>
        </p:grpSpPr>
        <p:sp>
          <p:nvSpPr>
            <p:cNvPr id="5" name="Дуга 4"/>
            <p:cNvSpPr/>
            <p:nvPr/>
          </p:nvSpPr>
          <p:spPr>
            <a:xfrm>
              <a:off x="-1296939" y="4067539"/>
              <a:ext cx="4493623" cy="940526"/>
            </a:xfrm>
            <a:prstGeom prst="arc">
              <a:avLst/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Дуга 7"/>
            <p:cNvSpPr/>
            <p:nvPr/>
          </p:nvSpPr>
          <p:spPr>
            <a:xfrm rot="20305760">
              <a:off x="2990497" y="4628392"/>
              <a:ext cx="4871336" cy="940526"/>
            </a:xfrm>
            <a:prstGeom prst="arc">
              <a:avLst>
                <a:gd name="adj1" fmla="val 16200000"/>
                <a:gd name="adj2" fmla="val 107864"/>
              </a:avLst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Дуга 5"/>
            <p:cNvSpPr/>
            <p:nvPr/>
          </p:nvSpPr>
          <p:spPr>
            <a:xfrm rot="641095">
              <a:off x="-587827" y="3233158"/>
              <a:ext cx="4493623" cy="940526"/>
            </a:xfrm>
            <a:prstGeom prst="arc">
              <a:avLst>
                <a:gd name="adj1" fmla="val 16200000"/>
                <a:gd name="adj2" fmla="val 107863"/>
              </a:avLst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Дуга 6"/>
            <p:cNvSpPr/>
            <p:nvPr/>
          </p:nvSpPr>
          <p:spPr>
            <a:xfrm rot="19763236">
              <a:off x="2332272" y="4111844"/>
              <a:ext cx="4871336" cy="940526"/>
            </a:xfrm>
            <a:prstGeom prst="arc">
              <a:avLst>
                <a:gd name="adj1" fmla="val 16200000"/>
                <a:gd name="adj2" fmla="val 107864"/>
              </a:avLst>
            </a:prstGeom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723" y="3541029"/>
              <a:ext cx="17504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лес</a:t>
              </a:r>
              <a:r>
                <a:rPr lang="ru-RU" sz="3200" dirty="0" smtClean="0">
                  <a:latin typeface="Arial Black" panose="020B0A04020102020204" pitchFamily="34" charset="0"/>
                </a:rPr>
                <a:t>ок</a:t>
              </a:r>
              <a:endParaRPr lang="ru-RU" sz="3200" dirty="0">
                <a:latin typeface="Arial Black" panose="020B0A040201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97959" y="2719751"/>
              <a:ext cx="2645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лес</a:t>
              </a:r>
              <a:r>
                <a:rPr lang="ru-RU" sz="3200" dirty="0" smtClean="0">
                  <a:latin typeface="Arial Black" panose="020B0A04020102020204" pitchFamily="34" charset="0"/>
                </a:rPr>
                <a:t>ник</a:t>
              </a:r>
              <a:endParaRPr lang="ru-RU" sz="3200" dirty="0">
                <a:latin typeface="Arial Black" panose="020B0A040201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61250" y="2766685"/>
              <a:ext cx="2645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лес</a:t>
              </a:r>
              <a:r>
                <a:rPr lang="ru-RU" sz="3200" dirty="0" smtClean="0">
                  <a:latin typeface="Arial Black" panose="020B0A04020102020204" pitchFamily="34" charset="0"/>
                </a:rPr>
                <a:t>ной</a:t>
              </a:r>
              <a:endParaRPr lang="ru-RU" sz="3200" dirty="0">
                <a:latin typeface="Arial Black" panose="020B0A040201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61250" y="3564220"/>
              <a:ext cx="2645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C00000"/>
                  </a:solidFill>
                  <a:latin typeface="Arial Black" panose="020B0A04020102020204" pitchFamily="34" charset="0"/>
                </a:rPr>
                <a:t>лес</a:t>
              </a:r>
              <a:r>
                <a:rPr lang="ru-RU" sz="3200" dirty="0" smtClean="0">
                  <a:latin typeface="Arial Black" panose="020B0A04020102020204" pitchFamily="34" charset="0"/>
                </a:rPr>
                <a:t>ничий</a:t>
              </a:r>
              <a:endParaRPr lang="ru-RU" sz="32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85024" y="3891603"/>
            <a:ext cx="7742900" cy="2291979"/>
            <a:chOff x="785024" y="3891603"/>
            <a:chExt cx="7742900" cy="2291979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2516681" y="3891603"/>
              <a:ext cx="3372083" cy="2181496"/>
              <a:chOff x="2516681" y="3891603"/>
              <a:chExt cx="3372083" cy="2181496"/>
            </a:xfrm>
          </p:grpSpPr>
          <p:pic>
            <p:nvPicPr>
              <p:cNvPr id="3" name="Picture 9" descr="пень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6681" y="3891603"/>
                <a:ext cx="3372083" cy="21814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3562658" y="4965588"/>
                <a:ext cx="158060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000" dirty="0" smtClean="0">
                    <a:solidFill>
                      <a:srgbClr val="C00000"/>
                    </a:solidFill>
                    <a:latin typeface="Arial Black" panose="020B0A04020102020204" pitchFamily="34" charset="0"/>
                  </a:rPr>
                  <a:t>лес</a:t>
                </a:r>
                <a:endParaRPr lang="ru-RU" sz="4000" dirty="0">
                  <a:solidFill>
                    <a:srgbClr val="C00000"/>
                  </a:solidFill>
                  <a:latin typeface="Arial Black" panose="020B0A04020102020204" pitchFamily="34" charset="0"/>
                </a:endParaRPr>
              </a:p>
            </p:txBody>
          </p:sp>
        </p:grpSp>
        <p:pic>
          <p:nvPicPr>
            <p:cNvPr id="25" name="Picture 9" descr="пень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024" y="4414481"/>
              <a:ext cx="1477488" cy="955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0" descr="пень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5166" y="4811536"/>
              <a:ext cx="1948977" cy="1261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0" descr="пень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277" y="5554689"/>
              <a:ext cx="971572" cy="628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пень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0292" y="4468132"/>
              <a:ext cx="937632" cy="6068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30408" y="6450527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5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27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067" y="585519"/>
            <a:ext cx="86214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-180340" algn="ctr">
              <a:spcAft>
                <a:spcPts val="0"/>
              </a:spcAft>
              <a:tabLst>
                <a:tab pos="1905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Общую часть родственных слов так </a:t>
            </a:r>
            <a:endParaRPr lang="ru-RU" sz="2400" kern="50" dirty="0" smtClean="0">
              <a:latin typeface="Arial Black" panose="020B0A04020102020204" pitchFamily="34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  <a:p>
            <a:pPr marL="180340" indent="-180340" algn="ctr">
              <a:spcAft>
                <a:spcPts val="0"/>
              </a:spcAft>
              <a:tabLst>
                <a:tab pos="190500" algn="l"/>
              </a:tabLst>
            </a:pPr>
            <a:r>
              <a:rPr lang="ru-RU" sz="24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зовут с тех пор </a:t>
            </a:r>
            <a:r>
              <a:rPr lang="ru-RU" sz="2400" kern="50" dirty="0">
                <a:solidFill>
                  <a:srgbClr val="C00000"/>
                </a:solidFill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корнем</a:t>
            </a: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. Из глубокого уважения к родителю однокоренные родственные слова соорудили корню домик, вот такой уютный и округлый.</a:t>
            </a:r>
            <a:endParaRPr lang="ru-RU" sz="1400" kern="50" dirty="0">
              <a:latin typeface="Arial Black" panose="020B0A04020102020204" pitchFamily="34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Арка 2"/>
          <p:cNvSpPr/>
          <p:nvPr/>
        </p:nvSpPr>
        <p:spPr>
          <a:xfrm>
            <a:off x="4006857" y="2566456"/>
            <a:ext cx="968736" cy="56907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0620" y="2593154"/>
            <a:ext cx="1224627" cy="34714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7274" y="2544867"/>
            <a:ext cx="1964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</a:t>
            </a:r>
            <a:r>
              <a:rPr lang="ru-RU" sz="2400" dirty="0" smtClean="0">
                <a:latin typeface="Arial Black" panose="020B0A04020102020204" pitchFamily="34" charset="0"/>
              </a:rPr>
              <a:t>ной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6178801" y="2480176"/>
            <a:ext cx="571124" cy="364787"/>
          </a:xfrm>
          <a:prstGeom prst="blockArc">
            <a:avLst>
              <a:gd name="adj1" fmla="val 10939285"/>
              <a:gd name="adj2" fmla="val 271731"/>
              <a:gd name="adj3" fmla="val 3548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6758" y="3055770"/>
            <a:ext cx="2645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</a:t>
            </a:r>
            <a:r>
              <a:rPr lang="ru-RU" sz="2400" dirty="0" smtClean="0">
                <a:latin typeface="Arial Black" panose="020B0A04020102020204" pitchFamily="34" charset="0"/>
              </a:rPr>
              <a:t>ничий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1595356" y="2538652"/>
            <a:ext cx="655809" cy="302959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1810475" y="3063220"/>
            <a:ext cx="667210" cy="28557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6067274" y="3044163"/>
            <a:ext cx="563877" cy="291512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99" y="3054777"/>
            <a:ext cx="1750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</a:t>
            </a:r>
            <a:r>
              <a:rPr lang="ru-RU" sz="2400" dirty="0" smtClean="0">
                <a:latin typeface="Arial Black" panose="020B0A04020102020204" pitchFamily="34" charset="0"/>
              </a:rPr>
              <a:t>ок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62843" y="2607295"/>
            <a:ext cx="2645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</a:t>
            </a:r>
            <a:r>
              <a:rPr lang="ru-RU" sz="2400" dirty="0" smtClean="0">
                <a:latin typeface="Arial Black" panose="020B0A04020102020204" pitchFamily="34" charset="0"/>
              </a:rPr>
              <a:t>ник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8772" y="4892574"/>
            <a:ext cx="1521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anose="020B0A04020102020204" pitchFamily="34" charset="0"/>
              </a:rPr>
              <a:t>ход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49212" y="4892574"/>
            <a:ext cx="1338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anose="020B0A04020102020204" pitchFamily="34" charset="0"/>
              </a:rPr>
              <a:t>сад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15170" y="5381045"/>
            <a:ext cx="1997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anose="020B0A04020102020204" pitchFamily="34" charset="0"/>
              </a:rPr>
              <a:t>цвет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760910" y="3866934"/>
            <a:ext cx="7543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  <a:cs typeface="Segoe UI Semilight" panose="020B0402040204020203" pitchFamily="34" charset="0"/>
              </a:rPr>
              <a:t>Придумай  однокоренные слова </a:t>
            </a:r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  <a:cs typeface="Segoe UI Semilight" panose="020B0402040204020203" pitchFamily="34" charset="0"/>
              </a:rPr>
              <a:t>с </a:t>
            </a: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  <a:cs typeface="Segoe UI Semilight" panose="020B0402040204020203" pitchFamily="34" charset="0"/>
              </a:rPr>
              <a:t>данными корнями</a:t>
            </a:r>
          </a:p>
        </p:txBody>
      </p:sp>
      <p:sp>
        <p:nvSpPr>
          <p:cNvPr id="46" name="Арка 45"/>
          <p:cNvSpPr/>
          <p:nvPr/>
        </p:nvSpPr>
        <p:spPr>
          <a:xfrm>
            <a:off x="6426810" y="4792643"/>
            <a:ext cx="1183747" cy="759804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Арка 46"/>
          <p:cNvSpPr/>
          <p:nvPr/>
        </p:nvSpPr>
        <p:spPr>
          <a:xfrm>
            <a:off x="1455163" y="4688957"/>
            <a:ext cx="1183747" cy="759804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Арка 47"/>
          <p:cNvSpPr/>
          <p:nvPr/>
        </p:nvSpPr>
        <p:spPr>
          <a:xfrm>
            <a:off x="3961631" y="5140649"/>
            <a:ext cx="1459455" cy="759804"/>
          </a:xfrm>
          <a:prstGeom prst="blockArc">
            <a:avLst>
              <a:gd name="adj1" fmla="val 10800000"/>
              <a:gd name="adj2" fmla="val 271731"/>
              <a:gd name="adj3" fmla="val 3548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72769" y="6478156"/>
            <a:ext cx="1971231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6</a:t>
            </a:fld>
            <a:endParaRPr lang="ru-RU" sz="1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0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2" y="1167754"/>
            <a:ext cx="6696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ягоды</a:t>
            </a:r>
            <a:r>
              <a:rPr lang="ru-RU" altLang="ru-RU" sz="2400" dirty="0">
                <a:latin typeface="Arial Black" panose="020B0A04020102020204" pitchFamily="34" charset="0"/>
                <a:cs typeface="Arial" panose="020B0604020202020204" pitchFamily="34" charset="0"/>
              </a:rPr>
              <a:t>, сваренные в сиропе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980" y="2037209"/>
            <a:ext cx="6840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>
                <a:latin typeface="Arial Black" panose="020B0A04020102020204" pitchFamily="34" charset="0"/>
                <a:cs typeface="Arial" panose="020B0604020202020204" pitchFamily="34" charset="0"/>
              </a:rPr>
              <a:t>мастер по приготовлению пищи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2" y="2906664"/>
            <a:ext cx="6553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большая </a:t>
            </a:r>
            <a:r>
              <a:rPr lang="ru-RU" altLang="ru-RU" sz="2400" dirty="0">
                <a:latin typeface="Arial Black" panose="020B0A04020102020204" pitchFamily="34" charset="0"/>
                <a:cs typeface="Arial" panose="020B0604020202020204" pitchFamily="34" charset="0"/>
              </a:rPr>
              <a:t>ложка для разлива </a:t>
            </a:r>
            <a:endParaRPr lang="ru-RU" altLang="ru-RU" sz="2400" dirty="0" smtClean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alt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пищи</a:t>
            </a:r>
            <a:endParaRPr lang="ru-RU" altLang="ru-RU" sz="24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4212" y="4125565"/>
            <a:ext cx="691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 smtClean="0">
                <a:latin typeface="Arial Black" panose="020B0A04020102020204" pitchFamily="34" charset="0"/>
                <a:cs typeface="Arial" panose="020B0604020202020204" pitchFamily="34" charset="0"/>
              </a:rPr>
              <a:t>маленький </a:t>
            </a:r>
            <a:r>
              <a:rPr lang="ru-RU" altLang="ru-RU" sz="2400" dirty="0">
                <a:latin typeface="Arial Black" panose="020B0A04020102020204" pitchFamily="34" charset="0"/>
                <a:cs typeface="Arial" panose="020B0604020202020204" pitchFamily="34" charset="0"/>
              </a:rPr>
              <a:t>варёный пирожок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70650" y="1178544"/>
            <a:ext cx="1819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ru-RU" altLang="ru-RU" sz="2400" dirty="0">
                <a:solidFill>
                  <a:srgbClr val="7030A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варенье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47643" y="1979611"/>
            <a:ext cx="1376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ru-RU" altLang="ru-RU" sz="2400" dirty="0">
                <a:solidFill>
                  <a:srgbClr val="7030A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повар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47643" y="2984301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solidFill>
                  <a:srgbClr val="7030A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поварёшка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47643" y="4115718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ru-RU" altLang="ru-RU" sz="2400" dirty="0">
                <a:solidFill>
                  <a:srgbClr val="7030A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вареник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3738" y="561097"/>
            <a:ext cx="7392987" cy="4572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Скажите одним словом: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5029200"/>
            <a:ext cx="7113587" cy="46166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solidFill>
                  <a:srgbClr val="C00000"/>
                </a:solidFill>
                <a:latin typeface="Arial Black" panose="020B0A04020102020204" pitchFamily="34" charset="0"/>
              </a:rPr>
              <a:t>Выделите корень в этих словах.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16013" y="5667919"/>
            <a:ext cx="6970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Что называется корнем слова?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6661150" y="928230"/>
            <a:ext cx="1150935" cy="3609990"/>
            <a:chOff x="6661150" y="928230"/>
            <a:chExt cx="1150935" cy="3609990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1150" y="928230"/>
              <a:ext cx="719137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948" y="1737542"/>
              <a:ext cx="719137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6822" y="2755654"/>
              <a:ext cx="719137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4806" y="3850832"/>
              <a:ext cx="719137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46025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7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9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build="allAtOnce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2824" y="2198412"/>
            <a:ext cx="9183188" cy="2488374"/>
          </a:xfrm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b="0" i="1" dirty="0" smtClean="0">
                <a:solidFill>
                  <a:srgbClr val="D5421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0" i="1" dirty="0" smtClean="0">
                <a:solidFill>
                  <a:srgbClr val="D5421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0" dirty="0" smtClean="0">
                <a:solidFill>
                  <a:srgbClr val="D5421F"/>
                </a:solidFill>
                <a:latin typeface="Arial Black" panose="020B0A04020102020204" pitchFamily="34" charset="0"/>
              </a:rPr>
              <a:t>Корень</a:t>
            </a:r>
            <a:r>
              <a:rPr lang="ru-RU" sz="2800" b="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слова – значимая часть.</a:t>
            </a:r>
            <a:b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Над словами родственными </a:t>
            </a:r>
            <a:b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держит власть.</a:t>
            </a:r>
            <a:b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Выясни умело линию родства –</a:t>
            </a:r>
            <a:b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b="0" dirty="0" smtClean="0">
                <a:solidFill>
                  <a:srgbClr val="D5421F"/>
                </a:solidFill>
                <a:latin typeface="Arial Black" panose="020B0A04020102020204" pitchFamily="34" charset="0"/>
              </a:rPr>
              <a:t>Однокоренные</a:t>
            </a:r>
            <a:r>
              <a:rPr lang="ru-RU" sz="2800" b="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ru-RU" sz="2800" b="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подбери слова.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2702" y="5920512"/>
            <a:ext cx="7886700" cy="4351338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ru-RU" altLang="ru-RU" i="1" dirty="0" smtClean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86651" y="597975"/>
            <a:ext cx="4105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/>
          </a:p>
        </p:txBody>
      </p:sp>
      <p:pic>
        <p:nvPicPr>
          <p:cNvPr id="8197" name="Picture 5" descr="smile1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891" y="1330314"/>
            <a:ext cx="338455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2090284" y="1502047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953884" y="1502047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V="1">
            <a:off x="4950018" y="1336347"/>
            <a:ext cx="2873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5237356" y="1336347"/>
            <a:ext cx="2889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5736048" y="1820058"/>
            <a:ext cx="358775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22964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8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573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817" y="617288"/>
            <a:ext cx="819041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Aft>
                <a:spcPts val="0"/>
              </a:spcAft>
              <a:buSzPts val="1400"/>
              <a:tabLst>
                <a:tab pos="180340" algn="l"/>
                <a:tab pos="914400" algn="l"/>
              </a:tabLst>
            </a:pPr>
            <a:r>
              <a:rPr lang="ru-RU" sz="24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 Собрались </a:t>
            </a: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у Воды родственники. Подводник с Водицей беседуют. Водолаз с Водопадом на солнышке греются. Водитель на гармошке наигрывает. Водомерка с Водорослями разыгралась. Водичка по камушкам на одной ножке скачет. Даже сам Водяной пожаловал. И все старуху Воду ждут. Вышла мудрая Вода на крыльцо, глянул на гостей, сразу чужака приметила. Велела ему прочь идти в свою семью. Пошел чужак, пригорюнился</a:t>
            </a:r>
            <a:r>
              <a:rPr lang="ru-RU" sz="24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.</a:t>
            </a:r>
          </a:p>
          <a:p>
            <a:pPr lvl="1">
              <a:spcAft>
                <a:spcPts val="0"/>
              </a:spcAft>
              <a:buSzPts val="1400"/>
              <a:tabLst>
                <a:tab pos="180340" algn="l"/>
                <a:tab pos="914400" algn="l"/>
              </a:tabLst>
            </a:pP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50" dirty="0" smtClean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50" dirty="0">
                <a:latin typeface="Arial Black" panose="020B0A04020102020204" pitchFamily="34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Где ему родственников искать?</a:t>
            </a:r>
            <a:endParaRPr lang="ru-RU" sz="2400" kern="50" dirty="0">
              <a:effectLst/>
              <a:latin typeface="Arial Black" panose="020B0A04020102020204" pitchFamily="34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583" y="5617028"/>
            <a:ext cx="7863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9933FF"/>
                </a:solidFill>
                <a:latin typeface="Arial Black" panose="020B0A04020102020204" pitchFamily="34" charset="0"/>
              </a:rPr>
              <a:t>Выпишите однокоренные слова.</a:t>
            </a:r>
            <a:endParaRPr lang="ru-RU" sz="2400" dirty="0">
              <a:solidFill>
                <a:srgbClr val="9933FF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73537" y="6492875"/>
            <a:ext cx="2057400" cy="365125"/>
          </a:xfrm>
        </p:spPr>
        <p:txBody>
          <a:bodyPr/>
          <a:lstStyle/>
          <a:p>
            <a:fld id="{F1996876-A591-4A9A-BF78-E6B3CB0BE98F}" type="slidenum">
              <a:rPr lang="ru-RU" sz="1400" smtClean="0">
                <a:solidFill>
                  <a:schemeClr val="tx1"/>
                </a:solidFill>
                <a:latin typeface="Arial Black" panose="020B0A04020102020204" pitchFamily="34" charset="0"/>
              </a:rPr>
              <a:t>9</a:t>
            </a:fld>
            <a:endParaRPr lang="ru-RU" sz="140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5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793</Words>
  <Application>Microsoft Office PowerPoint</Application>
  <PresentationFormat>Экран (4:3)</PresentationFormat>
  <Paragraphs>211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Lucida Sans Unicode</vt:lpstr>
      <vt:lpstr>Segoe UI Semilight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Корень слова – значимая часть. Над словами родственными  держит власть. Выясни умело линию родства – Однокоренные подбери слова.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«Рассели жильцов»</vt:lpstr>
      <vt:lpstr>Презентация PowerPoint</vt:lpstr>
      <vt:lpstr>Разделите слова на две группы</vt:lpstr>
      <vt:lpstr>Презентация PowerPoint</vt:lpstr>
      <vt:lpstr>Презентация PowerPoint</vt:lpstr>
      <vt:lpstr>Презентация PowerPoint</vt:lpstr>
      <vt:lpstr>Презентация PowerPoint</vt:lpstr>
      <vt:lpstr>Уровни моей успешности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71</cp:revision>
  <dcterms:created xsi:type="dcterms:W3CDTF">2020-05-25T06:08:33Z</dcterms:created>
  <dcterms:modified xsi:type="dcterms:W3CDTF">2020-05-29T11:32:32Z</dcterms:modified>
</cp:coreProperties>
</file>