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3"/>
  </p:notesMasterIdLst>
  <p:sldIdLst>
    <p:sldId id="283" r:id="rId2"/>
    <p:sldId id="256" r:id="rId3"/>
    <p:sldId id="279" r:id="rId4"/>
    <p:sldId id="257" r:id="rId5"/>
    <p:sldId id="273" r:id="rId6"/>
    <p:sldId id="259" r:id="rId7"/>
    <p:sldId id="260" r:id="rId8"/>
    <p:sldId id="274" r:id="rId9"/>
    <p:sldId id="275" r:id="rId10"/>
    <p:sldId id="264" r:id="rId11"/>
    <p:sldId id="265" r:id="rId12"/>
    <p:sldId id="266" r:id="rId13"/>
    <p:sldId id="267" r:id="rId14"/>
    <p:sldId id="276" r:id="rId15"/>
    <p:sldId id="268" r:id="rId16"/>
    <p:sldId id="280" r:id="rId17"/>
    <p:sldId id="281" r:id="rId18"/>
    <p:sldId id="282" r:id="rId19"/>
    <p:sldId id="269" r:id="rId20"/>
    <p:sldId id="278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08" d="100"/>
          <a:sy n="108" d="100"/>
        </p:scale>
        <p:origin x="1710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FD7CA3-0CEB-4F78-89C3-2F40329199F2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865AC-E89E-45C4-9111-E9D1A24D57E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32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865AC-E89E-45C4-9111-E9D1A24D57E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963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17.03.2022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006B46-CD62-4EAF-9D54-1D3252D14C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988982"/>
          </a:xfrm>
        </p:spPr>
        <p:txBody>
          <a:bodyPr>
            <a:noAutofit/>
          </a:bodyPr>
          <a:lstStyle/>
          <a:p>
            <a:r>
              <a:rPr lang="ru-RU" sz="9600" dirty="0"/>
              <a:t>Доброе утро!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85694A-0E97-4780-B686-2BD5901463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31640" y="548680"/>
            <a:ext cx="7507560" cy="187220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s://ds03.infourok.ru/uploads/ex/0f6b/0001e42a-eec32895/hello_html_m7ea606b9.gif">
            <a:extLst>
              <a:ext uri="{FF2B5EF4-FFF2-40B4-BE49-F238E27FC236}">
                <a16:creationId xmlns:a16="http://schemas.microsoft.com/office/drawing/2014/main" id="{908AFA7B-3576-44AD-AFF8-2FA694C99774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537662"/>
            <a:ext cx="4770412" cy="31636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6894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err="1"/>
              <a:t>физминутка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err="1"/>
              <a:t>физминутка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9579">
            <a:off x="227900" y="1791622"/>
            <a:ext cx="4179591" cy="2693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716016" y="352517"/>
            <a:ext cx="4032448" cy="6188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Раз – подняться, подтянуться.</a:t>
            </a:r>
            <a:endParaRPr lang="ru-RU" sz="2000" b="1" dirty="0">
              <a:latin typeface="Cambria"/>
              <a:ea typeface="Cambria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Два – слегка назад прогнуться.</a:t>
            </a:r>
            <a:endParaRPr lang="ru-RU" sz="2000" b="1" dirty="0">
              <a:latin typeface="Cambria"/>
              <a:ea typeface="Cambria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Три – присесть.</a:t>
            </a:r>
            <a:endParaRPr lang="ru-RU" sz="2000" b="1" dirty="0">
              <a:latin typeface="Cambria"/>
              <a:ea typeface="Cambria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Четыре – встать и руками помахать.</a:t>
            </a:r>
            <a:endParaRPr lang="ru-RU" sz="2000" b="1" dirty="0">
              <a:latin typeface="Cambria"/>
              <a:ea typeface="Cambria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Пять – наклоны вправо, влево.</a:t>
            </a:r>
            <a:endParaRPr lang="ru-RU" sz="2000" b="1" dirty="0">
              <a:latin typeface="Cambria"/>
              <a:ea typeface="Cambria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Шесть – достать рукой колено.</a:t>
            </a:r>
            <a:endParaRPr lang="ru-RU" sz="2000" b="1" dirty="0">
              <a:latin typeface="Cambria"/>
              <a:ea typeface="Cambria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Семь – глазами поморгайте.</a:t>
            </a:r>
            <a:endParaRPr lang="ru-RU" sz="2000" b="1" dirty="0">
              <a:latin typeface="Cambria"/>
              <a:ea typeface="Cambria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Восемь – шею разминайте.</a:t>
            </a:r>
            <a:endParaRPr lang="ru-RU" sz="2000" b="1" dirty="0">
              <a:latin typeface="Cambria"/>
              <a:ea typeface="Cambria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Девять – ну-ка, повернитесь и друг другу улыбнитесь.</a:t>
            </a:r>
            <a:endParaRPr lang="ru-RU" sz="2000" b="1" dirty="0">
              <a:latin typeface="Cambria"/>
              <a:ea typeface="Cambria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r>
              <a:rPr lang="ru-RU" sz="2000" b="1" dirty="0">
                <a:latin typeface="Times New Roman"/>
                <a:ea typeface="Calibri"/>
                <a:cs typeface="Times New Roman"/>
              </a:rPr>
              <a:t>Десять – сели образцово, принялись за дело снова.</a:t>
            </a:r>
            <a:endParaRPr lang="ru-RU" sz="2000" b="1" dirty="0">
              <a:latin typeface="Cambria"/>
              <a:ea typeface="Cambria"/>
              <a:cs typeface="Times New Roman"/>
            </a:endParaRPr>
          </a:p>
          <a:p>
            <a:pPr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</a:pPr>
            <a:endParaRPr lang="ru-RU" sz="1200" dirty="0">
              <a:effectLst/>
              <a:latin typeface="Cambria"/>
              <a:ea typeface="Cambria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27373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498080" cy="158417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</a:t>
            </a:r>
            <a:r>
              <a:rPr lang="ru-RU" sz="2700" b="1" u="sng" dirty="0">
                <a:solidFill>
                  <a:schemeClr val="accent3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3 препятствие «Поставь на место Ь!»</a:t>
            </a:r>
            <a:br>
              <a:rPr lang="ru-RU" sz="2700" b="1" u="sng" dirty="0">
                <a:solidFill>
                  <a:schemeClr val="accent3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r>
              <a:rPr lang="ru-RU" sz="2200" b="1" dirty="0">
                <a:solidFill>
                  <a:schemeClr val="accent3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Задание: записать числительные словами, подчеркнуть орфограмму</a:t>
            </a:r>
            <a:r>
              <a:rPr lang="ru-RU" sz="22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2204864"/>
            <a:ext cx="7498080" cy="4043536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1.	7</a:t>
            </a:r>
          </a:p>
          <a:p>
            <a:r>
              <a:rPr lang="ru-RU" dirty="0"/>
              <a:t>2.	9</a:t>
            </a:r>
          </a:p>
          <a:p>
            <a:r>
              <a:rPr lang="ru-RU" dirty="0"/>
              <a:t>3.	20</a:t>
            </a:r>
          </a:p>
          <a:p>
            <a:r>
              <a:rPr lang="ru-RU" dirty="0"/>
              <a:t>4.	33</a:t>
            </a:r>
          </a:p>
          <a:p>
            <a:r>
              <a:rPr lang="ru-RU" dirty="0"/>
              <a:t>5.	58</a:t>
            </a:r>
          </a:p>
          <a:p>
            <a:r>
              <a:rPr lang="ru-RU" dirty="0"/>
              <a:t>6.	629</a:t>
            </a:r>
          </a:p>
          <a:p>
            <a:r>
              <a:rPr lang="ru-RU" dirty="0"/>
              <a:t>7.	700</a:t>
            </a:r>
          </a:p>
          <a:p>
            <a:r>
              <a:rPr lang="ru-RU" dirty="0"/>
              <a:t>8.	850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2632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Ключ </a:t>
            </a:r>
            <a:r>
              <a:rPr lang="ru-RU" sz="2000" b="1" dirty="0">
                <a:solidFill>
                  <a:srgbClr val="C32D2E">
                    <a:lumMod val="75000"/>
                  </a:srgbClr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«Мягкий знак на конце и середине числительных»:</a:t>
            </a:r>
            <a:br>
              <a:rPr lang="ru-RU" sz="2000" b="1" dirty="0">
                <a:solidFill>
                  <a:srgbClr val="C32D2E">
                    <a:lumMod val="75000"/>
                  </a:srgbClr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C32D2E">
                    <a:lumMod val="75000"/>
                  </a:srgbClr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  <a:t> 5ь-20ь, 30ь	5ь0 – 8ь0	5ь00 – 9ь00</a:t>
            </a:r>
            <a:br>
              <a:rPr lang="ru-RU" sz="2000" b="1" dirty="0">
                <a:solidFill>
                  <a:srgbClr val="C32D2E">
                    <a:lumMod val="75000"/>
                  </a:srgbClr>
                </a:solidFill>
                <a:effectLst/>
                <a:latin typeface="Times New Roman" panose="02020603050405020304" pitchFamily="18" charset="0"/>
                <a:ea typeface="Malgun Gothic" panose="020B0503020000020004" pitchFamily="34" charset="-127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dirty="0"/>
              <a:t>1.Сем</a:t>
            </a:r>
            <a:r>
              <a:rPr lang="ru-RU" b="1" dirty="0"/>
              <a:t>ь</a:t>
            </a:r>
          </a:p>
          <a:p>
            <a:pPr marL="82296" indent="0">
              <a:buNone/>
            </a:pPr>
            <a:r>
              <a:rPr lang="ru-RU" dirty="0"/>
              <a:t>2. Девят</a:t>
            </a:r>
            <a:r>
              <a:rPr lang="ru-RU" b="1" dirty="0"/>
              <a:t>ь</a:t>
            </a:r>
          </a:p>
          <a:p>
            <a:pPr marL="82296" indent="0">
              <a:buNone/>
            </a:pPr>
            <a:r>
              <a:rPr lang="ru-RU" dirty="0"/>
              <a:t>3. Двадцат</a:t>
            </a:r>
            <a:r>
              <a:rPr lang="ru-RU" b="1" dirty="0"/>
              <a:t>ь</a:t>
            </a:r>
            <a:r>
              <a:rPr lang="ru-RU" dirty="0"/>
              <a:t> </a:t>
            </a:r>
          </a:p>
          <a:p>
            <a:pPr marL="82296" indent="0">
              <a:buNone/>
            </a:pPr>
            <a:r>
              <a:rPr lang="ru-RU" dirty="0"/>
              <a:t>4. Тридцат</a:t>
            </a:r>
            <a:r>
              <a:rPr lang="ru-RU" b="1" dirty="0"/>
              <a:t>ь</a:t>
            </a:r>
            <a:r>
              <a:rPr lang="ru-RU" dirty="0"/>
              <a:t> три</a:t>
            </a:r>
          </a:p>
          <a:p>
            <a:pPr marL="82296" indent="0">
              <a:buNone/>
            </a:pPr>
            <a:r>
              <a:rPr lang="ru-RU" dirty="0"/>
              <a:t>5. Пят</a:t>
            </a:r>
            <a:r>
              <a:rPr lang="ru-RU" b="1" dirty="0"/>
              <a:t>ь</a:t>
            </a:r>
            <a:r>
              <a:rPr lang="ru-RU" dirty="0"/>
              <a:t>десят восем</a:t>
            </a:r>
            <a:r>
              <a:rPr lang="ru-RU" b="1" dirty="0"/>
              <a:t>ь</a:t>
            </a:r>
          </a:p>
          <a:p>
            <a:pPr marL="82296" indent="0">
              <a:buNone/>
            </a:pPr>
            <a:r>
              <a:rPr lang="ru-RU" dirty="0"/>
              <a:t>6. Шест</a:t>
            </a:r>
            <a:r>
              <a:rPr lang="ru-RU" b="1" dirty="0"/>
              <a:t>ь</a:t>
            </a:r>
            <a:r>
              <a:rPr lang="ru-RU" dirty="0"/>
              <a:t>сот двадцат</a:t>
            </a:r>
            <a:r>
              <a:rPr lang="ru-RU" b="1" dirty="0"/>
              <a:t>ь</a:t>
            </a:r>
            <a:r>
              <a:rPr lang="ru-RU" dirty="0"/>
              <a:t> девят</a:t>
            </a:r>
            <a:r>
              <a:rPr lang="ru-RU" b="1" dirty="0"/>
              <a:t>ь</a:t>
            </a:r>
          </a:p>
          <a:p>
            <a:pPr marL="82296" indent="0">
              <a:buNone/>
            </a:pPr>
            <a:r>
              <a:rPr lang="ru-RU" dirty="0"/>
              <a:t>7. Сем</a:t>
            </a:r>
            <a:r>
              <a:rPr lang="ru-RU" b="1" dirty="0"/>
              <a:t>ь</a:t>
            </a:r>
            <a:r>
              <a:rPr lang="ru-RU" dirty="0"/>
              <a:t>сот</a:t>
            </a:r>
          </a:p>
          <a:p>
            <a:pPr marL="82296" indent="0">
              <a:buNone/>
            </a:pPr>
            <a:r>
              <a:rPr lang="ru-RU" dirty="0"/>
              <a:t>8. Восем</a:t>
            </a:r>
            <a:r>
              <a:rPr lang="ru-RU" b="1" dirty="0"/>
              <a:t>ь</a:t>
            </a:r>
            <a:r>
              <a:rPr lang="ru-RU" dirty="0"/>
              <a:t>сот пят</a:t>
            </a:r>
            <a:r>
              <a:rPr lang="ru-RU" b="1" dirty="0"/>
              <a:t>ь</a:t>
            </a:r>
            <a:r>
              <a:rPr lang="ru-RU" dirty="0"/>
              <a:t>десят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50206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4 препятствие  «Исправь ошибку»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/>
              <a:t>Задание:</a:t>
            </a:r>
            <a:r>
              <a:rPr lang="ru-RU" b="1" u="sng" dirty="0" err="1"/>
              <a:t>исправить</a:t>
            </a:r>
            <a:r>
              <a:rPr lang="ru-RU" b="1" u="sng" dirty="0"/>
              <a:t> грамматическую ошибку в предложениях, записать верный вариант.</a:t>
            </a:r>
            <a:endParaRPr lang="ru-RU" dirty="0"/>
          </a:p>
          <a:p>
            <a:pPr lvl="0"/>
            <a:r>
              <a:rPr lang="ru-RU" dirty="0"/>
              <a:t>Мы ехали пятеро дней.</a:t>
            </a:r>
          </a:p>
          <a:p>
            <a:pPr lvl="0"/>
            <a:r>
              <a:rPr lang="ru-RU" dirty="0"/>
              <a:t>У меня есть двое подруг.</a:t>
            </a:r>
          </a:p>
          <a:p>
            <a:pPr lvl="0"/>
            <a:r>
              <a:rPr lang="ru-RU" dirty="0"/>
              <a:t>Три сани стоят у ворот.</a:t>
            </a:r>
          </a:p>
          <a:p>
            <a:pPr lvl="0"/>
            <a:r>
              <a:rPr lang="ru-RU" dirty="0"/>
              <a:t>Ребята обоими руками держались за канат.</a:t>
            </a:r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45788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ключ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Мы ехали </a:t>
            </a:r>
            <a:r>
              <a:rPr lang="ru-RU" b="1" dirty="0"/>
              <a:t>пять</a:t>
            </a:r>
            <a:r>
              <a:rPr lang="ru-RU" dirty="0"/>
              <a:t> дней.</a:t>
            </a:r>
          </a:p>
          <a:p>
            <a:pPr lvl="0"/>
            <a:r>
              <a:rPr lang="ru-RU" dirty="0"/>
              <a:t>У меня есть </a:t>
            </a:r>
            <a:r>
              <a:rPr lang="ru-RU" b="1" dirty="0"/>
              <a:t>две</a:t>
            </a:r>
            <a:r>
              <a:rPr lang="ru-RU" dirty="0"/>
              <a:t> подруги.</a:t>
            </a:r>
          </a:p>
          <a:p>
            <a:pPr lvl="0"/>
            <a:r>
              <a:rPr lang="ru-RU" b="1" dirty="0"/>
              <a:t>Трое</a:t>
            </a:r>
            <a:r>
              <a:rPr lang="ru-RU" dirty="0"/>
              <a:t> саней стоят у ворот.</a:t>
            </a:r>
          </a:p>
          <a:p>
            <a:pPr lvl="0"/>
            <a:r>
              <a:rPr lang="ru-RU" dirty="0"/>
              <a:t>Ребята </a:t>
            </a:r>
            <a:r>
              <a:rPr lang="ru-RU" b="1" dirty="0"/>
              <a:t>обеими</a:t>
            </a:r>
            <a:r>
              <a:rPr lang="ru-RU" dirty="0"/>
              <a:t> руками держались за канат.</a:t>
            </a:r>
          </a:p>
        </p:txBody>
      </p:sp>
    </p:spTree>
    <p:extLst>
      <p:ext uri="{BB962C8B-B14F-4D97-AF65-F5344CB8AC3E}">
        <p14:creationId xmlns:p14="http://schemas.microsoft.com/office/powerpoint/2010/main" val="30505877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60648"/>
            <a:ext cx="7498080" cy="15121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/>
              <a:t>5 препятствие «Числительные в произведениях»</a:t>
            </a:r>
            <a:br>
              <a:rPr lang="ru-RU" sz="3600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268760"/>
            <a:ext cx="7498080" cy="497964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800" b="1" u="sng" dirty="0"/>
              <a:t>Задание:</a:t>
            </a:r>
            <a:r>
              <a:rPr lang="ru-RU" sz="2800" u="sng" dirty="0"/>
              <a:t> вспомнить произведения, в которых упоминаются числительные.</a:t>
            </a:r>
            <a:endParaRPr lang="ru-RU" sz="2800" dirty="0"/>
          </a:p>
          <a:p>
            <a:pPr marL="82296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7292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6 препятствие «Выполни тест»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84784"/>
            <a:ext cx="6302129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6276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ключ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1. 3</a:t>
            </a:r>
          </a:p>
          <a:p>
            <a:r>
              <a:rPr lang="ru-RU" dirty="0"/>
              <a:t>2.3</a:t>
            </a:r>
          </a:p>
          <a:p>
            <a:r>
              <a:rPr lang="ru-RU" dirty="0"/>
              <a:t>3. 4</a:t>
            </a:r>
          </a:p>
          <a:p>
            <a:r>
              <a:rPr lang="ru-RU" dirty="0"/>
              <a:t>4. 2</a:t>
            </a:r>
          </a:p>
          <a:p>
            <a:r>
              <a:rPr lang="ru-RU" dirty="0"/>
              <a:t>5. 4</a:t>
            </a:r>
          </a:p>
          <a:p>
            <a:r>
              <a:rPr lang="ru-RU" dirty="0"/>
              <a:t>6. 2</a:t>
            </a:r>
          </a:p>
          <a:p>
            <a:r>
              <a:rPr lang="ru-RU" dirty="0"/>
              <a:t>7. 4</a:t>
            </a:r>
          </a:p>
        </p:txBody>
      </p:sp>
    </p:spTree>
    <p:extLst>
      <p:ext uri="{BB962C8B-B14F-4D97-AF65-F5344CB8AC3E}">
        <p14:creationId xmlns:p14="http://schemas.microsoft.com/office/powerpoint/2010/main" val="38102720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«Составь </a:t>
            </a:r>
            <a:r>
              <a:rPr lang="ru-RU" dirty="0" err="1"/>
              <a:t>синквейн</a:t>
            </a:r>
            <a:r>
              <a:rPr lang="ru-RU" dirty="0"/>
              <a:t>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</a:t>
            </a:r>
          </a:p>
          <a:p>
            <a:r>
              <a:rPr lang="ru-RU" dirty="0"/>
              <a:t>2.</a:t>
            </a:r>
          </a:p>
          <a:p>
            <a:r>
              <a:rPr lang="ru-RU" dirty="0"/>
              <a:t>3.</a:t>
            </a:r>
          </a:p>
          <a:p>
            <a:r>
              <a:rPr lang="ru-RU" dirty="0"/>
              <a:t>4. </a:t>
            </a:r>
          </a:p>
          <a:p>
            <a:r>
              <a:rPr lang="ru-RU" dirty="0"/>
              <a:t>5.</a:t>
            </a:r>
          </a:p>
        </p:txBody>
      </p:sp>
    </p:spTree>
    <p:extLst>
      <p:ext uri="{BB962C8B-B14F-4D97-AF65-F5344CB8AC3E}">
        <p14:creationId xmlns:p14="http://schemas.microsoft.com/office/powerpoint/2010/main" val="32331211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lnSpc>
                <a:spcPct val="115000"/>
              </a:lnSpc>
            </a:pPr>
            <a:r>
              <a:rPr lang="ru-RU" altLang="ru-RU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Числительные</a:t>
            </a:r>
            <a:endParaRPr lang="ru-RU" altLang="ru-RU" sz="2400" b="1" dirty="0">
              <a:solidFill>
                <a:srgbClr val="7030A0"/>
              </a:solidFill>
              <a:latin typeface="Comic Sans MS" pitchFamily="66" charset="0"/>
              <a:ea typeface="Calibri" pitchFamily="34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</a:pPr>
            <a:r>
              <a:rPr lang="ru-RU" altLang="ru-RU" b="1" dirty="0">
                <a:solidFill>
                  <a:srgbClr val="C00000"/>
                </a:solidFill>
                <a:latin typeface="Comic Sans MS" pitchFamily="66" charset="0"/>
                <a:cs typeface="Times New Roman" pitchFamily="18" charset="0"/>
              </a:rPr>
              <a:t>Количественные и порядковые.</a:t>
            </a:r>
            <a:endParaRPr lang="ru-RU" altLang="ru-RU" sz="2400" b="1" dirty="0">
              <a:solidFill>
                <a:srgbClr val="C00000"/>
              </a:solidFill>
              <a:latin typeface="Comic Sans MS" pitchFamily="66" charset="0"/>
              <a:ea typeface="Calibri" pitchFamily="34" charset="0"/>
              <a:cs typeface="Calibri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ru-RU" altLang="ru-RU" b="1" dirty="0">
                <a:solidFill>
                  <a:srgbClr val="002060"/>
                </a:solidFill>
                <a:latin typeface="Comic Sans MS" pitchFamily="66" charset="0"/>
                <a:cs typeface="Times New Roman" pitchFamily="18" charset="0"/>
              </a:rPr>
              <a:t>Перечисляют, отвечают и обозначают (число).</a:t>
            </a:r>
            <a:endParaRPr lang="ru-RU" altLang="ru-RU" sz="2400" b="1" dirty="0">
              <a:solidFill>
                <a:srgbClr val="002060"/>
              </a:solidFill>
              <a:latin typeface="Comic Sans MS" pitchFamily="66" charset="0"/>
              <a:ea typeface="Calibri" pitchFamily="34" charset="0"/>
              <a:cs typeface="Calibri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ru-RU" altLang="ru-RU" b="1" dirty="0">
                <a:solidFill>
                  <a:srgbClr val="00B0F0"/>
                </a:solidFill>
                <a:latin typeface="Comic Sans MS" pitchFamily="66" charset="0"/>
                <a:cs typeface="Times New Roman" pitchFamily="18" charset="0"/>
              </a:rPr>
              <a:t>Можно записать цифрами и словами.</a:t>
            </a:r>
            <a:endParaRPr lang="ru-RU" altLang="ru-RU" sz="2400" b="1" dirty="0">
              <a:solidFill>
                <a:srgbClr val="00B0F0"/>
              </a:solidFill>
              <a:latin typeface="Comic Sans MS" pitchFamily="66" charset="0"/>
              <a:ea typeface="Calibri" pitchFamily="34" charset="0"/>
              <a:cs typeface="Calibri" pitchFamily="34" charset="0"/>
            </a:endParaRPr>
          </a:p>
          <a:p>
            <a:pPr algn="ctr">
              <a:lnSpc>
                <a:spcPct val="115000"/>
              </a:lnSpc>
            </a:pPr>
            <a:r>
              <a:rPr lang="ru-RU" altLang="ru-RU" b="1" dirty="0">
                <a:solidFill>
                  <a:srgbClr val="FF0000"/>
                </a:solidFill>
                <a:latin typeface="Comic Sans MS" pitchFamily="66" charset="0"/>
                <a:cs typeface="Times New Roman" pitchFamily="18" charset="0"/>
              </a:rPr>
              <a:t>Точность.</a:t>
            </a:r>
            <a:endParaRPr lang="ru-RU" altLang="ru-RU" sz="2400" b="1" dirty="0">
              <a:solidFill>
                <a:srgbClr val="FF0000"/>
              </a:solidFill>
              <a:latin typeface="Comic Sans MS" pitchFamily="66" charset="0"/>
              <a:ea typeface="Calibri" pitchFamily="34" charset="0"/>
              <a:cs typeface="Calibri" pitchFamily="34" charset="0"/>
            </a:endParaRPr>
          </a:p>
          <a:p>
            <a:pPr marL="82296" indent="0">
              <a:buNone/>
            </a:pPr>
            <a:r>
              <a:rPr lang="ru-RU" altLang="ru-RU" b="1" dirty="0">
                <a:solidFill>
                  <a:srgbClr val="7030A0"/>
                </a:solidFill>
                <a:latin typeface="Comic Sans MS" pitchFamily="66" charset="0"/>
                <a:cs typeface="Times New Roman" pitchFamily="18" charset="0"/>
              </a:rPr>
              <a:t> </a:t>
            </a:r>
            <a:endParaRPr lang="ru-RU" altLang="ru-RU" sz="2800" b="1" dirty="0">
              <a:solidFill>
                <a:srgbClr val="7030A0"/>
              </a:solidFill>
              <a:latin typeface="Comic Sans MS" pitchFamily="66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4948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692696"/>
            <a:ext cx="6765376" cy="5040560"/>
          </a:xfrm>
        </p:spPr>
        <p:txBody>
          <a:bodyPr numCol="2">
            <a:normAutofit/>
          </a:bodyPr>
          <a:lstStyle/>
          <a:p>
            <a:pPr algn="l"/>
            <a:r>
              <a:rPr lang="ru-RU" sz="4400" dirty="0"/>
              <a:t>ЭЛЕК3К </a:t>
            </a:r>
            <a:br>
              <a:rPr lang="ru-RU" sz="4400" dirty="0"/>
            </a:br>
            <a:r>
              <a:rPr lang="ru-RU" sz="4400" dirty="0"/>
              <a:t>СМОР1А </a:t>
            </a:r>
            <a:br>
              <a:rPr lang="ru-RU" sz="4400" dirty="0"/>
            </a:br>
            <a:r>
              <a:rPr lang="ru-RU" sz="4400" dirty="0"/>
              <a:t> ПО2Л </a:t>
            </a:r>
            <a:br>
              <a:rPr lang="ru-RU" sz="4400" dirty="0"/>
            </a:br>
            <a:r>
              <a:rPr lang="ru-RU" sz="4400" dirty="0"/>
              <a:t>100Л </a:t>
            </a:r>
            <a:br>
              <a:rPr lang="ru-RU" sz="4400" dirty="0"/>
            </a:br>
            <a:r>
              <a:rPr lang="ru-RU" sz="4400" dirty="0"/>
              <a:t>ВИ3НА</a:t>
            </a:r>
            <a:br>
              <a:rPr lang="ru-RU" sz="4400" dirty="0"/>
            </a:br>
            <a:r>
              <a:rPr lang="ru-RU" sz="4400" dirty="0"/>
              <a:t> ПА3ОТ </a:t>
            </a:r>
            <a:br>
              <a:rPr lang="ru-RU" sz="4400" dirty="0"/>
            </a:br>
            <a:r>
              <a:rPr lang="ru-RU" sz="4400" dirty="0"/>
              <a:t>О5 </a:t>
            </a:r>
            <a:br>
              <a:rPr lang="ru-RU" sz="4400" dirty="0"/>
            </a:br>
            <a:r>
              <a:rPr lang="ru-RU" sz="4400" dirty="0"/>
              <a:t>100РОНА </a:t>
            </a:r>
            <a:br>
              <a:rPr lang="ru-RU" sz="4400" dirty="0"/>
            </a:br>
            <a:r>
              <a:rPr lang="ru-RU" sz="4400" dirty="0"/>
              <a:t>100ЯНКА ПИ100ЛЕТ </a:t>
            </a:r>
            <a:br>
              <a:rPr lang="ru-RU" sz="4400" dirty="0"/>
            </a:br>
            <a:r>
              <a:rPr lang="ru-RU" sz="4400" dirty="0"/>
              <a:t>7Я </a:t>
            </a:r>
            <a:br>
              <a:rPr lang="ru-RU" sz="4400" dirty="0"/>
            </a:br>
            <a:r>
              <a:rPr lang="ru-RU" sz="4400" dirty="0"/>
              <a:t> 100П </a:t>
            </a:r>
            <a:br>
              <a:rPr lang="ru-RU" sz="4400" dirty="0"/>
            </a:br>
            <a:r>
              <a:rPr lang="ru-RU" sz="4400" dirty="0"/>
              <a:t>100Н </a:t>
            </a:r>
            <a:br>
              <a:rPr lang="ru-RU" sz="4400" dirty="0"/>
            </a:br>
            <a:r>
              <a:rPr lang="ru-RU" sz="4400" dirty="0"/>
              <a:t> 40А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6021288"/>
            <a:ext cx="7992560" cy="360040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3678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Закончите фразу: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1.Сегодня на уроке я повторил…</a:t>
            </a:r>
          </a:p>
          <a:p>
            <a:r>
              <a:rPr lang="ru-RU" dirty="0"/>
              <a:t>2.Урок помог мне… </a:t>
            </a:r>
          </a:p>
          <a:p>
            <a:r>
              <a:rPr lang="ru-RU" dirty="0"/>
              <a:t>3.Я испытал затруднение…</a:t>
            </a:r>
          </a:p>
        </p:txBody>
      </p:sp>
    </p:spTree>
    <p:extLst>
      <p:ext uri="{BB962C8B-B14F-4D97-AF65-F5344CB8AC3E}">
        <p14:creationId xmlns:p14="http://schemas.microsoft.com/office/powerpoint/2010/main" val="3232338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Повышенный уровень:</a:t>
            </a:r>
            <a:r>
              <a:rPr lang="ru-RU" dirty="0"/>
              <a:t>  упр. 430 - составить сложный план по  теме  «Имя числительное как часть речи».</a:t>
            </a:r>
          </a:p>
          <a:p>
            <a:r>
              <a:rPr lang="ru-RU" b="1" dirty="0"/>
              <a:t>Базовый уровень:</a:t>
            </a:r>
            <a:r>
              <a:rPr lang="ru-RU" dirty="0"/>
              <a:t> упражнение  431, списать третий абзац, заменяя числа словами.</a:t>
            </a:r>
          </a:p>
        </p:txBody>
      </p:sp>
    </p:spTree>
    <p:extLst>
      <p:ext uri="{BB962C8B-B14F-4D97-AF65-F5344CB8AC3E}">
        <p14:creationId xmlns:p14="http://schemas.microsoft.com/office/powerpoint/2010/main" val="1853464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/>
              <a:t>Квест</a:t>
            </a:r>
            <a:r>
              <a:rPr lang="ru-RU" dirty="0"/>
              <a:t> (</a:t>
            </a:r>
            <a:r>
              <a:rPr lang="ru-RU" dirty="0" err="1"/>
              <a:t>англ</a:t>
            </a:r>
            <a:r>
              <a:rPr lang="ru-RU" dirty="0"/>
              <a:t>). - поиск, предмет поисков, поиск приключений. </a:t>
            </a:r>
          </a:p>
          <a:p>
            <a:r>
              <a:rPr lang="ru-RU" dirty="0"/>
              <a:t>В мифологии и литературе понятие «</a:t>
            </a:r>
            <a:r>
              <a:rPr lang="ru-RU" dirty="0" err="1"/>
              <a:t>квест</a:t>
            </a:r>
            <a:r>
              <a:rPr lang="ru-RU" dirty="0"/>
              <a:t>» изначально обозначало один из способов построения сюжета - путешествие персонажей к определенной цели через преодоление трудностей.</a:t>
            </a:r>
          </a:p>
        </p:txBody>
      </p:sp>
    </p:spTree>
    <p:extLst>
      <p:ext uri="{BB962C8B-B14F-4D97-AF65-F5344CB8AC3E}">
        <p14:creationId xmlns:p14="http://schemas.microsoft.com/office/powerpoint/2010/main" val="8513410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dirty="0"/>
              <a:t>Семнадцатое марта.</a:t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</a:rPr>
              <a:t>Повторение и обобщение</a:t>
            </a:r>
          </a:p>
          <a:p>
            <a:pPr marL="82296" indent="0" algn="ctr">
              <a:buNone/>
            </a:pP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</a:rPr>
              <a:t>изученного</a:t>
            </a:r>
          </a:p>
          <a:p>
            <a:pPr marL="82296" indent="0" algn="ctr">
              <a:buNone/>
            </a:pP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</a:rPr>
              <a:t>по теме </a:t>
            </a:r>
          </a:p>
          <a:p>
            <a:pPr marL="82296" indent="0" algn="ctr">
              <a:buNone/>
            </a:pPr>
            <a:r>
              <a:rPr lang="ru-RU" sz="4800" b="1" i="1" dirty="0">
                <a:solidFill>
                  <a:schemeClr val="accent3">
                    <a:lumMod val="75000"/>
                  </a:schemeClr>
                </a:solidFill>
              </a:rPr>
              <a:t>«Имя числительное»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4797152"/>
            <a:ext cx="3384376" cy="169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864256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Мозговой штурм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82296" indent="0">
              <a:buNone/>
            </a:pPr>
            <a:r>
              <a:rPr lang="ru-RU" sz="5400" dirty="0"/>
              <a:t>????????????????????????</a:t>
            </a:r>
          </a:p>
        </p:txBody>
      </p:sp>
    </p:spTree>
    <p:extLst>
      <p:ext uri="{BB962C8B-B14F-4D97-AF65-F5344CB8AC3E}">
        <p14:creationId xmlns:p14="http://schemas.microsoft.com/office/powerpoint/2010/main" val="299243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49808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u="sng" dirty="0">
                <a:effectLst/>
              </a:rPr>
              <a:t>1 препятствие «Определи разряд»</a:t>
            </a:r>
            <a:br>
              <a:rPr lang="ru-RU" sz="3200" b="1" u="sng" dirty="0">
                <a:effectLst/>
              </a:rPr>
            </a:br>
            <a:r>
              <a:rPr lang="ru-RU" sz="2700" b="1" u="sng" dirty="0">
                <a:effectLst/>
              </a:rPr>
              <a:t>Задание: </a:t>
            </a:r>
            <a:r>
              <a:rPr lang="ru-RU" sz="2700" b="1" dirty="0">
                <a:effectLst/>
              </a:rPr>
              <a:t>распределить числительные по разрядам</a:t>
            </a: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numCol="2">
            <a:normAutofit fontScale="55000" lnSpcReduction="20000"/>
          </a:bodyPr>
          <a:lstStyle/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семь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трое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три пятых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двое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сорок пять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тридцать седьмой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десятеро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две седьмых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сто пятый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пятнадцатый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второй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восемьсот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семнадцатый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пятимиллионный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одна девятая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шестисотый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десятый</a:t>
            </a:r>
          </a:p>
          <a:p>
            <a:pPr marL="82296" indent="0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ru-RU" sz="3600" b="1" dirty="0">
                <a:solidFill>
                  <a:schemeClr val="accent3">
                    <a:lumMod val="75000"/>
                  </a:schemeClr>
                </a:solidFill>
                <a:latin typeface="Times New Roman"/>
                <a:ea typeface="Times New Roman"/>
                <a:cs typeface="Times New Roman"/>
              </a:rPr>
              <a:t>двести сорок второй</a:t>
            </a:r>
          </a:p>
        </p:txBody>
      </p:sp>
    </p:spTree>
    <p:extLst>
      <p:ext uri="{BB962C8B-B14F-4D97-AF65-F5344CB8AC3E}">
        <p14:creationId xmlns:p14="http://schemas.microsoft.com/office/powerpoint/2010/main" val="13694963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763950"/>
          </a:xfrm>
        </p:spPr>
        <p:txBody>
          <a:bodyPr/>
          <a:lstStyle/>
          <a:p>
            <a:r>
              <a:rPr lang="ru-RU" dirty="0"/>
              <a:t>ключ</a:t>
            </a:r>
            <a:br>
              <a:rPr lang="ru-RU" dirty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824850095"/>
              </p:ext>
            </p:extLst>
          </p:nvPr>
        </p:nvGraphicFramePr>
        <p:xfrm>
          <a:off x="395536" y="946532"/>
          <a:ext cx="8147248" cy="526107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4076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0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53834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Количественные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/>
                        <a:t>Порядковые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3875">
                <a:tc>
                  <a:txBody>
                    <a:bodyPr/>
                    <a:lstStyle/>
                    <a:p>
                      <a:r>
                        <a:rPr lang="ru-RU" sz="2800" dirty="0"/>
                        <a:t>Семь(ц)</a:t>
                      </a:r>
                    </a:p>
                    <a:p>
                      <a:r>
                        <a:rPr lang="ru-RU" sz="2800" dirty="0"/>
                        <a:t>Трое (с)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Тридцать седьмой</a:t>
                      </a:r>
                    </a:p>
                    <a:p>
                      <a:r>
                        <a:rPr lang="ru-RU" sz="2800" dirty="0"/>
                        <a:t>Сто пятый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03624">
                <a:tc>
                  <a:txBody>
                    <a:bodyPr/>
                    <a:lstStyle/>
                    <a:p>
                      <a:r>
                        <a:rPr lang="ru-RU" sz="2800" dirty="0"/>
                        <a:t>Три пятых(д)</a:t>
                      </a:r>
                    </a:p>
                    <a:p>
                      <a:r>
                        <a:rPr lang="ru-RU" sz="2800" dirty="0"/>
                        <a:t>Двое</a:t>
                      </a:r>
                      <a:r>
                        <a:rPr lang="ru-RU" sz="2800" baseline="0" dirty="0"/>
                        <a:t> (с)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Пятнадцатый</a:t>
                      </a:r>
                    </a:p>
                    <a:p>
                      <a:r>
                        <a:rPr lang="ru-RU" sz="2800" dirty="0"/>
                        <a:t>Второй 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03624">
                <a:tc>
                  <a:txBody>
                    <a:bodyPr/>
                    <a:lstStyle/>
                    <a:p>
                      <a:r>
                        <a:rPr lang="ru-RU" sz="2800" dirty="0"/>
                        <a:t>Сорок пять(ц)</a:t>
                      </a:r>
                    </a:p>
                    <a:p>
                      <a:r>
                        <a:rPr lang="ru-RU" sz="2800" dirty="0"/>
                        <a:t>Десятеро (с)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Семнадцатый </a:t>
                      </a:r>
                    </a:p>
                    <a:p>
                      <a:r>
                        <a:rPr lang="ru-RU" sz="2800" dirty="0"/>
                        <a:t>Пятимиллионный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19800">
                <a:tc>
                  <a:txBody>
                    <a:bodyPr/>
                    <a:lstStyle/>
                    <a:p>
                      <a:r>
                        <a:rPr lang="ru-RU" sz="2800" dirty="0"/>
                        <a:t>Две седьмых(д)</a:t>
                      </a:r>
                    </a:p>
                    <a:p>
                      <a:r>
                        <a:rPr lang="ru-RU" sz="2800" dirty="0"/>
                        <a:t>Восемьсот (ц)</a:t>
                      </a:r>
                    </a:p>
                    <a:p>
                      <a:r>
                        <a:rPr lang="ru-RU" sz="2800" dirty="0"/>
                        <a:t>Одна десятая(д)</a:t>
                      </a:r>
                    </a:p>
                    <a:p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Шестисотый</a:t>
                      </a:r>
                    </a:p>
                    <a:p>
                      <a:r>
                        <a:rPr lang="ru-RU" sz="2800" dirty="0"/>
                        <a:t>Десятый </a:t>
                      </a:r>
                    </a:p>
                    <a:p>
                      <a:r>
                        <a:rPr lang="ru-RU" sz="2800" dirty="0"/>
                        <a:t>Двести сорок четвёртый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1431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2 препятствие «Найди лишнее»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47800"/>
            <a:ext cx="8460432" cy="4800600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u="sng" dirty="0">
                <a:latin typeface="Times New Roman"/>
                <a:ea typeface="Times New Roman"/>
              </a:rPr>
              <a:t>Задание: </a:t>
            </a:r>
            <a:r>
              <a:rPr lang="ru-RU" sz="2800" dirty="0">
                <a:latin typeface="Times New Roman"/>
                <a:ea typeface="Times New Roman"/>
              </a:rPr>
              <a:t>найти лишнее слово, выписать, определить часть речи.</a:t>
            </a:r>
            <a:endParaRPr lang="ru-RU" sz="2800" dirty="0">
              <a:latin typeface="Times New Roman"/>
              <a:ea typeface="Calibri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1. Два, удвоить, двенадцать, одна вторая</a:t>
            </a:r>
            <a:endParaRPr lang="ru-RU" sz="2800" dirty="0">
              <a:latin typeface="Times New Roman"/>
              <a:ea typeface="Calibri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2. Пятьсот, пятёрка, пятый, пятимиллионный</a:t>
            </a:r>
            <a:endParaRPr lang="ru-RU" sz="2800" dirty="0">
              <a:latin typeface="Times New Roman"/>
              <a:ea typeface="Times New Roman"/>
            </a:endParaRPr>
          </a:p>
          <a:p>
            <a:pPr marL="0" lv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</a:rPr>
              <a:t>3. Три, трое, тройной, третий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21328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ключ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1. удвоить (что сделать?-глагол)</a:t>
            </a:r>
          </a:p>
          <a:p>
            <a:r>
              <a:rPr lang="ru-RU" dirty="0"/>
              <a:t>2. пятерка (что? -существительное)</a:t>
            </a:r>
          </a:p>
          <a:p>
            <a:r>
              <a:rPr lang="ru-RU" dirty="0"/>
              <a:t>3. тройной (какой?-прилагательное)</a:t>
            </a:r>
          </a:p>
        </p:txBody>
      </p:sp>
    </p:spTree>
    <p:extLst>
      <p:ext uri="{BB962C8B-B14F-4D97-AF65-F5344CB8AC3E}">
        <p14:creationId xmlns:p14="http://schemas.microsoft.com/office/powerpoint/2010/main" val="25662032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1808</TotalTime>
  <Words>636</Words>
  <Application>Microsoft Office PowerPoint</Application>
  <PresentationFormat>Экран (4:3)</PresentationFormat>
  <Paragraphs>132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Malgun Gothic</vt:lpstr>
      <vt:lpstr>Calibri</vt:lpstr>
      <vt:lpstr>Cambria</vt:lpstr>
      <vt:lpstr>Comic Sans MS</vt:lpstr>
      <vt:lpstr>Corbel</vt:lpstr>
      <vt:lpstr>Gill Sans MT</vt:lpstr>
      <vt:lpstr>Times New Roman</vt:lpstr>
      <vt:lpstr>Verdana</vt:lpstr>
      <vt:lpstr>Wingdings 2</vt:lpstr>
      <vt:lpstr>Солнцестояние</vt:lpstr>
      <vt:lpstr>Доброе утро!</vt:lpstr>
      <vt:lpstr>ЭЛЕК3К  СМОР1А   ПО2Л  100Л  ВИ3НА  ПА3ОТ  О5  100РОНА  100ЯНКА ПИ100ЛЕТ  7Я   100П  100Н   40А</vt:lpstr>
      <vt:lpstr>Презентация PowerPoint</vt:lpstr>
      <vt:lpstr>Семнадцатое марта. </vt:lpstr>
      <vt:lpstr>Мозговой штурм</vt:lpstr>
      <vt:lpstr>1 препятствие «Определи разряд» Задание: распределить числительные по разрядам</vt:lpstr>
      <vt:lpstr>ключ </vt:lpstr>
      <vt:lpstr>2 препятствие «Найди лишнее»</vt:lpstr>
      <vt:lpstr>ключ</vt:lpstr>
      <vt:lpstr>физминутка</vt:lpstr>
      <vt:lpstr> 3 препятствие «Поставь на место Ь!» Задание: записать числительные словами, подчеркнуть орфограмму.</vt:lpstr>
      <vt:lpstr>Ключ  «Мягкий знак на конце и середине числительных»:  5ь-20ь, 30ь 5ь0 – 8ь0 5ь00 – 9ь00 </vt:lpstr>
      <vt:lpstr>4 препятствие  «Исправь ошибку» </vt:lpstr>
      <vt:lpstr>ключ</vt:lpstr>
      <vt:lpstr>5 препятствие «Числительные в произведениях» </vt:lpstr>
      <vt:lpstr>6 препятствие «Выполни тест»</vt:lpstr>
      <vt:lpstr>ключ</vt:lpstr>
      <vt:lpstr>«Составь синквейн»</vt:lpstr>
      <vt:lpstr>Презентация PowerPoint</vt:lpstr>
      <vt:lpstr>Закончите фразу: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ЭЛЕК3К  СМОР1А   ПО2Л  100Л  ВИ3НА  ПА3ОТ  О5  100РОНА  100ЯНКА ПИ100ЛЕТ  7Я   100П  100Н   40А</dc:title>
  <dc:creator>Сергей</dc:creator>
  <cp:lastModifiedBy>Кабинет 1</cp:lastModifiedBy>
  <cp:revision>43</cp:revision>
  <dcterms:created xsi:type="dcterms:W3CDTF">2022-03-13T14:49:55Z</dcterms:created>
  <dcterms:modified xsi:type="dcterms:W3CDTF">2022-03-17T07:15:59Z</dcterms:modified>
</cp:coreProperties>
</file>