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0" r:id="rId1"/>
  </p:sldMasterIdLst>
  <p:notesMasterIdLst>
    <p:notesMasterId r:id="rId23"/>
  </p:notesMasterIdLst>
  <p:sldIdLst>
    <p:sldId id="256" r:id="rId2"/>
    <p:sldId id="287" r:id="rId3"/>
    <p:sldId id="275" r:id="rId4"/>
    <p:sldId id="274" r:id="rId5"/>
    <p:sldId id="298" r:id="rId6"/>
    <p:sldId id="281" r:id="rId7"/>
    <p:sldId id="277" r:id="rId8"/>
    <p:sldId id="279" r:id="rId9"/>
    <p:sldId id="280" r:id="rId10"/>
    <p:sldId id="282" r:id="rId11"/>
    <p:sldId id="283" r:id="rId12"/>
    <p:sldId id="285" r:id="rId13"/>
    <p:sldId id="297" r:id="rId14"/>
    <p:sldId id="286" r:id="rId15"/>
    <p:sldId id="288" r:id="rId16"/>
    <p:sldId id="276" r:id="rId17"/>
    <p:sldId id="291" r:id="rId18"/>
    <p:sldId id="263" r:id="rId19"/>
    <p:sldId id="260" r:id="rId20"/>
    <p:sldId id="267" r:id="rId21"/>
    <p:sldId id="296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132" autoAdjust="0"/>
    <p:restoredTop sz="94660"/>
  </p:normalViewPr>
  <p:slideViewPr>
    <p:cSldViewPr>
      <p:cViewPr varScale="1">
        <p:scale>
          <a:sx n="100" d="100"/>
          <a:sy n="100" d="100"/>
        </p:scale>
        <p:origin x="-9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7B2739-DD24-4281-8332-B22E36149848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4C53F7-0CA3-45E5-BC13-D9B26312FB5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pPr>
              <a:defRPr/>
            </a:pPr>
            <a:fld id="{B9A41C48-5609-4531-84AF-92849B04DEF3}" type="datetimeFigureOut">
              <a:rPr lang="en-US" smtClean="0"/>
              <a:pPr>
                <a:defRPr/>
              </a:pPr>
              <a:t>3/23/2021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8EF4FFD-9994-483D-889D-FE993A8FF8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24FB8A-B6A4-4084-8EA9-69248E23FEFD}" type="datetimeFigureOut">
              <a:rPr lang="en-US" smtClean="0"/>
              <a:pPr>
                <a:defRPr/>
              </a:pPr>
              <a:t>3/23/2021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B9A576-A18C-4446-AEAA-AEDEB32DA60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31C61E4-B9AB-4CDA-AB2B-3D8246566985}" type="datetimeFigureOut">
              <a:rPr lang="en-US" smtClean="0"/>
              <a:pPr>
                <a:defRPr/>
              </a:pPr>
              <a:t>3/23/2021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EEDB1D-B9A0-4F22-BD28-4FD69F2138E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589D480-4E43-445C-99E4-61C4852DA8C6}" type="datetimeFigureOut">
              <a:rPr lang="en-US" smtClean="0"/>
              <a:pPr>
                <a:defRPr/>
              </a:pPr>
              <a:t>3/23/2021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B6255E-6B21-485A-802B-13890BD2B9D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3D5639-FBDD-40D3-B64F-01EA234C4557}" type="datetimeFigureOut">
              <a:rPr lang="en-US" smtClean="0"/>
              <a:pPr>
                <a:defRPr/>
              </a:pPr>
              <a:t>3/23/2021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EC7B81-E0D1-4419-8EF8-5CB5AD3C334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CCF10A-9909-416A-872F-5C6655CD64E8}" type="datetimeFigureOut">
              <a:rPr lang="en-US" smtClean="0"/>
              <a:pPr>
                <a:defRPr/>
              </a:pPr>
              <a:t>3/23/2021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05EE70-4D87-4EC2-AC58-437192EA7EA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C0765207-0E6D-443E-BEAA-3C66527BFB71}" type="datetimeFigureOut">
              <a:rPr lang="en-US" smtClean="0"/>
              <a:pPr>
                <a:defRPr/>
              </a:pPr>
              <a:t>3/23/2021</a:t>
            </a:fld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518D7990-155C-40F6-9A57-69DC6D23DDF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pPr>
              <a:defRPr/>
            </a:pPr>
            <a:fld id="{D482ED9C-6655-4950-BC65-6DCB5770B63A}" type="datetimeFigureOut">
              <a:rPr lang="en-US" smtClean="0"/>
              <a:pPr>
                <a:defRPr/>
              </a:pPr>
              <a:t>3/23/2021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pPr>
              <a:defRPr/>
            </a:pPr>
            <a:fld id="{935F7130-19D7-4591-A83C-337FB4E0303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DDCA76-C45B-4327-AAEE-93716729322A}" type="datetimeFigureOut">
              <a:rPr lang="en-US" smtClean="0"/>
              <a:pPr>
                <a:defRPr/>
              </a:pPr>
              <a:t>3/23/2021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4E547E-7AB8-4B73-9743-3F9F09E7C11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AF6424-214A-471D-A790-B033F4D850DE}" type="datetimeFigureOut">
              <a:rPr lang="en-US" smtClean="0"/>
              <a:pPr>
                <a:defRPr/>
              </a:pPr>
              <a:t>3/23/2021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9D2775-4EA9-49E5-9007-E2AADCCA70F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42D148-CF7D-4DAC-9264-C1659E8E9759}" type="datetimeFigureOut">
              <a:rPr lang="en-US" smtClean="0"/>
              <a:pPr>
                <a:defRPr/>
              </a:pPr>
              <a:t>3/23/2021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CE28F7-313A-4796-B27A-88ECDBC58EA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3F12B7C3-3B87-41F7-B1F1-A549C6D4935A}" type="datetimeFigureOut">
              <a:rPr lang="en-US" smtClean="0"/>
              <a:pPr>
                <a:defRPr/>
              </a:pPr>
              <a:t>3/23/2021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F74513B-8173-4E21-BF29-2B1AE04C8FE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specovochka.ru/components/com_virtuemart/shop_image/product/9595b16c977dc531dda11975523851b4.gif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827088" y="476250"/>
            <a:ext cx="7302500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4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Валегжанина Юлия Петровна,</a:t>
            </a:r>
          </a:p>
          <a:p>
            <a:pPr algn="ctr" eaLnBrk="1" hangingPunct="1"/>
            <a:r>
              <a:rPr lang="ru-RU" sz="28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учитель математики,</a:t>
            </a:r>
          </a:p>
          <a:p>
            <a:pPr algn="ctr" eaLnBrk="1" hangingPunct="1"/>
            <a:r>
              <a:rPr lang="ru-RU" sz="28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«МБОУ Федоровская СОШ № 2 с углублённым изучением отдельных предметов»</a:t>
            </a: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762000" y="4343400"/>
            <a:ext cx="78486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sz="3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Презентация к уроку по учебному предмету «Геометрия»</a:t>
            </a:r>
          </a:p>
          <a:p>
            <a:pPr algn="ctr" eaLnBrk="1" hangingPunct="1"/>
            <a:r>
              <a:rPr lang="ru-RU" sz="3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8-ом 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классе на тему «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Повторение по теме «Четырёхугольники»»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/>
          <a:lstStyle/>
          <a:p>
            <a:pPr algn="ctr"/>
            <a:r>
              <a:rPr lang="ru-RU" dirty="0" smtClean="0"/>
              <a:t>Прямоугольник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4267200" cy="4572000"/>
          </a:xfrm>
        </p:spPr>
        <p:txBody>
          <a:bodyPr>
            <a:normAutofit/>
          </a:bodyPr>
          <a:lstStyle/>
          <a:p>
            <a:r>
              <a:rPr lang="ru-RU" dirty="0" smtClean="0"/>
              <a:t>Прямоугольник-это параллелограмм, у которого все углы прямые. </a:t>
            </a:r>
          </a:p>
          <a:p>
            <a:endParaRPr lang="ru-RU" dirty="0"/>
          </a:p>
        </p:txBody>
      </p:sp>
      <p:grpSp>
        <p:nvGrpSpPr>
          <p:cNvPr id="35" name="Группа 34"/>
          <p:cNvGrpSpPr/>
          <p:nvPr/>
        </p:nvGrpSpPr>
        <p:grpSpPr>
          <a:xfrm>
            <a:off x="4572000" y="2514600"/>
            <a:ext cx="4191000" cy="2743200"/>
            <a:chOff x="4876800" y="2743200"/>
            <a:chExt cx="4191000" cy="2743200"/>
          </a:xfrm>
        </p:grpSpPr>
        <p:grpSp>
          <p:nvGrpSpPr>
            <p:cNvPr id="46" name="Группа 45"/>
            <p:cNvGrpSpPr/>
            <p:nvPr/>
          </p:nvGrpSpPr>
          <p:grpSpPr>
            <a:xfrm>
              <a:off x="5257800" y="3124200"/>
              <a:ext cx="3429000" cy="1981200"/>
              <a:chOff x="5257800" y="3124200"/>
              <a:chExt cx="3429000" cy="1981200"/>
            </a:xfrm>
          </p:grpSpPr>
          <p:grpSp>
            <p:nvGrpSpPr>
              <p:cNvPr id="34" name="Группа 33"/>
              <p:cNvGrpSpPr/>
              <p:nvPr/>
            </p:nvGrpSpPr>
            <p:grpSpPr>
              <a:xfrm>
                <a:off x="5257800" y="3124200"/>
                <a:ext cx="3429000" cy="1981200"/>
                <a:chOff x="5257800" y="3124200"/>
                <a:chExt cx="3429000" cy="1981200"/>
              </a:xfrm>
            </p:grpSpPr>
            <p:grpSp>
              <p:nvGrpSpPr>
                <p:cNvPr id="27" name="Группа 26"/>
                <p:cNvGrpSpPr/>
                <p:nvPr/>
              </p:nvGrpSpPr>
              <p:grpSpPr>
                <a:xfrm>
                  <a:off x="5257800" y="3124200"/>
                  <a:ext cx="3429000" cy="1981200"/>
                  <a:chOff x="5257800" y="3124200"/>
                  <a:chExt cx="3429000" cy="1981200"/>
                </a:xfrm>
              </p:grpSpPr>
              <p:sp>
                <p:nvSpPr>
                  <p:cNvPr id="4" name="Прямоугольник 3"/>
                  <p:cNvSpPr/>
                  <p:nvPr/>
                </p:nvSpPr>
                <p:spPr>
                  <a:xfrm>
                    <a:off x="5257800" y="3124200"/>
                    <a:ext cx="3429000" cy="1981200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grpSp>
                <p:nvGrpSpPr>
                  <p:cNvPr id="17" name="Группа 16"/>
                  <p:cNvGrpSpPr/>
                  <p:nvPr/>
                </p:nvGrpSpPr>
                <p:grpSpPr>
                  <a:xfrm>
                    <a:off x="5257800" y="4876800"/>
                    <a:ext cx="228600" cy="228600"/>
                    <a:chOff x="5257800" y="4876800"/>
                    <a:chExt cx="228600" cy="228600"/>
                  </a:xfrm>
                </p:grpSpPr>
                <p:cxnSp>
                  <p:nvCxnSpPr>
                    <p:cNvPr id="11" name="Прямая соединительная линия 10"/>
                    <p:cNvCxnSpPr/>
                    <p:nvPr/>
                  </p:nvCxnSpPr>
                  <p:spPr>
                    <a:xfrm>
                      <a:off x="5257800" y="4876800"/>
                      <a:ext cx="228600" cy="0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" name="Прямая соединительная линия 12"/>
                    <p:cNvCxnSpPr/>
                    <p:nvPr/>
                  </p:nvCxnSpPr>
                  <p:spPr>
                    <a:xfrm>
                      <a:off x="5486400" y="4876800"/>
                      <a:ext cx="0" cy="228600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8" name="Группа 17"/>
                  <p:cNvGrpSpPr/>
                  <p:nvPr/>
                </p:nvGrpSpPr>
                <p:grpSpPr>
                  <a:xfrm flipH="1" flipV="1">
                    <a:off x="8458200" y="3124200"/>
                    <a:ext cx="228600" cy="228600"/>
                    <a:chOff x="5257800" y="4876800"/>
                    <a:chExt cx="228600" cy="228600"/>
                  </a:xfrm>
                </p:grpSpPr>
                <p:cxnSp>
                  <p:nvCxnSpPr>
                    <p:cNvPr id="19" name="Прямая соединительная линия 18"/>
                    <p:cNvCxnSpPr/>
                    <p:nvPr/>
                  </p:nvCxnSpPr>
                  <p:spPr>
                    <a:xfrm>
                      <a:off x="5257800" y="4876800"/>
                      <a:ext cx="228600" cy="0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0" name="Прямая соединительная линия 19"/>
                    <p:cNvCxnSpPr/>
                    <p:nvPr/>
                  </p:nvCxnSpPr>
                  <p:spPr>
                    <a:xfrm>
                      <a:off x="5486400" y="4876800"/>
                      <a:ext cx="0" cy="228600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1" name="Группа 20"/>
                  <p:cNvGrpSpPr/>
                  <p:nvPr/>
                </p:nvGrpSpPr>
                <p:grpSpPr>
                  <a:xfrm flipV="1">
                    <a:off x="5257800" y="3124200"/>
                    <a:ext cx="228600" cy="228600"/>
                    <a:chOff x="5257800" y="4876800"/>
                    <a:chExt cx="228600" cy="228600"/>
                  </a:xfrm>
                </p:grpSpPr>
                <p:cxnSp>
                  <p:nvCxnSpPr>
                    <p:cNvPr id="22" name="Прямая соединительная линия 21"/>
                    <p:cNvCxnSpPr/>
                    <p:nvPr/>
                  </p:nvCxnSpPr>
                  <p:spPr>
                    <a:xfrm>
                      <a:off x="5257800" y="4876800"/>
                      <a:ext cx="228600" cy="0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3" name="Прямая соединительная линия 22"/>
                    <p:cNvCxnSpPr/>
                    <p:nvPr/>
                  </p:nvCxnSpPr>
                  <p:spPr>
                    <a:xfrm>
                      <a:off x="5486400" y="4876800"/>
                      <a:ext cx="0" cy="228600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4" name="Группа 23"/>
                  <p:cNvGrpSpPr/>
                  <p:nvPr/>
                </p:nvGrpSpPr>
                <p:grpSpPr>
                  <a:xfrm flipH="1">
                    <a:off x="8458200" y="4876800"/>
                    <a:ext cx="228600" cy="228600"/>
                    <a:chOff x="5257800" y="4876800"/>
                    <a:chExt cx="228600" cy="228600"/>
                  </a:xfrm>
                </p:grpSpPr>
                <p:cxnSp>
                  <p:nvCxnSpPr>
                    <p:cNvPr id="25" name="Прямая соединительная линия 24"/>
                    <p:cNvCxnSpPr/>
                    <p:nvPr/>
                  </p:nvCxnSpPr>
                  <p:spPr>
                    <a:xfrm>
                      <a:off x="5257800" y="4876800"/>
                      <a:ext cx="228600" cy="0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6" name="Прямая соединительная линия 25"/>
                    <p:cNvCxnSpPr/>
                    <p:nvPr/>
                  </p:nvCxnSpPr>
                  <p:spPr>
                    <a:xfrm>
                      <a:off x="5486400" y="4876800"/>
                      <a:ext cx="0" cy="228600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29" name="Прямая соединительная линия 28"/>
                <p:cNvCxnSpPr/>
                <p:nvPr/>
              </p:nvCxnSpPr>
              <p:spPr>
                <a:xfrm>
                  <a:off x="5257800" y="3124200"/>
                  <a:ext cx="3429000" cy="198120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я соединительная линия 30"/>
                <p:cNvCxnSpPr/>
                <p:nvPr/>
              </p:nvCxnSpPr>
              <p:spPr>
                <a:xfrm flipV="1">
                  <a:off x="5257800" y="3124200"/>
                  <a:ext cx="3429000" cy="198120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6" name="Прямая соединительная линия 35"/>
              <p:cNvCxnSpPr/>
              <p:nvPr/>
            </p:nvCxnSpPr>
            <p:spPr>
              <a:xfrm>
                <a:off x="5943600" y="4572000"/>
                <a:ext cx="152400" cy="15240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Прямая соединительная линия 37"/>
              <p:cNvCxnSpPr/>
              <p:nvPr/>
            </p:nvCxnSpPr>
            <p:spPr>
              <a:xfrm>
                <a:off x="6096000" y="4495800"/>
                <a:ext cx="152400" cy="15240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Прямая соединительная линия 38"/>
              <p:cNvCxnSpPr/>
              <p:nvPr/>
            </p:nvCxnSpPr>
            <p:spPr>
              <a:xfrm>
                <a:off x="7696200" y="3581400"/>
                <a:ext cx="152400" cy="15240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Прямая соединительная линия 39"/>
              <p:cNvCxnSpPr/>
              <p:nvPr/>
            </p:nvCxnSpPr>
            <p:spPr>
              <a:xfrm>
                <a:off x="7543800" y="3657600"/>
                <a:ext cx="152400" cy="15240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Прямая соединительная линия 42"/>
              <p:cNvCxnSpPr/>
              <p:nvPr/>
            </p:nvCxnSpPr>
            <p:spPr>
              <a:xfrm flipH="1">
                <a:off x="6172200" y="3657600"/>
                <a:ext cx="152400" cy="15240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Прямая соединительная линия 44"/>
              <p:cNvCxnSpPr/>
              <p:nvPr/>
            </p:nvCxnSpPr>
            <p:spPr>
              <a:xfrm flipH="1">
                <a:off x="7620000" y="4419600"/>
                <a:ext cx="152400" cy="15240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8" name="TextBox 27"/>
            <p:cNvSpPr txBox="1"/>
            <p:nvPr/>
          </p:nvSpPr>
          <p:spPr>
            <a:xfrm>
              <a:off x="8686800" y="5117068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</a:t>
              </a:r>
              <a:endParaRPr lang="ru-RU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686800" y="27432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</a:t>
              </a:r>
              <a:endParaRPr lang="ru-RU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876800" y="27432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B</a:t>
              </a:r>
              <a:endParaRPr lang="ru-RU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876800" y="5117068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А</a:t>
              </a:r>
              <a:endParaRPr lang="ru-RU" dirty="0"/>
            </a:p>
          </p:txBody>
        </p:sp>
      </p:grpSp>
      <p:sp>
        <p:nvSpPr>
          <p:cNvPr id="37" name="Содержимое 2"/>
          <p:cNvSpPr txBox="1">
            <a:spLocks/>
          </p:cNvSpPr>
          <p:nvPr/>
        </p:nvSpPr>
        <p:spPr>
          <a:xfrm>
            <a:off x="4267200" y="5562600"/>
            <a:ext cx="4953000" cy="9906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448056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P=(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a+b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)*2</a:t>
            </a:r>
          </a:p>
          <a:p>
            <a:pPr marL="448056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lang="en-US" sz="2400" dirty="0" smtClean="0">
                <a:latin typeface="+mn-lt"/>
              </a:rPr>
              <a:t>S=a*b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/>
          <a:lstStyle/>
          <a:p>
            <a:pPr algn="ctr"/>
            <a:r>
              <a:rPr lang="ru-RU" dirty="0" smtClean="0"/>
              <a:t>Квадрат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4953000" cy="4572000"/>
          </a:xfrm>
        </p:spPr>
        <p:txBody>
          <a:bodyPr>
            <a:normAutofit/>
          </a:bodyPr>
          <a:lstStyle/>
          <a:p>
            <a:r>
              <a:rPr lang="ru-RU" dirty="0" smtClean="0"/>
              <a:t>Квадрат-это прямоугольник, у которого все стороны равны. Диагонали квадрата равны. </a:t>
            </a:r>
            <a:endParaRPr lang="ru-RU" dirty="0"/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 flipV="1">
            <a:off x="6705600" y="3124200"/>
            <a:ext cx="304800" cy="304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7010400" y="3124200"/>
            <a:ext cx="304800" cy="304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V="1">
            <a:off x="7010400" y="3429000"/>
            <a:ext cx="304800" cy="304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6705600" y="3429000"/>
            <a:ext cx="304800" cy="304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2" name="Группа 31"/>
          <p:cNvGrpSpPr/>
          <p:nvPr/>
        </p:nvGrpSpPr>
        <p:grpSpPr>
          <a:xfrm>
            <a:off x="5410200" y="1828800"/>
            <a:ext cx="3200400" cy="3200400"/>
            <a:chOff x="5410200" y="1828800"/>
            <a:chExt cx="3200400" cy="3200400"/>
          </a:xfrm>
        </p:grpSpPr>
        <p:grpSp>
          <p:nvGrpSpPr>
            <p:cNvPr id="54" name="Группа 53"/>
            <p:cNvGrpSpPr/>
            <p:nvPr/>
          </p:nvGrpSpPr>
          <p:grpSpPr>
            <a:xfrm>
              <a:off x="5791200" y="2209800"/>
              <a:ext cx="2438400" cy="2438400"/>
              <a:chOff x="5791200" y="2209800"/>
              <a:chExt cx="2438400" cy="2438400"/>
            </a:xfrm>
          </p:grpSpPr>
          <p:grpSp>
            <p:nvGrpSpPr>
              <p:cNvPr id="48" name="Группа 47"/>
              <p:cNvGrpSpPr/>
              <p:nvPr/>
            </p:nvGrpSpPr>
            <p:grpSpPr>
              <a:xfrm>
                <a:off x="5791200" y="2209800"/>
                <a:ext cx="2438400" cy="2438400"/>
                <a:chOff x="5791200" y="2209800"/>
                <a:chExt cx="2438400" cy="2438400"/>
              </a:xfrm>
            </p:grpSpPr>
            <p:sp>
              <p:nvSpPr>
                <p:cNvPr id="28" name="Прямоугольник 27"/>
                <p:cNvSpPr/>
                <p:nvPr/>
              </p:nvSpPr>
              <p:spPr>
                <a:xfrm>
                  <a:off x="5791200" y="2209800"/>
                  <a:ext cx="2438400" cy="243840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grpSp>
              <p:nvGrpSpPr>
                <p:cNvPr id="34" name="Группа 33"/>
                <p:cNvGrpSpPr/>
                <p:nvPr/>
              </p:nvGrpSpPr>
              <p:grpSpPr>
                <a:xfrm>
                  <a:off x="5791200" y="4419600"/>
                  <a:ext cx="228600" cy="228600"/>
                  <a:chOff x="5867400" y="4419600"/>
                  <a:chExt cx="228600" cy="228600"/>
                </a:xfrm>
              </p:grpSpPr>
              <p:cxnSp>
                <p:nvCxnSpPr>
                  <p:cNvPr id="30" name="Прямая соединительная линия 29"/>
                  <p:cNvCxnSpPr/>
                  <p:nvPr/>
                </p:nvCxnSpPr>
                <p:spPr>
                  <a:xfrm>
                    <a:off x="5867400" y="4419600"/>
                    <a:ext cx="228600" cy="0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Прямая соединительная линия 30"/>
                  <p:cNvCxnSpPr/>
                  <p:nvPr/>
                </p:nvCxnSpPr>
                <p:spPr>
                  <a:xfrm>
                    <a:off x="6096000" y="4419600"/>
                    <a:ext cx="0" cy="228600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5" name="Группа 34"/>
                <p:cNvGrpSpPr/>
                <p:nvPr/>
              </p:nvGrpSpPr>
              <p:grpSpPr>
                <a:xfrm flipV="1">
                  <a:off x="5791200" y="2209800"/>
                  <a:ext cx="228600" cy="228600"/>
                  <a:chOff x="5867400" y="4419600"/>
                  <a:chExt cx="228600" cy="228600"/>
                </a:xfrm>
              </p:grpSpPr>
              <p:cxnSp>
                <p:nvCxnSpPr>
                  <p:cNvPr id="36" name="Прямая соединительная линия 35"/>
                  <p:cNvCxnSpPr/>
                  <p:nvPr/>
                </p:nvCxnSpPr>
                <p:spPr>
                  <a:xfrm>
                    <a:off x="5867400" y="4419600"/>
                    <a:ext cx="228600" cy="0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Прямая соединительная линия 36"/>
                  <p:cNvCxnSpPr/>
                  <p:nvPr/>
                </p:nvCxnSpPr>
                <p:spPr>
                  <a:xfrm>
                    <a:off x="6096000" y="4419600"/>
                    <a:ext cx="0" cy="228600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8" name="Группа 37"/>
                <p:cNvGrpSpPr/>
                <p:nvPr/>
              </p:nvGrpSpPr>
              <p:grpSpPr>
                <a:xfrm flipH="1" flipV="1">
                  <a:off x="8001000" y="2209800"/>
                  <a:ext cx="228600" cy="228600"/>
                  <a:chOff x="5867400" y="4419600"/>
                  <a:chExt cx="228600" cy="228600"/>
                </a:xfrm>
              </p:grpSpPr>
              <p:cxnSp>
                <p:nvCxnSpPr>
                  <p:cNvPr id="39" name="Прямая соединительная линия 38"/>
                  <p:cNvCxnSpPr/>
                  <p:nvPr/>
                </p:nvCxnSpPr>
                <p:spPr>
                  <a:xfrm>
                    <a:off x="5867400" y="4419600"/>
                    <a:ext cx="228600" cy="0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Прямая соединительная линия 39"/>
                  <p:cNvCxnSpPr/>
                  <p:nvPr/>
                </p:nvCxnSpPr>
                <p:spPr>
                  <a:xfrm>
                    <a:off x="6096000" y="4419600"/>
                    <a:ext cx="0" cy="228600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5" name="Группа 44"/>
                <p:cNvGrpSpPr/>
                <p:nvPr/>
              </p:nvGrpSpPr>
              <p:grpSpPr>
                <a:xfrm flipH="1">
                  <a:off x="8001000" y="4419600"/>
                  <a:ext cx="228600" cy="228600"/>
                  <a:chOff x="5867400" y="4419600"/>
                  <a:chExt cx="228600" cy="228600"/>
                </a:xfrm>
              </p:grpSpPr>
              <p:cxnSp>
                <p:nvCxnSpPr>
                  <p:cNvPr id="46" name="Прямая соединительная линия 45"/>
                  <p:cNvCxnSpPr/>
                  <p:nvPr/>
                </p:nvCxnSpPr>
                <p:spPr>
                  <a:xfrm>
                    <a:off x="5867400" y="4419600"/>
                    <a:ext cx="228600" cy="0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" name="Прямая соединительная линия 46"/>
                  <p:cNvCxnSpPr/>
                  <p:nvPr/>
                </p:nvCxnSpPr>
                <p:spPr>
                  <a:xfrm>
                    <a:off x="6096000" y="4419600"/>
                    <a:ext cx="0" cy="228600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50" name="Прямая соединительная линия 49"/>
              <p:cNvCxnSpPr/>
              <p:nvPr/>
            </p:nvCxnSpPr>
            <p:spPr>
              <a:xfrm>
                <a:off x="5791200" y="2209800"/>
                <a:ext cx="2438400" cy="243840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Прямая соединительная линия 50"/>
              <p:cNvCxnSpPr/>
              <p:nvPr/>
            </p:nvCxnSpPr>
            <p:spPr>
              <a:xfrm flipH="1">
                <a:off x="5791200" y="2209800"/>
                <a:ext cx="2438400" cy="243840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5" name="TextBox 24"/>
            <p:cNvSpPr txBox="1"/>
            <p:nvPr/>
          </p:nvSpPr>
          <p:spPr>
            <a:xfrm>
              <a:off x="8229600" y="18288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</a:t>
              </a:r>
              <a:endParaRPr lang="ru-RU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229600" y="4659868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</a:t>
              </a:r>
              <a:endParaRPr lang="ru-RU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410200" y="18288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B</a:t>
              </a:r>
              <a:endParaRPr lang="ru-RU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410200" y="4659868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А</a:t>
              </a:r>
              <a:endParaRPr lang="ru-RU" dirty="0"/>
            </a:p>
          </p:txBody>
        </p:sp>
      </p:grpSp>
      <p:sp>
        <p:nvSpPr>
          <p:cNvPr id="33" name="Содержимое 2"/>
          <p:cNvSpPr txBox="1">
            <a:spLocks/>
          </p:cNvSpPr>
          <p:nvPr/>
        </p:nvSpPr>
        <p:spPr>
          <a:xfrm>
            <a:off x="5867400" y="5334000"/>
            <a:ext cx="2590800" cy="9906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448056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P=a*4</a:t>
            </a:r>
          </a:p>
          <a:p>
            <a:pPr marL="448056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lang="en-US" sz="2400" dirty="0" smtClean="0">
                <a:latin typeface="+mn-lt"/>
              </a:rPr>
              <a:t>S=a^2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/>
          <a:lstStyle/>
          <a:p>
            <a:pPr algn="ctr"/>
            <a:r>
              <a:rPr lang="ru-RU" dirty="0" smtClean="0"/>
              <a:t>Ромб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3810000" cy="457200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Ромб-это параллелограмм, у которого все стороны равны. Основное свойство: Диагонали ромба пересекаются под прямым углом и являются биссектрисами его углов.</a:t>
            </a:r>
          </a:p>
          <a:p>
            <a:pPr algn="just"/>
            <a:endParaRPr lang="ru-RU" dirty="0"/>
          </a:p>
        </p:txBody>
      </p:sp>
      <p:cxnSp>
        <p:nvCxnSpPr>
          <p:cNvPr id="11" name="Прямая соединительная линия 10"/>
          <p:cNvCxnSpPr>
            <a:stCxn id="6" idx="1"/>
            <a:endCxn id="6" idx="3"/>
          </p:cNvCxnSpPr>
          <p:nvPr/>
        </p:nvCxnSpPr>
        <p:spPr>
          <a:xfrm rot="10800000" flipH="1">
            <a:off x="6172200" y="2945368"/>
            <a:ext cx="22098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5" name="Группа 24"/>
          <p:cNvGrpSpPr/>
          <p:nvPr/>
        </p:nvGrpSpPr>
        <p:grpSpPr>
          <a:xfrm>
            <a:off x="5791200" y="468868"/>
            <a:ext cx="2971800" cy="4941332"/>
            <a:chOff x="5867400" y="990600"/>
            <a:chExt cx="2971800" cy="4941332"/>
          </a:xfrm>
        </p:grpSpPr>
        <p:grpSp>
          <p:nvGrpSpPr>
            <p:cNvPr id="23" name="Группа 22"/>
            <p:cNvGrpSpPr/>
            <p:nvPr/>
          </p:nvGrpSpPr>
          <p:grpSpPr>
            <a:xfrm>
              <a:off x="6248400" y="1371600"/>
              <a:ext cx="2209800" cy="4191000"/>
              <a:chOff x="6248400" y="1371600"/>
              <a:chExt cx="2209800" cy="4191000"/>
            </a:xfrm>
          </p:grpSpPr>
          <p:grpSp>
            <p:nvGrpSpPr>
              <p:cNvPr id="20" name="Группа 19"/>
              <p:cNvGrpSpPr/>
              <p:nvPr/>
            </p:nvGrpSpPr>
            <p:grpSpPr>
              <a:xfrm>
                <a:off x="6248400" y="1371600"/>
                <a:ext cx="2209800" cy="4191000"/>
                <a:chOff x="6248400" y="1371600"/>
                <a:chExt cx="2209800" cy="4191000"/>
              </a:xfrm>
            </p:grpSpPr>
            <p:sp>
              <p:nvSpPr>
                <p:cNvPr id="6" name="Ромб 5"/>
                <p:cNvSpPr/>
                <p:nvPr/>
              </p:nvSpPr>
              <p:spPr>
                <a:xfrm>
                  <a:off x="6248400" y="1371600"/>
                  <a:ext cx="2209800" cy="4191000"/>
                </a:xfrm>
                <a:prstGeom prst="diamond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cxnSp>
              <p:nvCxnSpPr>
                <p:cNvPr id="8" name="Прямая соединительная линия 7"/>
                <p:cNvCxnSpPr>
                  <a:stCxn id="6" idx="0"/>
                  <a:endCxn id="6" idx="2"/>
                </p:cNvCxnSpPr>
                <p:nvPr/>
              </p:nvCxnSpPr>
              <p:spPr>
                <a:xfrm>
                  <a:off x="7353300" y="1371600"/>
                  <a:ext cx="0" cy="419100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я соединительная линия 13"/>
                <p:cNvCxnSpPr/>
                <p:nvPr/>
              </p:nvCxnSpPr>
              <p:spPr>
                <a:xfrm>
                  <a:off x="7162800" y="3276600"/>
                  <a:ext cx="0" cy="38100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я соединительная линия 14"/>
                <p:cNvCxnSpPr/>
                <p:nvPr/>
              </p:nvCxnSpPr>
              <p:spPr>
                <a:xfrm>
                  <a:off x="7543800" y="3276600"/>
                  <a:ext cx="0" cy="38100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я соединительная линия 15"/>
                <p:cNvCxnSpPr/>
                <p:nvPr/>
              </p:nvCxnSpPr>
              <p:spPr>
                <a:xfrm>
                  <a:off x="7162800" y="3657600"/>
                  <a:ext cx="381000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Прямая соединительная линия 18"/>
                <p:cNvCxnSpPr/>
                <p:nvPr/>
              </p:nvCxnSpPr>
              <p:spPr>
                <a:xfrm>
                  <a:off x="7162800" y="3276600"/>
                  <a:ext cx="381000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2" name="Прямая соединительная линия 21"/>
              <p:cNvCxnSpPr>
                <a:stCxn id="6" idx="1"/>
                <a:endCxn id="6" idx="3"/>
              </p:cNvCxnSpPr>
              <p:nvPr/>
            </p:nvCxnSpPr>
            <p:spPr>
              <a:xfrm>
                <a:off x="6248400" y="3467100"/>
                <a:ext cx="22098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7" name="TextBox 16"/>
            <p:cNvSpPr txBox="1"/>
            <p:nvPr/>
          </p:nvSpPr>
          <p:spPr>
            <a:xfrm>
              <a:off x="7162800" y="55626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</a:t>
              </a:r>
              <a:endParaRPr lang="ru-RU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458200" y="32766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</a:t>
              </a:r>
              <a:endParaRPr lang="ru-RU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162800" y="9906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B</a:t>
              </a:r>
              <a:endParaRPr lang="ru-RU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867400" y="32766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А</a:t>
              </a:r>
              <a:endParaRPr lang="ru-RU" dirty="0"/>
            </a:p>
          </p:txBody>
        </p:sp>
      </p:grpSp>
      <p:sp>
        <p:nvSpPr>
          <p:cNvPr id="26" name="Содержимое 2"/>
          <p:cNvSpPr txBox="1">
            <a:spLocks/>
          </p:cNvSpPr>
          <p:nvPr/>
        </p:nvSpPr>
        <p:spPr>
          <a:xfrm>
            <a:off x="5105400" y="5410200"/>
            <a:ext cx="4648200" cy="12954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448056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P=4a</a:t>
            </a:r>
          </a:p>
          <a:p>
            <a:pPr marL="448056" indent="-384048" algn="ctr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</a:pPr>
            <a:r>
              <a:rPr lang="en-US" sz="2400" dirty="0" smtClean="0"/>
              <a:t>S=a*h</a:t>
            </a:r>
            <a:r>
              <a:rPr lang="en-US" sz="1400" dirty="0" smtClean="0"/>
              <a:t>a</a:t>
            </a:r>
            <a:r>
              <a:rPr lang="en-US" sz="2400" dirty="0" smtClean="0"/>
              <a:t>     S=b*</a:t>
            </a:r>
            <a:r>
              <a:rPr lang="en-US" sz="2400" dirty="0" err="1" smtClean="0"/>
              <a:t>h</a:t>
            </a:r>
            <a:r>
              <a:rPr lang="en-US" sz="1400" dirty="0" err="1" smtClean="0"/>
              <a:t>b</a:t>
            </a:r>
            <a:endParaRPr lang="en-US" sz="1400" dirty="0" smtClean="0"/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/>
          <a:lstStyle/>
          <a:p>
            <a:pPr algn="ctr"/>
            <a:r>
              <a:rPr lang="ru-RU" dirty="0" smtClean="0"/>
              <a:t>Трапеция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4800600" cy="4572000"/>
          </a:xfrm>
        </p:spPr>
        <p:txBody>
          <a:bodyPr/>
          <a:lstStyle/>
          <a:p>
            <a:pPr algn="just"/>
            <a:r>
              <a:rPr lang="ru-RU" dirty="0" smtClean="0"/>
              <a:t>Трапеция – это четырёхугольник с двумя параллельными и двумя непараллельными сторонами.</a:t>
            </a:r>
            <a:endParaRPr lang="ru-RU" dirty="0"/>
          </a:p>
        </p:txBody>
      </p:sp>
      <p:sp>
        <p:nvSpPr>
          <p:cNvPr id="18" name="Содержимое 2"/>
          <p:cNvSpPr txBox="1">
            <a:spLocks/>
          </p:cNvSpPr>
          <p:nvPr/>
        </p:nvSpPr>
        <p:spPr>
          <a:xfrm>
            <a:off x="5410200" y="4930808"/>
            <a:ext cx="3352800" cy="1927192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448056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lang="en-US" sz="2400" dirty="0" smtClean="0">
                <a:latin typeface="+mn-lt"/>
              </a:rPr>
              <a:t>P=</a:t>
            </a:r>
            <a:r>
              <a:rPr lang="en-US" sz="2400" dirty="0" err="1" smtClean="0">
                <a:latin typeface="+mn-lt"/>
              </a:rPr>
              <a:t>a+b+c+d</a:t>
            </a:r>
            <a:endParaRPr lang="en-US" sz="2400" dirty="0" smtClean="0">
              <a:latin typeface="+mn-lt"/>
            </a:endParaRPr>
          </a:p>
          <a:p>
            <a:pPr marL="448056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S=</a:t>
            </a:r>
            <a:r>
              <a:rPr lang="en-US" sz="2400" baseline="0" dirty="0" smtClean="0">
                <a:latin typeface="+mn-lt"/>
              </a:rPr>
              <a:t>(</a:t>
            </a:r>
            <a:r>
              <a:rPr lang="en-US" sz="2400" baseline="0" dirty="0" err="1" smtClean="0">
                <a:latin typeface="+mn-lt"/>
              </a:rPr>
              <a:t>a+b</a:t>
            </a:r>
            <a:r>
              <a:rPr lang="en-US" sz="2400" baseline="0" dirty="0" smtClean="0">
                <a:latin typeface="+mn-lt"/>
              </a:rPr>
              <a:t>)</a:t>
            </a:r>
            <a:r>
              <a:rPr lang="ru-RU" sz="2400" baseline="0" dirty="0" smtClean="0">
                <a:latin typeface="+mn-lt"/>
              </a:rPr>
              <a:t>/</a:t>
            </a:r>
            <a:r>
              <a:rPr lang="en-US" sz="2400" baseline="0" dirty="0" smtClean="0">
                <a:latin typeface="+mn-lt"/>
              </a:rPr>
              <a:t>2*h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43" name="Группа 42"/>
          <p:cNvGrpSpPr/>
          <p:nvPr/>
        </p:nvGrpSpPr>
        <p:grpSpPr>
          <a:xfrm>
            <a:off x="5257800" y="2286000"/>
            <a:ext cx="3581400" cy="2590800"/>
            <a:chOff x="5334000" y="2438400"/>
            <a:chExt cx="3581400" cy="2590800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5334000" y="2438400"/>
              <a:ext cx="3581400" cy="2590800"/>
              <a:chOff x="5334000" y="2438400"/>
              <a:chExt cx="3581400" cy="2590800"/>
            </a:xfrm>
          </p:grpSpPr>
          <p:grpSp>
            <p:nvGrpSpPr>
              <p:cNvPr id="10" name="Группа 9"/>
              <p:cNvGrpSpPr/>
              <p:nvPr/>
            </p:nvGrpSpPr>
            <p:grpSpPr>
              <a:xfrm>
                <a:off x="5334000" y="2438400"/>
                <a:ext cx="3581400" cy="2590800"/>
                <a:chOff x="5410200" y="2743200"/>
                <a:chExt cx="3581400" cy="2590800"/>
              </a:xfrm>
            </p:grpSpPr>
            <p:sp>
              <p:nvSpPr>
                <p:cNvPr id="4" name="Трапеция 3"/>
                <p:cNvSpPr/>
                <p:nvPr/>
              </p:nvSpPr>
              <p:spPr>
                <a:xfrm>
                  <a:off x="5791200" y="3200400"/>
                  <a:ext cx="2819400" cy="1752600"/>
                </a:xfrm>
                <a:prstGeom prst="trapezoid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" name="TextBox 4"/>
                <p:cNvSpPr txBox="1"/>
                <p:nvPr/>
              </p:nvSpPr>
              <p:spPr>
                <a:xfrm>
                  <a:off x="8610600" y="4964668"/>
                  <a:ext cx="3810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D</a:t>
                  </a:r>
                  <a:endParaRPr lang="ru-RU" dirty="0"/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8153400" y="2743200"/>
                  <a:ext cx="3810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C</a:t>
                  </a:r>
                  <a:endParaRPr lang="ru-RU" dirty="0"/>
                </a:p>
              </p:txBody>
            </p:sp>
            <p:sp>
              <p:nvSpPr>
                <p:cNvPr id="7" name="TextBox 6"/>
                <p:cNvSpPr txBox="1"/>
                <p:nvPr/>
              </p:nvSpPr>
              <p:spPr>
                <a:xfrm>
                  <a:off x="5867400" y="2743200"/>
                  <a:ext cx="3810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B</a:t>
                  </a:r>
                  <a:endParaRPr lang="ru-RU" dirty="0"/>
                </a:p>
              </p:txBody>
            </p:sp>
            <p:sp>
              <p:nvSpPr>
                <p:cNvPr id="8" name="TextBox 7"/>
                <p:cNvSpPr txBox="1"/>
                <p:nvPr/>
              </p:nvSpPr>
              <p:spPr>
                <a:xfrm>
                  <a:off x="5410200" y="4953000"/>
                  <a:ext cx="3810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A</a:t>
                  </a:r>
                  <a:endParaRPr lang="ru-RU" dirty="0"/>
                </a:p>
              </p:txBody>
            </p:sp>
          </p:grp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791200" y="3657600"/>
                <a:ext cx="304800" cy="7620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 flipV="1">
                <a:off x="8143875" y="3657600"/>
                <a:ext cx="314325" cy="11430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Прямая соединительная линия 19"/>
            <p:cNvCxnSpPr/>
            <p:nvPr/>
          </p:nvCxnSpPr>
          <p:spPr>
            <a:xfrm rot="5400000">
              <a:off x="5295503" y="3771503"/>
              <a:ext cx="1752600" cy="79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6019800" y="46482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H</a:t>
              </a:r>
              <a:endParaRPr lang="ru-RU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172200" y="35814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h</a:t>
              </a:r>
              <a:endParaRPr lang="ru-RU" dirty="0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6858000" y="23622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ru-RU" dirty="0"/>
          </a:p>
        </p:txBody>
      </p:sp>
      <p:sp>
        <p:nvSpPr>
          <p:cNvPr id="45" name="TextBox 44"/>
          <p:cNvSpPr txBox="1"/>
          <p:nvPr/>
        </p:nvSpPr>
        <p:spPr>
          <a:xfrm>
            <a:off x="6934200" y="44958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ru-RU" dirty="0"/>
          </a:p>
        </p:txBody>
      </p:sp>
      <p:sp>
        <p:nvSpPr>
          <p:cNvPr id="46" name="TextBox 45"/>
          <p:cNvSpPr txBox="1"/>
          <p:nvPr/>
        </p:nvSpPr>
        <p:spPr>
          <a:xfrm>
            <a:off x="5410200" y="34290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ru-RU" dirty="0"/>
          </a:p>
        </p:txBody>
      </p:sp>
      <p:sp>
        <p:nvSpPr>
          <p:cNvPr id="47" name="TextBox 46"/>
          <p:cNvSpPr txBox="1"/>
          <p:nvPr/>
        </p:nvSpPr>
        <p:spPr>
          <a:xfrm>
            <a:off x="8305800" y="34290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ru-RU" dirty="0"/>
          </a:p>
        </p:txBody>
      </p:sp>
      <p:pic>
        <p:nvPicPr>
          <p:cNvPr id="22" name="Picture 2" descr="http://litcey.ru/pars_docs/refs/80/79553/79553_html_5345d4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4800600"/>
            <a:ext cx="3626265" cy="1447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/>
          <a:lstStyle/>
          <a:p>
            <a:pPr algn="ctr"/>
            <a:r>
              <a:rPr lang="ru-RU" dirty="0" smtClean="0"/>
              <a:t>Виды трапеции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14800" y="1882808"/>
            <a:ext cx="4572000" cy="4572000"/>
          </a:xfrm>
        </p:spPr>
        <p:txBody>
          <a:bodyPr/>
          <a:lstStyle/>
          <a:p>
            <a:r>
              <a:rPr lang="ru-RU" dirty="0" smtClean="0"/>
              <a:t>Трапеция, один из углов который прямой называется прямоугольной.</a:t>
            </a:r>
            <a:endParaRPr lang="ru-RU" dirty="0"/>
          </a:p>
        </p:txBody>
      </p:sp>
      <p:grpSp>
        <p:nvGrpSpPr>
          <p:cNvPr id="16" name="Группа 15"/>
          <p:cNvGrpSpPr/>
          <p:nvPr/>
        </p:nvGrpSpPr>
        <p:grpSpPr>
          <a:xfrm>
            <a:off x="381000" y="2590800"/>
            <a:ext cx="3200400" cy="3200400"/>
            <a:chOff x="381000" y="2590800"/>
            <a:chExt cx="3200400" cy="3200400"/>
          </a:xfrm>
        </p:grpSpPr>
        <p:pic>
          <p:nvPicPr>
            <p:cNvPr id="9218" name="Picture 2" descr="https://dic.academic.ru/pictures/wiki/files/84/Trapezoid1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1000" y="2590800"/>
              <a:ext cx="3200400" cy="3200400"/>
            </a:xfrm>
            <a:prstGeom prst="rect">
              <a:avLst/>
            </a:prstGeom>
            <a:noFill/>
          </p:spPr>
        </p:pic>
        <p:cxnSp>
          <p:nvCxnSpPr>
            <p:cNvPr id="11" name="Прямая соединительная линия 10"/>
            <p:cNvCxnSpPr/>
            <p:nvPr/>
          </p:nvCxnSpPr>
          <p:spPr>
            <a:xfrm>
              <a:off x="762000" y="4876800"/>
              <a:ext cx="228600" cy="1588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>
              <a:off x="877888" y="4989512"/>
              <a:ext cx="227012" cy="1588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62400" y="1882808"/>
            <a:ext cx="4724400" cy="4572000"/>
          </a:xfrm>
        </p:spPr>
        <p:txBody>
          <a:bodyPr/>
          <a:lstStyle/>
          <a:p>
            <a:r>
              <a:rPr lang="ru-RU" dirty="0" smtClean="0"/>
              <a:t>Трапеция, у которой боковые стороны равны называется равнобокой или равнобедренной. </a:t>
            </a:r>
            <a:endParaRPr lang="ru-RU" dirty="0"/>
          </a:p>
        </p:txBody>
      </p:sp>
      <p:pic>
        <p:nvPicPr>
          <p:cNvPr id="34818" name="Picture 2" descr="http://5terka.com/images/geom8/8class-425.jpg"/>
          <p:cNvPicPr>
            <a:picLocks noChangeAspect="1" noChangeArrowheads="1"/>
          </p:cNvPicPr>
          <p:nvPr/>
        </p:nvPicPr>
        <p:blipFill>
          <a:blip r:embed="rId2" cstate="print"/>
          <a:srcRect t="3226"/>
          <a:stretch>
            <a:fillRect/>
          </a:stretch>
        </p:blipFill>
        <p:spPr bwMode="auto">
          <a:xfrm>
            <a:off x="457200" y="2819400"/>
            <a:ext cx="3472516" cy="228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07992"/>
            <a:ext cx="4953000" cy="4549808"/>
          </a:xfrm>
        </p:spPr>
        <p:txBody>
          <a:bodyPr/>
          <a:lstStyle/>
          <a:p>
            <a:r>
              <a:rPr lang="ru-RU" dirty="0" smtClean="0"/>
              <a:t>Четырехугольник отличается от других многоугольников тем, что он имеет четыре вершины, четыре стороны и две диагонали.</a:t>
            </a:r>
          </a:p>
          <a:p>
            <a:endParaRPr lang="ru-RU" dirty="0"/>
          </a:p>
        </p:txBody>
      </p:sp>
      <p:pic>
        <p:nvPicPr>
          <p:cNvPr id="66562" name="Picture 2" descr="http://www.terver.ru/img/4ugol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2895600"/>
            <a:ext cx="4935932" cy="36589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7" descr="Картинка 103 из 41502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48463" y="3505200"/>
            <a:ext cx="2885337" cy="288533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Блок-схема: решение 8"/>
          <p:cNvSpPr/>
          <p:nvPr/>
        </p:nvSpPr>
        <p:spPr>
          <a:xfrm rot="5400000">
            <a:off x="5257800" y="1219200"/>
            <a:ext cx="2667000" cy="1600200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530" name="Picture 2" descr="http://cool-shtuchki.ru/images/product_images/popup_images/874_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533400"/>
            <a:ext cx="3463290" cy="2743200"/>
          </a:xfrm>
          <a:prstGeom prst="rect">
            <a:avLst/>
          </a:prstGeom>
          <a:noFill/>
        </p:spPr>
      </p:pic>
      <p:sp>
        <p:nvSpPr>
          <p:cNvPr id="8194" name="AutoShape 2" descr="Картинки по запросу вязаные фигуры в форме ромб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6" name="AutoShape 4" descr="Картинки по запросу вязаные фигуры в форме ромб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8" name="Picture 6" descr="Похожее изображени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8200" y="3733800"/>
            <a:ext cx="3826669" cy="27211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рапеция 12"/>
          <p:cNvSpPr/>
          <p:nvPr/>
        </p:nvSpPr>
        <p:spPr>
          <a:xfrm>
            <a:off x="5943600" y="838200"/>
            <a:ext cx="2667000" cy="1752600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6" name="Picture 6" descr="Картинки по запросу прямоугольные гусл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685800"/>
            <a:ext cx="3153657" cy="2362200"/>
          </a:xfrm>
          <a:prstGeom prst="rect">
            <a:avLst/>
          </a:prstGeom>
          <a:noFill/>
        </p:spPr>
      </p:pic>
      <p:pic>
        <p:nvPicPr>
          <p:cNvPr id="6" name="Picture 2" descr="Картинки по запросу юбка трапец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3505200"/>
            <a:ext cx="2895600" cy="2895600"/>
          </a:xfrm>
          <a:prstGeom prst="rect">
            <a:avLst/>
          </a:prstGeom>
          <a:noFill/>
        </p:spPr>
      </p:pic>
      <p:pic>
        <p:nvPicPr>
          <p:cNvPr id="21506" name="Picture 2" descr="http://www.1stroitelny.kz/img/show/type/good/size/500x500/id/55be24a1426afbf7228b45b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3352800"/>
            <a:ext cx="3654676" cy="3048000"/>
          </a:xfrm>
          <a:prstGeom prst="rect">
            <a:avLst/>
          </a:prstGeom>
          <a:noFill/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и по запросу стулья крутящиеся"/>
          <p:cNvPicPr>
            <a:picLocks noChangeAspect="1" noChangeArrowheads="1"/>
          </p:cNvPicPr>
          <p:nvPr/>
        </p:nvPicPr>
        <p:blipFill>
          <a:blip r:embed="rId2" cstate="print"/>
          <a:srcRect r="775"/>
          <a:stretch>
            <a:fillRect/>
          </a:stretch>
        </p:blipFill>
        <p:spPr bwMode="auto">
          <a:xfrm>
            <a:off x="685800" y="2971800"/>
            <a:ext cx="3276600" cy="3276600"/>
          </a:xfrm>
          <a:prstGeom prst="rect">
            <a:avLst/>
          </a:prstGeom>
          <a:noFill/>
        </p:spPr>
      </p:pic>
      <p:pic>
        <p:nvPicPr>
          <p:cNvPr id="9" name="Содержимое 4" descr="1.full[1].jpg"/>
          <p:cNvPicPr>
            <a:picLocks noChangeAspect="1"/>
          </p:cNvPicPr>
          <p:nvPr/>
        </p:nvPicPr>
        <p:blipFill>
          <a:blip r:embed="rId3" cstate="print"/>
          <a:srcRect l="2083" b="8333"/>
          <a:stretch>
            <a:fillRect/>
          </a:stretch>
        </p:blipFill>
        <p:spPr>
          <a:xfrm>
            <a:off x="5029200" y="3657600"/>
            <a:ext cx="3581401" cy="2514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араллелограмм 9"/>
          <p:cNvSpPr/>
          <p:nvPr/>
        </p:nvSpPr>
        <p:spPr>
          <a:xfrm>
            <a:off x="5715000" y="914400"/>
            <a:ext cx="2895600" cy="1752600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/>
          <a:lstStyle/>
          <a:p>
            <a:pPr algn="ctr"/>
            <a:r>
              <a:rPr lang="ru-RU" dirty="0" smtClean="0"/>
              <a:t>Цель и задачи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1941576"/>
          </a:xfrm>
        </p:spPr>
        <p:txBody>
          <a:bodyPr/>
          <a:lstStyle/>
          <a:p>
            <a:r>
              <a:rPr lang="ru-RU" dirty="0" smtClean="0"/>
              <a:t>Цель: повторить теоретический материал по теме «Четырехугольники».</a:t>
            </a:r>
            <a:endParaRPr lang="ru-RU" dirty="0" smtClean="0"/>
          </a:p>
          <a:p>
            <a:r>
              <a:rPr lang="ru-RU" dirty="0" smtClean="0"/>
              <a:t>Задачи: повторить </a:t>
            </a:r>
            <a:r>
              <a:rPr lang="ru-RU" dirty="0" smtClean="0"/>
              <a:t>виды </a:t>
            </a:r>
            <a:r>
              <a:rPr lang="ru-RU" dirty="0" smtClean="0"/>
              <a:t>четырехугольников и где в повседневной жизни они встречаются.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static4.depositphotos.com/1007838/320/v/950/depositphotos_3207725-stock-illustration-puzzle-in-the-form-o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581400"/>
            <a:ext cx="3429000" cy="274253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781800" y="838200"/>
            <a:ext cx="1828800" cy="182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8" name="Picture 4" descr="http://mmedia.ozon.ru/multimedia/toys/10027606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609600"/>
            <a:ext cx="2667000" cy="2667000"/>
          </a:xfrm>
          <a:prstGeom prst="rect">
            <a:avLst/>
          </a:prstGeom>
          <a:noFill/>
        </p:spPr>
      </p:pic>
      <p:pic>
        <p:nvPicPr>
          <p:cNvPr id="16390" name="Picture 6" descr="http://damascus.ru/images/interernye-suveniry/2a5dd49ef30a8345f5b5a435dea863f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71800" y="562197"/>
            <a:ext cx="3200399" cy="3095403"/>
          </a:xfrm>
          <a:prstGeom prst="rect">
            <a:avLst/>
          </a:prstGeom>
          <a:noFill/>
        </p:spPr>
      </p:pic>
      <p:pic>
        <p:nvPicPr>
          <p:cNvPr id="16392" name="Picture 8" descr="http://www.opt-union.ru/l1541990/images/photocat/600x600/1000352866.jpg"/>
          <p:cNvPicPr>
            <a:picLocks noChangeAspect="1" noChangeArrowheads="1"/>
          </p:cNvPicPr>
          <p:nvPr/>
        </p:nvPicPr>
        <p:blipFill>
          <a:blip r:embed="rId5" cstate="print"/>
          <a:srcRect r="8333" b="12903"/>
          <a:stretch>
            <a:fillRect/>
          </a:stretch>
        </p:blipFill>
        <p:spPr bwMode="auto">
          <a:xfrm>
            <a:off x="3429000" y="3733800"/>
            <a:ext cx="2514600" cy="2286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096000" y="838200"/>
            <a:ext cx="2514600" cy="15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890" name="Picture 2" descr="http://sarapulmama.ru/wp-content/uploads/2012/08/hitryie-predmetyi-Pryamougolnik.jpg"/>
          <p:cNvPicPr>
            <a:picLocks noChangeAspect="1" noChangeArrowheads="1"/>
          </p:cNvPicPr>
          <p:nvPr/>
        </p:nvPicPr>
        <p:blipFill>
          <a:blip r:embed="rId2" cstate="print"/>
          <a:srcRect l="66741" t="48276"/>
          <a:stretch>
            <a:fillRect/>
          </a:stretch>
        </p:blipFill>
        <p:spPr bwMode="auto">
          <a:xfrm>
            <a:off x="304800" y="3124200"/>
            <a:ext cx="2974552" cy="3581400"/>
          </a:xfrm>
          <a:prstGeom prst="rect">
            <a:avLst/>
          </a:prstGeom>
          <a:noFill/>
        </p:spPr>
      </p:pic>
      <p:pic>
        <p:nvPicPr>
          <p:cNvPr id="5" name="Picture 2" descr="http://sarapulmama.ru/wp-content/uploads/2012/08/hitryie-predmetyi-Pryamougolnik.jpg"/>
          <p:cNvPicPr>
            <a:picLocks noChangeAspect="1" noChangeArrowheads="1"/>
          </p:cNvPicPr>
          <p:nvPr/>
        </p:nvPicPr>
        <p:blipFill>
          <a:blip r:embed="rId2" cstate="print"/>
          <a:srcRect l="61054" t="5153" b="51988"/>
          <a:stretch>
            <a:fillRect/>
          </a:stretch>
        </p:blipFill>
        <p:spPr bwMode="auto">
          <a:xfrm>
            <a:off x="6248400" y="4114800"/>
            <a:ext cx="2693180" cy="2294523"/>
          </a:xfrm>
          <a:prstGeom prst="rect">
            <a:avLst/>
          </a:prstGeom>
          <a:noFill/>
        </p:spPr>
      </p:pic>
      <p:pic>
        <p:nvPicPr>
          <p:cNvPr id="6" name="Picture 2" descr="http://sarapulmama.ru/wp-content/uploads/2012/08/hitryie-predmetyi-Pryamougolnik.jpg"/>
          <p:cNvPicPr>
            <a:picLocks noChangeAspect="1" noChangeArrowheads="1"/>
          </p:cNvPicPr>
          <p:nvPr/>
        </p:nvPicPr>
        <p:blipFill>
          <a:blip r:embed="rId2" cstate="print"/>
          <a:srcRect l="31329" t="55679" r="31375" b="5781"/>
          <a:stretch>
            <a:fillRect/>
          </a:stretch>
        </p:blipFill>
        <p:spPr bwMode="auto">
          <a:xfrm>
            <a:off x="304800" y="457200"/>
            <a:ext cx="3143250" cy="2514600"/>
          </a:xfrm>
          <a:prstGeom prst="rect">
            <a:avLst/>
          </a:prstGeom>
          <a:noFill/>
        </p:spPr>
      </p:pic>
      <p:pic>
        <p:nvPicPr>
          <p:cNvPr id="7" name="Picture 2" descr="http://sarapulmama.ru/wp-content/uploads/2012/08/hitryie-predmetyi-Pryamougolnik.jpg"/>
          <p:cNvPicPr>
            <a:picLocks noChangeAspect="1" noChangeArrowheads="1"/>
          </p:cNvPicPr>
          <p:nvPr/>
        </p:nvPicPr>
        <p:blipFill>
          <a:blip r:embed="rId2" cstate="print"/>
          <a:srcRect l="33333" t="1724" r="37500" b="46250"/>
          <a:stretch>
            <a:fillRect/>
          </a:stretch>
        </p:blipFill>
        <p:spPr bwMode="auto">
          <a:xfrm>
            <a:off x="3505200" y="2971800"/>
            <a:ext cx="2590800" cy="35777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8229600" cy="1399032"/>
          </a:xfrm>
        </p:spPr>
        <p:txBody>
          <a:bodyPr>
            <a:normAutofit fontScale="90000"/>
          </a:bodyPr>
          <a:lstStyle/>
          <a:p>
            <a:r>
              <a:rPr lang="ru-RU" sz="4300" i="1" dirty="0" smtClean="0"/>
              <a:t>Нет царского пути к геометрии.</a:t>
            </a:r>
            <a:r>
              <a:rPr lang="ru-RU" sz="4400" i="1" dirty="0" smtClean="0"/>
              <a:t/>
            </a:r>
            <a:br>
              <a:rPr lang="ru-RU" sz="4400" i="1" dirty="0" smtClean="0"/>
            </a:br>
            <a:r>
              <a:rPr lang="ru-RU" sz="4400" i="1" dirty="0" smtClean="0"/>
              <a:t>                                                           </a:t>
            </a:r>
            <a:br>
              <a:rPr lang="ru-RU" sz="4400" i="1" dirty="0" smtClean="0"/>
            </a:br>
            <a:r>
              <a:rPr lang="ru-RU" sz="4400" i="1" dirty="0" smtClean="0"/>
              <a:t>                                                          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2770" name="Picture 2" descr="Евклид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0" y="2438400"/>
            <a:ext cx="3004185" cy="36195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038600" y="60960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latin typeface="+mj-lt"/>
              </a:rPr>
              <a:t>Евклид</a:t>
            </a:r>
            <a:endParaRPr lang="ru-RU" i="1" dirty="0">
              <a:latin typeface="+mj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33400"/>
            <a:ext cx="5105400" cy="289560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Четырехугольником называется фигура, которая состоит из четырех точек , не лежащих на одной прямой, и четырех отрезков последовательно соединяющих их отрезков. </a:t>
            </a:r>
          </a:p>
          <a:p>
            <a:endParaRPr lang="ru-RU" dirty="0"/>
          </a:p>
        </p:txBody>
      </p:sp>
      <p:grpSp>
        <p:nvGrpSpPr>
          <p:cNvPr id="30" name="Группа 29"/>
          <p:cNvGrpSpPr/>
          <p:nvPr/>
        </p:nvGrpSpPr>
        <p:grpSpPr>
          <a:xfrm>
            <a:off x="3962400" y="4114800"/>
            <a:ext cx="3962400" cy="2590800"/>
            <a:chOff x="6172200" y="4267200"/>
            <a:chExt cx="3886200" cy="25908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553200" y="4648200"/>
              <a:ext cx="2286000" cy="1828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2" name="Группа 11"/>
            <p:cNvGrpSpPr/>
            <p:nvPr/>
          </p:nvGrpSpPr>
          <p:grpSpPr>
            <a:xfrm>
              <a:off x="6172200" y="4267200"/>
              <a:ext cx="3886200" cy="2590800"/>
              <a:chOff x="381000" y="4419600"/>
              <a:chExt cx="3886200" cy="2590800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457200" y="65532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A</a:t>
                </a:r>
                <a:endParaRPr lang="ru-RU" dirty="0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381000" y="4419600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B</a:t>
                </a:r>
                <a:endParaRPr lang="ru-RU" dirty="0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3048000" y="4419600"/>
                <a:ext cx="1219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C</a:t>
                </a:r>
                <a:endParaRPr lang="ru-RU" dirty="0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3048000" y="6641068"/>
                <a:ext cx="1219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D</a:t>
                </a:r>
                <a:endParaRPr lang="ru-RU" dirty="0"/>
              </a:p>
            </p:txBody>
          </p:sp>
        </p:grpSp>
      </p:grpSp>
      <p:grpSp>
        <p:nvGrpSpPr>
          <p:cNvPr id="29" name="Группа 28"/>
          <p:cNvGrpSpPr/>
          <p:nvPr/>
        </p:nvGrpSpPr>
        <p:grpSpPr>
          <a:xfrm>
            <a:off x="457200" y="3581400"/>
            <a:ext cx="2590800" cy="3048000"/>
            <a:chOff x="3810000" y="3810000"/>
            <a:chExt cx="2590800" cy="3048000"/>
          </a:xfrm>
        </p:grpSpPr>
        <p:sp>
          <p:nvSpPr>
            <p:cNvPr id="7" name="Ромб 6"/>
            <p:cNvSpPr/>
            <p:nvPr/>
          </p:nvSpPr>
          <p:spPr>
            <a:xfrm>
              <a:off x="4191000" y="4191000"/>
              <a:ext cx="1600200" cy="2438400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3" name="Группа 12"/>
            <p:cNvGrpSpPr/>
            <p:nvPr/>
          </p:nvGrpSpPr>
          <p:grpSpPr>
            <a:xfrm>
              <a:off x="3810000" y="3810000"/>
              <a:ext cx="2590800" cy="3048000"/>
              <a:chOff x="-491359" y="3172575"/>
              <a:chExt cx="6968359" cy="4071463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-491359" y="5004733"/>
                <a:ext cx="1024759" cy="4933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A</a:t>
                </a:r>
                <a:endParaRPr lang="ru-RU" dirty="0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2173014" y="3172575"/>
                <a:ext cx="790904" cy="4933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B</a:t>
                </a:r>
                <a:endParaRPr lang="ru-RU" dirty="0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5257800" y="5486400"/>
                <a:ext cx="1219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C</a:t>
                </a:r>
                <a:endParaRPr lang="ru-RU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2388477" y="6874706"/>
                <a:ext cx="121919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D</a:t>
                </a:r>
                <a:endParaRPr lang="ru-RU" dirty="0"/>
              </a:p>
            </p:txBody>
          </p:sp>
        </p:grpSp>
      </p:grpSp>
      <p:grpSp>
        <p:nvGrpSpPr>
          <p:cNvPr id="31" name="Группа 30"/>
          <p:cNvGrpSpPr/>
          <p:nvPr/>
        </p:nvGrpSpPr>
        <p:grpSpPr>
          <a:xfrm>
            <a:off x="6324600" y="545068"/>
            <a:ext cx="3429000" cy="3493532"/>
            <a:chOff x="6324600" y="533400"/>
            <a:chExt cx="3429000" cy="3493532"/>
          </a:xfrm>
        </p:grpSpPr>
        <p:sp>
          <p:nvSpPr>
            <p:cNvPr id="4" name="Параллелограмм 3"/>
            <p:cNvSpPr/>
            <p:nvPr/>
          </p:nvSpPr>
          <p:spPr>
            <a:xfrm>
              <a:off x="6629400" y="914400"/>
              <a:ext cx="1981200" cy="2743200"/>
            </a:xfrm>
            <a:prstGeom prst="parallelogram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8" name="Группа 17"/>
            <p:cNvGrpSpPr/>
            <p:nvPr/>
          </p:nvGrpSpPr>
          <p:grpSpPr>
            <a:xfrm>
              <a:off x="6324600" y="533400"/>
              <a:ext cx="3429000" cy="3493532"/>
              <a:chOff x="762000" y="4800600"/>
              <a:chExt cx="3429000" cy="3493532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762000" y="79248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A</a:t>
                </a:r>
                <a:endParaRPr lang="ru-RU" dirty="0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219200" y="4800600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B</a:t>
                </a:r>
                <a:endParaRPr lang="ru-RU" dirty="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2971800" y="4800600"/>
                <a:ext cx="1219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C</a:t>
                </a:r>
                <a:endParaRPr lang="ru-RU" dirty="0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2590800" y="7848600"/>
                <a:ext cx="1219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D</a:t>
                </a:r>
                <a:endParaRPr lang="ru-RU" dirty="0"/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Выпуклые и невыпуклые четырехугольники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59008"/>
            <a:ext cx="8305800" cy="238439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Четырёхугольник называется выпуклым, если он лежит по одну сторону от любой прямой, проходящей через любые две его смежные вершины. Одна из диагоналей невыпуклого четырёхугольника лежит снаружи, а другая внутри него, и эти диагонали не пересекаются. </a:t>
            </a:r>
            <a:endParaRPr lang="ru-RU" dirty="0"/>
          </a:p>
        </p:txBody>
      </p:sp>
      <p:pic>
        <p:nvPicPr>
          <p:cNvPr id="1026" name="Picture 2" descr="http://tmath.ru/1/3/1/2/vyp_i_nevyp_4u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4352924"/>
            <a:ext cx="4371975" cy="1819276"/>
          </a:xfrm>
          <a:prstGeom prst="rect">
            <a:avLst/>
          </a:prstGeom>
          <a:noFill/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3048000" y="6172200"/>
            <a:ext cx="1447800" cy="5334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выпуклый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5334000" y="6150008"/>
            <a:ext cx="2667000" cy="631792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невыпуклый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Группа 49"/>
          <p:cNvGrpSpPr/>
          <p:nvPr/>
        </p:nvGrpSpPr>
        <p:grpSpPr>
          <a:xfrm>
            <a:off x="5029200" y="2057400"/>
            <a:ext cx="4038600" cy="3506622"/>
            <a:chOff x="4876800" y="2882510"/>
            <a:chExt cx="4038600" cy="3506622"/>
          </a:xfrm>
        </p:grpSpPr>
        <p:grpSp>
          <p:nvGrpSpPr>
            <p:cNvPr id="45" name="Группа 44"/>
            <p:cNvGrpSpPr/>
            <p:nvPr/>
          </p:nvGrpSpPr>
          <p:grpSpPr>
            <a:xfrm>
              <a:off x="4876800" y="3429000"/>
              <a:ext cx="4038600" cy="2960132"/>
              <a:chOff x="4876800" y="3429000"/>
              <a:chExt cx="4038600" cy="2960132"/>
            </a:xfrm>
          </p:grpSpPr>
          <p:grpSp>
            <p:nvGrpSpPr>
              <p:cNvPr id="44" name="Группа 43"/>
              <p:cNvGrpSpPr/>
              <p:nvPr/>
            </p:nvGrpSpPr>
            <p:grpSpPr>
              <a:xfrm>
                <a:off x="4876800" y="3429000"/>
                <a:ext cx="4038600" cy="2960132"/>
                <a:chOff x="4876800" y="3429000"/>
                <a:chExt cx="4038600" cy="2960132"/>
              </a:xfrm>
            </p:grpSpPr>
            <p:grpSp>
              <p:nvGrpSpPr>
                <p:cNvPr id="19" name="Группа 18"/>
                <p:cNvGrpSpPr/>
                <p:nvPr/>
              </p:nvGrpSpPr>
              <p:grpSpPr>
                <a:xfrm>
                  <a:off x="4876800" y="3429000"/>
                  <a:ext cx="4038600" cy="2960132"/>
                  <a:chOff x="4876800" y="3429000"/>
                  <a:chExt cx="4038600" cy="2960132"/>
                </a:xfrm>
              </p:grpSpPr>
              <p:grpSp>
                <p:nvGrpSpPr>
                  <p:cNvPr id="10" name="Группа 9"/>
                  <p:cNvGrpSpPr/>
                  <p:nvPr/>
                </p:nvGrpSpPr>
                <p:grpSpPr>
                  <a:xfrm>
                    <a:off x="4876800" y="3429000"/>
                    <a:ext cx="4038600" cy="2960132"/>
                    <a:chOff x="4876800" y="3429000"/>
                    <a:chExt cx="4038600" cy="2960132"/>
                  </a:xfrm>
                </p:grpSpPr>
                <p:sp>
                  <p:nvSpPr>
                    <p:cNvPr id="4" name="Параллелограмм 3"/>
                    <p:cNvSpPr/>
                    <p:nvPr/>
                  </p:nvSpPr>
                  <p:spPr>
                    <a:xfrm>
                      <a:off x="5257800" y="3886200"/>
                      <a:ext cx="3505200" cy="2133600"/>
                    </a:xfrm>
                    <a:prstGeom prst="parallelogram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5" name="TextBox 4"/>
                    <p:cNvSpPr txBox="1"/>
                    <p:nvPr/>
                  </p:nvSpPr>
                  <p:spPr>
                    <a:xfrm>
                      <a:off x="4876800" y="6019800"/>
                      <a:ext cx="38100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ru-RU" dirty="0" smtClean="0"/>
                        <a:t>А</a:t>
                      </a:r>
                      <a:endParaRPr lang="ru-RU" dirty="0"/>
                    </a:p>
                  </p:txBody>
                </p:sp>
                <p:sp>
                  <p:nvSpPr>
                    <p:cNvPr id="6" name="TextBox 5"/>
                    <p:cNvSpPr txBox="1"/>
                    <p:nvPr/>
                  </p:nvSpPr>
                  <p:spPr>
                    <a:xfrm>
                      <a:off x="5486400" y="3429000"/>
                      <a:ext cx="38100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dirty="0" smtClean="0"/>
                        <a:t>B</a:t>
                      </a:r>
                      <a:endParaRPr lang="ru-RU" dirty="0"/>
                    </a:p>
                  </p:txBody>
                </p:sp>
                <p:sp>
                  <p:nvSpPr>
                    <p:cNvPr id="8" name="TextBox 7"/>
                    <p:cNvSpPr txBox="1"/>
                    <p:nvPr/>
                  </p:nvSpPr>
                  <p:spPr>
                    <a:xfrm>
                      <a:off x="8229600" y="6019800"/>
                      <a:ext cx="38100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dirty="0" smtClean="0"/>
                        <a:t>D</a:t>
                      </a:r>
                      <a:endParaRPr lang="ru-RU" dirty="0"/>
                    </a:p>
                  </p:txBody>
                </p:sp>
                <p:sp>
                  <p:nvSpPr>
                    <p:cNvPr id="9" name="TextBox 8"/>
                    <p:cNvSpPr txBox="1"/>
                    <p:nvPr/>
                  </p:nvSpPr>
                  <p:spPr>
                    <a:xfrm>
                      <a:off x="8534400" y="3429000"/>
                      <a:ext cx="38100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dirty="0" smtClean="0"/>
                        <a:t>C</a:t>
                      </a:r>
                      <a:endParaRPr lang="ru-RU" dirty="0"/>
                    </a:p>
                  </p:txBody>
                </p:sp>
              </p:grpSp>
              <p:cxnSp>
                <p:nvCxnSpPr>
                  <p:cNvPr id="12" name="Прямая соединительная линия 11"/>
                  <p:cNvCxnSpPr/>
                  <p:nvPr/>
                </p:nvCxnSpPr>
                <p:spPr>
                  <a:xfrm>
                    <a:off x="5791200" y="3886200"/>
                    <a:ext cx="76200" cy="2133600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8" name="TextBox 17"/>
                  <p:cNvSpPr txBox="1"/>
                  <p:nvPr/>
                </p:nvSpPr>
                <p:spPr>
                  <a:xfrm>
                    <a:off x="5715000" y="6019800"/>
                    <a:ext cx="533400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dirty="0" smtClean="0"/>
                      <a:t>H</a:t>
                    </a:r>
                    <a:endParaRPr lang="ru-RU" dirty="0"/>
                  </a:p>
                </p:txBody>
              </p:sp>
            </p:grpSp>
            <p:grpSp>
              <p:nvGrpSpPr>
                <p:cNvPr id="27" name="Группа 26"/>
                <p:cNvGrpSpPr/>
                <p:nvPr/>
              </p:nvGrpSpPr>
              <p:grpSpPr>
                <a:xfrm>
                  <a:off x="5715000" y="5867400"/>
                  <a:ext cx="304800" cy="152400"/>
                  <a:chOff x="5715000" y="5867400"/>
                  <a:chExt cx="304800" cy="152400"/>
                </a:xfrm>
              </p:grpSpPr>
              <p:cxnSp>
                <p:nvCxnSpPr>
                  <p:cNvPr id="14" name="Прямая соединительная линия 13"/>
                  <p:cNvCxnSpPr/>
                  <p:nvPr/>
                </p:nvCxnSpPr>
                <p:spPr>
                  <a:xfrm flipV="1">
                    <a:off x="5715000" y="5867400"/>
                    <a:ext cx="0" cy="152400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Прямая соединительная линия 14"/>
                  <p:cNvCxnSpPr/>
                  <p:nvPr/>
                </p:nvCxnSpPr>
                <p:spPr>
                  <a:xfrm>
                    <a:off x="5715000" y="5867400"/>
                    <a:ext cx="304800" cy="0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Прямая соединительная линия 15"/>
                  <p:cNvCxnSpPr/>
                  <p:nvPr/>
                </p:nvCxnSpPr>
                <p:spPr>
                  <a:xfrm flipV="1">
                    <a:off x="6019800" y="5867400"/>
                    <a:ext cx="0" cy="152400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9" name="Прямая соединительная линия 28"/>
                <p:cNvCxnSpPr/>
                <p:nvPr/>
              </p:nvCxnSpPr>
              <p:spPr>
                <a:xfrm flipH="1" flipV="1">
                  <a:off x="8305800" y="4558910"/>
                  <a:ext cx="228600" cy="7620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я соединительная линия 29"/>
                <p:cNvCxnSpPr/>
                <p:nvPr/>
              </p:nvCxnSpPr>
              <p:spPr>
                <a:xfrm flipV="1">
                  <a:off x="8305800" y="4254110"/>
                  <a:ext cx="76200" cy="30480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я соединительная линия 30"/>
                <p:cNvCxnSpPr/>
                <p:nvPr/>
              </p:nvCxnSpPr>
              <p:spPr>
                <a:xfrm flipH="1" flipV="1">
                  <a:off x="8382000" y="4254110"/>
                  <a:ext cx="228600" cy="7620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1" name="TextBox 20"/>
              <p:cNvSpPr txBox="1"/>
              <p:nvPr/>
            </p:nvSpPr>
            <p:spPr>
              <a:xfrm>
                <a:off x="5867400" y="4724400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h</a:t>
                </a:r>
                <a:endParaRPr lang="ru-RU" dirty="0"/>
              </a:p>
            </p:txBody>
          </p:sp>
          <p:cxnSp>
            <p:nvCxnSpPr>
              <p:cNvPr id="23" name="Прямая соединительная линия 22"/>
              <p:cNvCxnSpPr/>
              <p:nvPr/>
            </p:nvCxnSpPr>
            <p:spPr>
              <a:xfrm>
                <a:off x="5791200" y="3886200"/>
                <a:ext cx="2819400" cy="60960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6" name="TextBox 45"/>
            <p:cNvSpPr txBox="1"/>
            <p:nvPr/>
          </p:nvSpPr>
          <p:spPr>
            <a:xfrm rot="17454051">
              <a:off x="7016023" y="4280128"/>
              <a:ext cx="2819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h</a:t>
              </a:r>
              <a:endParaRPr lang="ru-RU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019800" y="4873823"/>
              <a:ext cx="12192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a</a:t>
              </a:r>
              <a:endParaRPr lang="ru-RU" sz="1400" dirty="0"/>
            </a:p>
          </p:txBody>
        </p:sp>
        <p:sp>
          <p:nvSpPr>
            <p:cNvPr id="49" name="TextBox 48"/>
            <p:cNvSpPr txBox="1"/>
            <p:nvPr/>
          </p:nvSpPr>
          <p:spPr>
            <a:xfrm rot="17638779">
              <a:off x="6783246" y="3604921"/>
              <a:ext cx="17526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b</a:t>
              </a:r>
              <a:endParaRPr lang="ru-RU" sz="140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/>
          <a:lstStyle/>
          <a:p>
            <a:pPr algn="ctr"/>
            <a:r>
              <a:rPr lang="ru-RU" dirty="0" smtClean="0"/>
              <a:t>Параллелограмм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95800" y="5638800"/>
            <a:ext cx="5105400" cy="990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600" dirty="0" smtClean="0"/>
              <a:t>P=(</a:t>
            </a:r>
            <a:r>
              <a:rPr lang="en-US" sz="2600" dirty="0" err="1" smtClean="0"/>
              <a:t>a+b</a:t>
            </a:r>
            <a:r>
              <a:rPr lang="en-US" sz="2600" dirty="0" smtClean="0"/>
              <a:t>)*2</a:t>
            </a:r>
          </a:p>
          <a:p>
            <a:pPr algn="ctr">
              <a:buNone/>
            </a:pPr>
            <a:r>
              <a:rPr lang="en-US" sz="2400" dirty="0" smtClean="0"/>
              <a:t>S=a*h</a:t>
            </a:r>
            <a:r>
              <a:rPr lang="en-US" sz="1400" dirty="0" smtClean="0"/>
              <a:t>a</a:t>
            </a:r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en-US" sz="2400" dirty="0" smtClean="0"/>
              <a:t>S=b*</a:t>
            </a:r>
            <a:r>
              <a:rPr lang="en-US" sz="2400" dirty="0" err="1" smtClean="0"/>
              <a:t>h</a:t>
            </a:r>
            <a:r>
              <a:rPr lang="en-US" sz="1400" dirty="0" err="1" smtClean="0"/>
              <a:t>b</a:t>
            </a:r>
            <a:endParaRPr lang="en-US" sz="1400" dirty="0" smtClean="0"/>
          </a:p>
        </p:txBody>
      </p:sp>
      <p:sp>
        <p:nvSpPr>
          <p:cNvPr id="51" name="Содержимое 2"/>
          <p:cNvSpPr txBox="1">
            <a:spLocks/>
          </p:cNvSpPr>
          <p:nvPr/>
        </p:nvSpPr>
        <p:spPr>
          <a:xfrm>
            <a:off x="609600" y="2035208"/>
            <a:ext cx="51054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Параллелограмм- это четырехугольник, у которого противоположные стороны попарно параллельны.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/>
          <a:lstStyle/>
          <a:p>
            <a:pPr algn="ctr"/>
            <a:r>
              <a:rPr lang="ru-RU" dirty="0" smtClean="0"/>
              <a:t>Признаки параллелограмма.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8358" indent="-514350">
              <a:buNone/>
            </a:pPr>
            <a:r>
              <a:rPr lang="ru-RU" dirty="0" smtClean="0"/>
              <a:t>1.  Если в четырехугольнике две стороны равны и параллельны, то этот четырехугольник- параллелограмм. </a:t>
            </a:r>
          </a:p>
          <a:p>
            <a:endParaRPr lang="ru-RU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2057400" y="3657600"/>
            <a:ext cx="4267200" cy="2883932"/>
            <a:chOff x="2057400" y="3657600"/>
            <a:chExt cx="4267200" cy="2883932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2057400" y="3657600"/>
              <a:ext cx="4267200" cy="2883932"/>
              <a:chOff x="2057400" y="3657600"/>
              <a:chExt cx="4267200" cy="2883932"/>
            </a:xfrm>
          </p:grpSpPr>
          <p:sp>
            <p:nvSpPr>
              <p:cNvPr id="4" name="Параллелограмм 3"/>
              <p:cNvSpPr/>
              <p:nvPr/>
            </p:nvSpPr>
            <p:spPr>
              <a:xfrm>
                <a:off x="2438400" y="4038600"/>
                <a:ext cx="3505200" cy="2133600"/>
              </a:xfrm>
              <a:prstGeom prst="parallelogram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5410200" y="6172200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D</a:t>
                </a:r>
                <a:endParaRPr lang="ru-RU" dirty="0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2590800" y="3657600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B</a:t>
                </a:r>
                <a:endParaRPr lang="ru-RU" dirty="0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2057400" y="6172200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 smtClean="0"/>
                  <a:t>А</a:t>
                </a:r>
                <a:endParaRPr lang="ru-RU" dirty="0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5943600" y="3733800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C</a:t>
                </a:r>
                <a:endParaRPr lang="ru-RU" dirty="0"/>
              </a:p>
            </p:txBody>
          </p:sp>
        </p:grpSp>
        <p:grpSp>
          <p:nvGrpSpPr>
            <p:cNvPr id="8" name="Группа 7"/>
            <p:cNvGrpSpPr/>
            <p:nvPr/>
          </p:nvGrpSpPr>
          <p:grpSpPr>
            <a:xfrm>
              <a:off x="4038600" y="3886200"/>
              <a:ext cx="304800" cy="2362200"/>
              <a:chOff x="4038600" y="3886200"/>
              <a:chExt cx="304800" cy="2362200"/>
            </a:xfrm>
          </p:grpSpPr>
          <p:cxnSp>
            <p:nvCxnSpPr>
              <p:cNvPr id="6" name="Прямая соединительная линия 5"/>
              <p:cNvCxnSpPr/>
              <p:nvPr/>
            </p:nvCxnSpPr>
            <p:spPr>
              <a:xfrm>
                <a:off x="4343400" y="3886200"/>
                <a:ext cx="0" cy="22860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Прямая соединительная линия 6"/>
              <p:cNvCxnSpPr/>
              <p:nvPr/>
            </p:nvCxnSpPr>
            <p:spPr>
              <a:xfrm>
                <a:off x="4038600" y="6019800"/>
                <a:ext cx="0" cy="22860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8888"/>
            <a:ext cx="8229600" cy="4325112"/>
          </a:xfrm>
        </p:spPr>
        <p:txBody>
          <a:bodyPr/>
          <a:lstStyle/>
          <a:p>
            <a:pPr marL="578358" indent="-514350">
              <a:buNone/>
            </a:pPr>
            <a:r>
              <a:rPr lang="ru-RU" dirty="0" smtClean="0"/>
              <a:t>2.  Если в четырехугольнике противоположные стороны попарно равны, то этот четырехугольник- параллелограмм . </a:t>
            </a:r>
          </a:p>
          <a:p>
            <a:endParaRPr lang="ru-RU" dirty="0" smtClean="0"/>
          </a:p>
          <a:p>
            <a:endParaRPr lang="ru-RU" dirty="0"/>
          </a:p>
        </p:txBody>
      </p:sp>
      <p:grpSp>
        <p:nvGrpSpPr>
          <p:cNvPr id="18" name="Группа 17"/>
          <p:cNvGrpSpPr/>
          <p:nvPr/>
        </p:nvGrpSpPr>
        <p:grpSpPr>
          <a:xfrm>
            <a:off x="2362200" y="2971800"/>
            <a:ext cx="4191000" cy="2895600"/>
            <a:chOff x="2286000" y="3886200"/>
            <a:chExt cx="4191000" cy="2895600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2590800" y="4191000"/>
              <a:ext cx="3505200" cy="2286000"/>
              <a:chOff x="2590800" y="4191000"/>
              <a:chExt cx="3505200" cy="2286000"/>
            </a:xfrm>
          </p:grpSpPr>
          <p:sp>
            <p:nvSpPr>
              <p:cNvPr id="4" name="Параллелограмм 3"/>
              <p:cNvSpPr/>
              <p:nvPr/>
            </p:nvSpPr>
            <p:spPr>
              <a:xfrm>
                <a:off x="2590800" y="4267200"/>
                <a:ext cx="3505200" cy="2133600"/>
              </a:xfrm>
              <a:prstGeom prst="parallelogram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5" name="Прямая соединительная линия 4"/>
              <p:cNvCxnSpPr/>
              <p:nvPr/>
            </p:nvCxnSpPr>
            <p:spPr>
              <a:xfrm>
                <a:off x="4495800" y="4191000"/>
                <a:ext cx="0" cy="22860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Прямая соединительная линия 6"/>
              <p:cNvCxnSpPr/>
              <p:nvPr/>
            </p:nvCxnSpPr>
            <p:spPr>
              <a:xfrm>
                <a:off x="4114800" y="6248400"/>
                <a:ext cx="0" cy="22860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" name="Прямая соединительная линия 7"/>
              <p:cNvCxnSpPr/>
              <p:nvPr/>
            </p:nvCxnSpPr>
            <p:spPr>
              <a:xfrm>
                <a:off x="2819400" y="5029200"/>
                <a:ext cx="2286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>
                <a:off x="2743200" y="5181600"/>
                <a:ext cx="2286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5791200" y="5029200"/>
                <a:ext cx="2286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715000" y="5181600"/>
                <a:ext cx="2286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" name="TextBox 13"/>
            <p:cNvSpPr txBox="1"/>
            <p:nvPr/>
          </p:nvSpPr>
          <p:spPr>
            <a:xfrm>
              <a:off x="5562600" y="6412468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</a:t>
              </a:r>
              <a:endParaRPr lang="ru-RU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096000" y="3897868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</a:t>
              </a:r>
              <a:endParaRPr lang="ru-RU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743200" y="38862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B</a:t>
              </a:r>
              <a:endParaRPr lang="ru-RU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286000" y="63246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А</a:t>
              </a:r>
              <a:endParaRPr lang="ru-RU" dirty="0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32688"/>
            <a:ext cx="8229600" cy="432511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3. Если в четырехугольнике диагонали   пересекаются и точкой пересечения делятся пополам, то этот четырехугольник-параллелограмм</a:t>
            </a:r>
            <a:endParaRPr lang="ru-RU" dirty="0"/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>
            <a:off x="3581400" y="5105400"/>
            <a:ext cx="152400" cy="152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7" name="Группа 36"/>
          <p:cNvGrpSpPr/>
          <p:nvPr/>
        </p:nvGrpSpPr>
        <p:grpSpPr>
          <a:xfrm>
            <a:off x="2209800" y="3124200"/>
            <a:ext cx="4343400" cy="2971800"/>
            <a:chOff x="2286000" y="3200400"/>
            <a:chExt cx="4343400" cy="2971800"/>
          </a:xfrm>
        </p:grpSpPr>
        <p:grpSp>
          <p:nvGrpSpPr>
            <p:cNvPr id="36" name="Группа 35"/>
            <p:cNvGrpSpPr/>
            <p:nvPr/>
          </p:nvGrpSpPr>
          <p:grpSpPr>
            <a:xfrm>
              <a:off x="2286000" y="3200400"/>
              <a:ext cx="4343400" cy="2971800"/>
              <a:chOff x="2286000" y="3886200"/>
              <a:chExt cx="4343400" cy="2971800"/>
            </a:xfrm>
          </p:grpSpPr>
          <p:grpSp>
            <p:nvGrpSpPr>
              <p:cNvPr id="41" name="Группа 40"/>
              <p:cNvGrpSpPr/>
              <p:nvPr/>
            </p:nvGrpSpPr>
            <p:grpSpPr>
              <a:xfrm>
                <a:off x="2667000" y="4267200"/>
                <a:ext cx="3581400" cy="2209800"/>
                <a:chOff x="2667000" y="4267200"/>
                <a:chExt cx="3581400" cy="2209800"/>
              </a:xfrm>
            </p:grpSpPr>
            <p:grpSp>
              <p:nvGrpSpPr>
                <p:cNvPr id="42" name="Группа 41"/>
                <p:cNvGrpSpPr/>
                <p:nvPr/>
              </p:nvGrpSpPr>
              <p:grpSpPr>
                <a:xfrm>
                  <a:off x="2667000" y="4269740"/>
                  <a:ext cx="3581400" cy="2204720"/>
                  <a:chOff x="2590800" y="4267200"/>
                  <a:chExt cx="3505200" cy="2133600"/>
                </a:xfrm>
              </p:grpSpPr>
              <p:sp>
                <p:nvSpPr>
                  <p:cNvPr id="46" name="Параллелограмм 45"/>
                  <p:cNvSpPr/>
                  <p:nvPr/>
                </p:nvSpPr>
                <p:spPr>
                  <a:xfrm>
                    <a:off x="2590800" y="4267200"/>
                    <a:ext cx="3505200" cy="2133600"/>
                  </a:xfrm>
                  <a:prstGeom prst="parallelogram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cxnSp>
                <p:nvCxnSpPr>
                  <p:cNvPr id="47" name="Прямая соединительная линия 46"/>
                  <p:cNvCxnSpPr/>
                  <p:nvPr/>
                </p:nvCxnSpPr>
                <p:spPr>
                  <a:xfrm>
                    <a:off x="5126477" y="4707194"/>
                    <a:ext cx="149157" cy="147484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Прямая соединительная линия 47"/>
                  <p:cNvCxnSpPr/>
                  <p:nvPr/>
                </p:nvCxnSpPr>
                <p:spPr>
                  <a:xfrm>
                    <a:off x="3560323" y="5813323"/>
                    <a:ext cx="74579" cy="73742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Прямая соединительная линия 48"/>
                  <p:cNvCxnSpPr/>
                  <p:nvPr/>
                </p:nvCxnSpPr>
                <p:spPr>
                  <a:xfrm flipV="1">
                    <a:off x="3634902" y="4780935"/>
                    <a:ext cx="223736" cy="147484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" name="Прямая соединительная линия 49"/>
                  <p:cNvCxnSpPr/>
                  <p:nvPr/>
                </p:nvCxnSpPr>
                <p:spPr>
                  <a:xfrm flipV="1">
                    <a:off x="3709481" y="4854677"/>
                    <a:ext cx="223736" cy="147484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" name="Прямая соединительная линия 50"/>
                  <p:cNvCxnSpPr/>
                  <p:nvPr/>
                </p:nvCxnSpPr>
                <p:spPr>
                  <a:xfrm flipV="1">
                    <a:off x="4828162" y="5739581"/>
                    <a:ext cx="149157" cy="147484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" name="Прямая соединительная линия 51"/>
                  <p:cNvCxnSpPr/>
                  <p:nvPr/>
                </p:nvCxnSpPr>
                <p:spPr>
                  <a:xfrm flipV="1">
                    <a:off x="4753583" y="5665839"/>
                    <a:ext cx="149157" cy="147484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43" name="Прямая соединительная линия 42"/>
                <p:cNvCxnSpPr/>
                <p:nvPr/>
              </p:nvCxnSpPr>
              <p:spPr>
                <a:xfrm>
                  <a:off x="3200400" y="4267200"/>
                  <a:ext cx="2514600" cy="220980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Прямая соединительная линия 43"/>
                <p:cNvCxnSpPr/>
                <p:nvPr/>
              </p:nvCxnSpPr>
              <p:spPr>
                <a:xfrm flipV="1">
                  <a:off x="2667000" y="4267200"/>
                  <a:ext cx="3581400" cy="220980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45" name="Овал 44"/>
                <p:cNvSpPr/>
                <p:nvPr/>
              </p:nvSpPr>
              <p:spPr>
                <a:xfrm>
                  <a:off x="4419600" y="5334000"/>
                  <a:ext cx="114300" cy="76200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31" name="TextBox 30"/>
              <p:cNvSpPr txBox="1"/>
              <p:nvPr/>
            </p:nvSpPr>
            <p:spPr>
              <a:xfrm>
                <a:off x="5715000" y="6488668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D</a:t>
                </a:r>
                <a:endParaRPr lang="ru-RU" dirty="0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6248400" y="3886200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C</a:t>
                </a:r>
                <a:endParaRPr lang="ru-RU" dirty="0"/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819400" y="3886200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B</a:t>
                </a:r>
                <a:endParaRPr lang="ru-RU" dirty="0"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2286000" y="6477000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 smtClean="0"/>
                  <a:t>А</a:t>
                </a:r>
                <a:endParaRPr lang="ru-RU" dirty="0"/>
              </a:p>
            </p:txBody>
          </p:sp>
        </p:grpSp>
        <p:cxnSp>
          <p:nvCxnSpPr>
            <p:cNvPr id="33" name="Прямая соединительная линия 32"/>
            <p:cNvCxnSpPr/>
            <p:nvPr/>
          </p:nvCxnSpPr>
          <p:spPr>
            <a:xfrm>
              <a:off x="3581400" y="5105400"/>
              <a:ext cx="152400" cy="1524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1009</TotalTime>
  <Words>391</Words>
  <Application>Microsoft Office PowerPoint</Application>
  <PresentationFormat>Экран (4:3)</PresentationFormat>
  <Paragraphs>98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Городская</vt:lpstr>
      <vt:lpstr>Слайд 1</vt:lpstr>
      <vt:lpstr>Цель и задачи</vt:lpstr>
      <vt:lpstr>Нет царского пути к геометрии.                                                                                                                          </vt:lpstr>
      <vt:lpstr>Слайд 4</vt:lpstr>
      <vt:lpstr>Выпуклые и невыпуклые четырехугольники</vt:lpstr>
      <vt:lpstr>Параллелограмм</vt:lpstr>
      <vt:lpstr>Признаки параллелограмма.</vt:lpstr>
      <vt:lpstr>Слайд 8</vt:lpstr>
      <vt:lpstr>Слайд 9</vt:lpstr>
      <vt:lpstr>Прямоугольник</vt:lpstr>
      <vt:lpstr>Квадрат</vt:lpstr>
      <vt:lpstr>Ромб</vt:lpstr>
      <vt:lpstr>Трапеция</vt:lpstr>
      <vt:lpstr>Виды трапеции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Четырёхугольники вокруг нас</dc:title>
  <dc:creator>МАТЕМАТИКА №4</dc:creator>
  <cp:lastModifiedBy>вдовенко</cp:lastModifiedBy>
  <cp:revision>69</cp:revision>
  <dcterms:modified xsi:type="dcterms:W3CDTF">2021-03-23T06:56:48Z</dcterms:modified>
</cp:coreProperties>
</file>